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9.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10.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11.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280" r:id="rId2"/>
    <p:sldId id="287" r:id="rId3"/>
    <p:sldId id="288" r:id="rId4"/>
    <p:sldId id="275" r:id="rId5"/>
    <p:sldId id="313" r:id="rId6"/>
    <p:sldId id="289" r:id="rId7"/>
    <p:sldId id="309" r:id="rId8"/>
    <p:sldId id="315" r:id="rId9"/>
    <p:sldId id="314" r:id="rId10"/>
    <p:sldId id="259" r:id="rId11"/>
    <p:sldId id="290" r:id="rId12"/>
    <p:sldId id="319" r:id="rId13"/>
    <p:sldId id="317" r:id="rId14"/>
    <p:sldId id="318" r:id="rId15"/>
    <p:sldId id="292" r:id="rId16"/>
    <p:sldId id="293" r:id="rId17"/>
    <p:sldId id="324" r:id="rId18"/>
    <p:sldId id="303" r:id="rId19"/>
    <p:sldId id="298" r:id="rId20"/>
    <p:sldId id="299" r:id="rId21"/>
    <p:sldId id="300" r:id="rId22"/>
    <p:sldId id="301" r:id="rId23"/>
    <p:sldId id="325" r:id="rId24"/>
    <p:sldId id="305" r:id="rId25"/>
    <p:sldId id="304" r:id="rId26"/>
    <p:sldId id="306" r:id="rId27"/>
    <p:sldId id="307" r:id="rId28"/>
    <p:sldId id="326" r:id="rId29"/>
    <p:sldId id="327" r:id="rId30"/>
  </p:sldIdLst>
  <p:sldSz cx="9144000" cy="6858000" type="screen4x3"/>
  <p:notesSz cx="6954838" cy="93091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00"/>
    <a:srgbClr val="003399"/>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59" autoAdjust="0"/>
    <p:restoredTop sz="94653" autoAdjust="0"/>
  </p:normalViewPr>
  <p:slideViewPr>
    <p:cSldViewPr>
      <p:cViewPr varScale="1">
        <p:scale>
          <a:sx n="62" d="100"/>
          <a:sy n="62" d="100"/>
        </p:scale>
        <p:origin x="1400" y="56"/>
      </p:cViewPr>
      <p:guideLst>
        <p:guide orient="horz" pos="2160"/>
        <p:guide pos="28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43E5B22F-6E8E-47EA-9812-51D026271ED4}"/>
              </a:ext>
            </a:extLst>
          </p:cNvPr>
          <p:cNvSpPr>
            <a:spLocks noGrp="1" noChangeArrowheads="1"/>
          </p:cNvSpPr>
          <p:nvPr>
            <p:ph type="hdr" sz="quarter"/>
          </p:nvPr>
        </p:nvSpPr>
        <p:spPr bwMode="auto">
          <a:xfrm>
            <a:off x="0" y="0"/>
            <a:ext cx="3014663"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eaLnBrk="1" hangingPunct="1">
              <a:defRPr sz="1200"/>
            </a:lvl1pPr>
          </a:lstStyle>
          <a:p>
            <a:pPr>
              <a:defRPr/>
            </a:pPr>
            <a:endParaRPr lang="en-US"/>
          </a:p>
        </p:txBody>
      </p:sp>
      <p:sp>
        <p:nvSpPr>
          <p:cNvPr id="36867" name="Rectangle 3">
            <a:extLst>
              <a:ext uri="{FF2B5EF4-FFF2-40B4-BE49-F238E27FC236}">
                <a16:creationId xmlns:a16="http://schemas.microsoft.com/office/drawing/2014/main" id="{41C0D164-5865-4796-93EA-542C3A656A19}"/>
              </a:ext>
            </a:extLst>
          </p:cNvPr>
          <p:cNvSpPr>
            <a:spLocks noGrp="1" noChangeArrowheads="1"/>
          </p:cNvSpPr>
          <p:nvPr>
            <p:ph type="dt" sz="quarter" idx="1"/>
          </p:nvPr>
        </p:nvSpPr>
        <p:spPr bwMode="auto">
          <a:xfrm>
            <a:off x="3940175" y="0"/>
            <a:ext cx="3014663"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eaLnBrk="1" hangingPunct="1">
              <a:defRPr sz="1200"/>
            </a:lvl1pPr>
          </a:lstStyle>
          <a:p>
            <a:pPr>
              <a:defRPr/>
            </a:pPr>
            <a:endParaRPr lang="en-US"/>
          </a:p>
        </p:txBody>
      </p:sp>
      <p:sp>
        <p:nvSpPr>
          <p:cNvPr id="36868" name="Rectangle 4">
            <a:extLst>
              <a:ext uri="{FF2B5EF4-FFF2-40B4-BE49-F238E27FC236}">
                <a16:creationId xmlns:a16="http://schemas.microsoft.com/office/drawing/2014/main" id="{357C6242-A130-4229-9B6C-6CFF9644AEED}"/>
              </a:ext>
            </a:extLst>
          </p:cNvPr>
          <p:cNvSpPr>
            <a:spLocks noGrp="1" noChangeArrowheads="1"/>
          </p:cNvSpPr>
          <p:nvPr>
            <p:ph type="ftr" sz="quarter" idx="2"/>
          </p:nvPr>
        </p:nvSpPr>
        <p:spPr bwMode="auto">
          <a:xfrm>
            <a:off x="0" y="8843963"/>
            <a:ext cx="3014663"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eaLnBrk="1" hangingPunct="1">
              <a:defRPr sz="1200"/>
            </a:lvl1pPr>
          </a:lstStyle>
          <a:p>
            <a:pPr>
              <a:defRPr/>
            </a:pPr>
            <a:endParaRPr lang="en-US"/>
          </a:p>
        </p:txBody>
      </p:sp>
      <p:sp>
        <p:nvSpPr>
          <p:cNvPr id="36869" name="Rectangle 5">
            <a:extLst>
              <a:ext uri="{FF2B5EF4-FFF2-40B4-BE49-F238E27FC236}">
                <a16:creationId xmlns:a16="http://schemas.microsoft.com/office/drawing/2014/main" id="{9184B579-DC86-4C31-8132-1EF0B993F469}"/>
              </a:ext>
            </a:extLst>
          </p:cNvPr>
          <p:cNvSpPr>
            <a:spLocks noGrp="1" noChangeArrowheads="1"/>
          </p:cNvSpPr>
          <p:nvPr>
            <p:ph type="sldNum" sz="quarter" idx="3"/>
          </p:nvPr>
        </p:nvSpPr>
        <p:spPr bwMode="auto">
          <a:xfrm>
            <a:off x="3940175" y="8843963"/>
            <a:ext cx="3014663"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eaLnBrk="1" hangingPunct="1">
              <a:defRPr sz="1200" smtClean="0"/>
            </a:lvl1pPr>
          </a:lstStyle>
          <a:p>
            <a:pPr>
              <a:defRPr/>
            </a:pPr>
            <a:fld id="{84632B40-83BF-42FE-95A0-8C77A5B2E63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7C44F78F-4D9D-4228-9921-0E5B50B7C780}"/>
              </a:ext>
            </a:extLst>
          </p:cNvPr>
          <p:cNvSpPr>
            <a:spLocks noGrp="1" noChangeArrowheads="1"/>
          </p:cNvSpPr>
          <p:nvPr>
            <p:ph type="hdr" sz="quarter"/>
          </p:nvPr>
        </p:nvSpPr>
        <p:spPr bwMode="auto">
          <a:xfrm>
            <a:off x="0" y="0"/>
            <a:ext cx="3014663"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eaLnBrk="1" hangingPunct="1">
              <a:defRPr sz="1200"/>
            </a:lvl1pPr>
          </a:lstStyle>
          <a:p>
            <a:pPr>
              <a:defRPr/>
            </a:pPr>
            <a:endParaRPr lang="en-US"/>
          </a:p>
        </p:txBody>
      </p:sp>
      <p:sp>
        <p:nvSpPr>
          <p:cNvPr id="4099" name="Rectangle 3">
            <a:extLst>
              <a:ext uri="{FF2B5EF4-FFF2-40B4-BE49-F238E27FC236}">
                <a16:creationId xmlns:a16="http://schemas.microsoft.com/office/drawing/2014/main" id="{806D3502-6E3A-4CD1-BEE7-6F6EFE3C4022}"/>
              </a:ext>
            </a:extLst>
          </p:cNvPr>
          <p:cNvSpPr>
            <a:spLocks noGrp="1" noChangeArrowheads="1"/>
          </p:cNvSpPr>
          <p:nvPr>
            <p:ph type="dt" idx="1"/>
          </p:nvPr>
        </p:nvSpPr>
        <p:spPr bwMode="auto">
          <a:xfrm>
            <a:off x="3940175" y="0"/>
            <a:ext cx="3014663"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eaLnBrk="1" hangingPunct="1">
              <a:defRPr sz="1200"/>
            </a:lvl1pPr>
          </a:lstStyle>
          <a:p>
            <a:pPr>
              <a:defRPr/>
            </a:pPr>
            <a:endParaRPr lang="en-US"/>
          </a:p>
        </p:txBody>
      </p:sp>
      <p:sp>
        <p:nvSpPr>
          <p:cNvPr id="2052" name="Rectangle 4">
            <a:extLst>
              <a:ext uri="{FF2B5EF4-FFF2-40B4-BE49-F238E27FC236}">
                <a16:creationId xmlns:a16="http://schemas.microsoft.com/office/drawing/2014/main" id="{E447569A-96FB-46BD-AB0E-AAF33D1C35CE}"/>
              </a:ext>
            </a:extLst>
          </p:cNvPr>
          <p:cNvSpPr>
            <a:spLocks noChangeArrowheads="1" noTextEdit="1"/>
          </p:cNvSpPr>
          <p:nvPr>
            <p:ph type="sldImg" idx="2"/>
          </p:nvPr>
        </p:nvSpPr>
        <p:spPr bwMode="auto">
          <a:xfrm>
            <a:off x="1150938" y="698500"/>
            <a:ext cx="4652962" cy="34909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a:extLst>
              <a:ext uri="{FF2B5EF4-FFF2-40B4-BE49-F238E27FC236}">
                <a16:creationId xmlns:a16="http://schemas.microsoft.com/office/drawing/2014/main" id="{1A1F9352-EB57-44D2-B6D7-7AABEB35CE92}"/>
              </a:ext>
            </a:extLst>
          </p:cNvPr>
          <p:cNvSpPr>
            <a:spLocks noGrp="1" noChangeArrowheads="1"/>
          </p:cNvSpPr>
          <p:nvPr>
            <p:ph type="body" sz="quarter" idx="3"/>
          </p:nvPr>
        </p:nvSpPr>
        <p:spPr bwMode="auto">
          <a:xfrm>
            <a:off x="927100" y="4422775"/>
            <a:ext cx="5100638" cy="4187825"/>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a:extLst>
              <a:ext uri="{FF2B5EF4-FFF2-40B4-BE49-F238E27FC236}">
                <a16:creationId xmlns:a16="http://schemas.microsoft.com/office/drawing/2014/main" id="{01DBADCB-CC47-4303-AFD0-F38A339A2A5C}"/>
              </a:ext>
            </a:extLst>
          </p:cNvPr>
          <p:cNvSpPr>
            <a:spLocks noGrp="1" noChangeArrowheads="1"/>
          </p:cNvSpPr>
          <p:nvPr>
            <p:ph type="ftr" sz="quarter" idx="4"/>
          </p:nvPr>
        </p:nvSpPr>
        <p:spPr bwMode="auto">
          <a:xfrm>
            <a:off x="0" y="8843963"/>
            <a:ext cx="3014663"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eaLnBrk="1" hangingPunct="1">
              <a:defRPr sz="1200"/>
            </a:lvl1pPr>
          </a:lstStyle>
          <a:p>
            <a:pPr>
              <a:defRPr/>
            </a:pPr>
            <a:endParaRPr lang="en-US"/>
          </a:p>
        </p:txBody>
      </p:sp>
      <p:sp>
        <p:nvSpPr>
          <p:cNvPr id="4103" name="Rectangle 7">
            <a:extLst>
              <a:ext uri="{FF2B5EF4-FFF2-40B4-BE49-F238E27FC236}">
                <a16:creationId xmlns:a16="http://schemas.microsoft.com/office/drawing/2014/main" id="{BCFE4937-3514-47AB-868F-9DB9491033E0}"/>
              </a:ext>
            </a:extLst>
          </p:cNvPr>
          <p:cNvSpPr>
            <a:spLocks noGrp="1" noChangeArrowheads="1"/>
          </p:cNvSpPr>
          <p:nvPr>
            <p:ph type="sldNum" sz="quarter" idx="5"/>
          </p:nvPr>
        </p:nvSpPr>
        <p:spPr bwMode="auto">
          <a:xfrm>
            <a:off x="3940175" y="8843963"/>
            <a:ext cx="3014663"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eaLnBrk="1" hangingPunct="1">
              <a:defRPr sz="1200" smtClean="0"/>
            </a:lvl1pPr>
          </a:lstStyle>
          <a:p>
            <a:pPr>
              <a:defRPr/>
            </a:pPr>
            <a:fld id="{655790F9-6EBB-4FE9-ADDC-C8EBEFF99F0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E976F4C3-A710-4B56-94E8-0F7394818A66}"/>
              </a:ext>
            </a:extLst>
          </p:cNvPr>
          <p:cNvSpPr>
            <a:spLocks noChangeArrowheads="1" noTextEdit="1"/>
          </p:cNvSpPr>
          <p:nvPr>
            <p:ph type="sldImg"/>
          </p:nvPr>
        </p:nvSpPr>
        <p:spPr>
          <a:ln/>
        </p:spPr>
      </p:sp>
      <p:sp>
        <p:nvSpPr>
          <p:cNvPr id="5123" name="Rectangle 3">
            <a:extLst>
              <a:ext uri="{FF2B5EF4-FFF2-40B4-BE49-F238E27FC236}">
                <a16:creationId xmlns:a16="http://schemas.microsoft.com/office/drawing/2014/main" id="{7B757135-1B4A-493D-AEA5-962ED9E4E2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08EF335D-04C8-480D-81AC-66C046319CC0}"/>
              </a:ext>
            </a:extLst>
          </p:cNvPr>
          <p:cNvSpPr>
            <a:spLocks noRot="1" noChangeArrowheads="1" noTextEdit="1"/>
          </p:cNvSpPr>
          <p:nvPr>
            <p:ph type="sldImg"/>
          </p:nvPr>
        </p:nvSpPr>
        <p:spPr>
          <a:ln/>
        </p:spPr>
      </p:sp>
      <p:sp>
        <p:nvSpPr>
          <p:cNvPr id="30723" name="Rectangle 3">
            <a:extLst>
              <a:ext uri="{FF2B5EF4-FFF2-40B4-BE49-F238E27FC236}">
                <a16:creationId xmlns:a16="http://schemas.microsoft.com/office/drawing/2014/main" id="{C72E409B-3E73-4F3F-9FF0-DB85600A5A1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311F77A4-48AE-48D3-A29D-45D8C6441716}"/>
              </a:ext>
            </a:extLst>
          </p:cNvPr>
          <p:cNvSpPr>
            <a:spLocks noGrp="1" noRot="1" noChangeAspect="1" noChangeArrowheads="1" noTextEdit="1"/>
          </p:cNvSpPr>
          <p:nvPr>
            <p:ph type="sldImg"/>
          </p:nvPr>
        </p:nvSpPr>
        <p:spPr>
          <a:ln/>
        </p:spPr>
      </p:sp>
      <p:sp>
        <p:nvSpPr>
          <p:cNvPr id="40963" name="Notes Placeholder 2">
            <a:extLst>
              <a:ext uri="{FF2B5EF4-FFF2-40B4-BE49-F238E27FC236}">
                <a16:creationId xmlns:a16="http://schemas.microsoft.com/office/drawing/2014/main" id="{7A27F88C-7DAF-4990-8B20-35E38FD89D1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0964" name="Slide Number Placeholder 3">
            <a:extLst>
              <a:ext uri="{FF2B5EF4-FFF2-40B4-BE49-F238E27FC236}">
                <a16:creationId xmlns:a16="http://schemas.microsoft.com/office/drawing/2014/main" id="{96165E83-6A50-480A-9A80-6CE865BDA7C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55650" indent="-290513">
              <a:spcBef>
                <a:spcPct val="30000"/>
              </a:spcBef>
              <a:defRPr sz="1200">
                <a:solidFill>
                  <a:schemeClr val="tx1"/>
                </a:solidFill>
                <a:latin typeface="Times New Roman" panose="02020603050405020304" pitchFamily="18" charset="0"/>
              </a:defRPr>
            </a:lvl2pPr>
            <a:lvl3pPr marL="1163638" indent="-231775">
              <a:spcBef>
                <a:spcPct val="30000"/>
              </a:spcBef>
              <a:defRPr sz="1200">
                <a:solidFill>
                  <a:schemeClr val="tx1"/>
                </a:solidFill>
                <a:latin typeface="Times New Roman" panose="02020603050405020304" pitchFamily="18" charset="0"/>
              </a:defRPr>
            </a:lvl3pPr>
            <a:lvl4pPr marL="1630363" indent="-231775">
              <a:spcBef>
                <a:spcPct val="30000"/>
              </a:spcBef>
              <a:defRPr sz="1200">
                <a:solidFill>
                  <a:schemeClr val="tx1"/>
                </a:solidFill>
                <a:latin typeface="Times New Roman" panose="02020603050405020304" pitchFamily="18" charset="0"/>
              </a:defRPr>
            </a:lvl4pPr>
            <a:lvl5pPr marL="2095500" indent="-231775">
              <a:spcBef>
                <a:spcPct val="30000"/>
              </a:spcBef>
              <a:defRPr sz="1200">
                <a:solidFill>
                  <a:schemeClr val="tx1"/>
                </a:solidFill>
                <a:latin typeface="Times New Roman" panose="02020603050405020304" pitchFamily="18" charset="0"/>
              </a:defRPr>
            </a:lvl5pPr>
            <a:lvl6pPr marL="2552700" indent="-231775" eaLnBrk="0" fontAlgn="base" hangingPunct="0">
              <a:spcBef>
                <a:spcPct val="30000"/>
              </a:spcBef>
              <a:spcAft>
                <a:spcPct val="0"/>
              </a:spcAft>
              <a:defRPr sz="1200">
                <a:solidFill>
                  <a:schemeClr val="tx1"/>
                </a:solidFill>
                <a:latin typeface="Times New Roman" panose="02020603050405020304" pitchFamily="18" charset="0"/>
              </a:defRPr>
            </a:lvl6pPr>
            <a:lvl7pPr marL="3009900" indent="-231775" eaLnBrk="0" fontAlgn="base" hangingPunct="0">
              <a:spcBef>
                <a:spcPct val="30000"/>
              </a:spcBef>
              <a:spcAft>
                <a:spcPct val="0"/>
              </a:spcAft>
              <a:defRPr sz="1200">
                <a:solidFill>
                  <a:schemeClr val="tx1"/>
                </a:solidFill>
                <a:latin typeface="Times New Roman" panose="02020603050405020304" pitchFamily="18" charset="0"/>
              </a:defRPr>
            </a:lvl7pPr>
            <a:lvl8pPr marL="3467100" indent="-231775" eaLnBrk="0" fontAlgn="base" hangingPunct="0">
              <a:spcBef>
                <a:spcPct val="30000"/>
              </a:spcBef>
              <a:spcAft>
                <a:spcPct val="0"/>
              </a:spcAft>
              <a:defRPr sz="1200">
                <a:solidFill>
                  <a:schemeClr val="tx1"/>
                </a:solidFill>
                <a:latin typeface="Times New Roman" panose="02020603050405020304" pitchFamily="18" charset="0"/>
              </a:defRPr>
            </a:lvl8pPr>
            <a:lvl9pPr marL="3924300" indent="-23177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4613FA9-E973-4273-836F-5DAE2533B381}" type="slidenum">
              <a:rPr lang="en-US" altLang="en-US"/>
              <a:pPr>
                <a:spcBef>
                  <a:spcPct val="0"/>
                </a:spcBef>
              </a:pPr>
              <a:t>26</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F3B0F84A-4606-4AF9-A0C3-2BA3C4069B86}"/>
              </a:ext>
            </a:extLst>
          </p:cNvPr>
          <p:cNvSpPr>
            <a:spLocks noChangeArrowheads="1" noTextEdit="1"/>
          </p:cNvSpPr>
          <p:nvPr>
            <p:ph type="sldImg"/>
          </p:nvPr>
        </p:nvSpPr>
        <p:spPr>
          <a:ln/>
        </p:spPr>
      </p:sp>
      <p:sp>
        <p:nvSpPr>
          <p:cNvPr id="7171" name="Rectangle 3">
            <a:extLst>
              <a:ext uri="{FF2B5EF4-FFF2-40B4-BE49-F238E27FC236}">
                <a16:creationId xmlns:a16="http://schemas.microsoft.com/office/drawing/2014/main" id="{67F37EB8-A580-49A7-9C3A-C92F7C644D3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47FF8ECA-0E98-49D6-99E9-CB04201BE3F8}"/>
              </a:ext>
            </a:extLst>
          </p:cNvPr>
          <p:cNvSpPr>
            <a:spLocks noChangeArrowheads="1" noTextEdit="1"/>
          </p:cNvSpPr>
          <p:nvPr>
            <p:ph type="sldImg"/>
          </p:nvPr>
        </p:nvSpPr>
        <p:spPr>
          <a:ln/>
        </p:spPr>
      </p:sp>
      <p:sp>
        <p:nvSpPr>
          <p:cNvPr id="9219" name="Rectangle 3">
            <a:extLst>
              <a:ext uri="{FF2B5EF4-FFF2-40B4-BE49-F238E27FC236}">
                <a16:creationId xmlns:a16="http://schemas.microsoft.com/office/drawing/2014/main" id="{5414679D-72F0-4D93-97DC-01D28550AB4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8F8EE043-C0A2-4C21-8186-8466BBA0BCA5}"/>
              </a:ext>
            </a:extLst>
          </p:cNvPr>
          <p:cNvSpPr>
            <a:spLocks noChangeArrowheads="1" noTextEdit="1"/>
          </p:cNvSpPr>
          <p:nvPr>
            <p:ph type="sldImg"/>
          </p:nvPr>
        </p:nvSpPr>
        <p:spPr>
          <a:ln/>
        </p:spPr>
      </p:sp>
      <p:sp>
        <p:nvSpPr>
          <p:cNvPr id="11267" name="Rectangle 3">
            <a:extLst>
              <a:ext uri="{FF2B5EF4-FFF2-40B4-BE49-F238E27FC236}">
                <a16:creationId xmlns:a16="http://schemas.microsoft.com/office/drawing/2014/main" id="{25B32F46-640D-4E1E-BDE6-BBEA8C1C1D1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380ADC24-F842-4328-8C1C-893B929AA79B}"/>
              </a:ext>
            </a:extLst>
          </p:cNvPr>
          <p:cNvSpPr>
            <a:spLocks noRot="1" noChangeArrowheads="1" noTextEdit="1"/>
          </p:cNvSpPr>
          <p:nvPr>
            <p:ph type="sldImg"/>
          </p:nvPr>
        </p:nvSpPr>
        <p:spPr>
          <a:ln/>
        </p:spPr>
      </p:sp>
      <p:sp>
        <p:nvSpPr>
          <p:cNvPr id="13315" name="Rectangle 3">
            <a:extLst>
              <a:ext uri="{FF2B5EF4-FFF2-40B4-BE49-F238E27FC236}">
                <a16:creationId xmlns:a16="http://schemas.microsoft.com/office/drawing/2014/main" id="{FD31C67B-1193-4B3B-B3FB-FF08225C17C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C12B088C-735B-4542-994B-0A698CB75E09}"/>
              </a:ext>
            </a:extLst>
          </p:cNvPr>
          <p:cNvSpPr>
            <a:spLocks noChangeArrowheads="1" noTextEdit="1"/>
          </p:cNvSpPr>
          <p:nvPr>
            <p:ph type="sldImg"/>
          </p:nvPr>
        </p:nvSpPr>
        <p:spPr>
          <a:ln/>
        </p:spPr>
      </p:sp>
      <p:sp>
        <p:nvSpPr>
          <p:cNvPr id="15363" name="Rectangle 3">
            <a:extLst>
              <a:ext uri="{FF2B5EF4-FFF2-40B4-BE49-F238E27FC236}">
                <a16:creationId xmlns:a16="http://schemas.microsoft.com/office/drawing/2014/main" id="{EBCF1DAE-8E49-4558-91B4-08F88972210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4BE7EEF1-8AB2-4158-8348-89BEF544F2E0}"/>
              </a:ext>
            </a:extLst>
          </p:cNvPr>
          <p:cNvSpPr>
            <a:spLocks noChangeArrowheads="1" noTextEdit="1"/>
          </p:cNvSpPr>
          <p:nvPr>
            <p:ph type="sldImg"/>
          </p:nvPr>
        </p:nvSpPr>
        <p:spPr>
          <a:ln/>
        </p:spPr>
      </p:sp>
      <p:sp>
        <p:nvSpPr>
          <p:cNvPr id="20483" name="Rectangle 3">
            <a:extLst>
              <a:ext uri="{FF2B5EF4-FFF2-40B4-BE49-F238E27FC236}">
                <a16:creationId xmlns:a16="http://schemas.microsoft.com/office/drawing/2014/main" id="{644E75C6-9CCF-481F-B7C5-4EF59C6809B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DDF1A8F2-B373-4C8C-971F-090228D2DDBE}"/>
              </a:ext>
            </a:extLst>
          </p:cNvPr>
          <p:cNvSpPr>
            <a:spLocks noChangeArrowheads="1" noTextEdit="1"/>
          </p:cNvSpPr>
          <p:nvPr>
            <p:ph type="sldImg"/>
          </p:nvPr>
        </p:nvSpPr>
        <p:spPr>
          <a:ln/>
        </p:spPr>
      </p:sp>
      <p:sp>
        <p:nvSpPr>
          <p:cNvPr id="22531" name="Rectangle 3">
            <a:extLst>
              <a:ext uri="{FF2B5EF4-FFF2-40B4-BE49-F238E27FC236}">
                <a16:creationId xmlns:a16="http://schemas.microsoft.com/office/drawing/2014/main" id="{1C046C34-38BC-4709-B172-D5E327F87B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8110A5DF-50EE-46D0-B667-D873C304C39A}"/>
              </a:ext>
            </a:extLst>
          </p:cNvPr>
          <p:cNvSpPr>
            <a:spLocks noChangeArrowheads="1" noTextEdit="1"/>
          </p:cNvSpPr>
          <p:nvPr>
            <p:ph type="sldImg"/>
          </p:nvPr>
        </p:nvSpPr>
        <p:spPr>
          <a:ln/>
        </p:spPr>
      </p:sp>
      <p:sp>
        <p:nvSpPr>
          <p:cNvPr id="27651" name="Rectangle 3">
            <a:extLst>
              <a:ext uri="{FF2B5EF4-FFF2-40B4-BE49-F238E27FC236}">
                <a16:creationId xmlns:a16="http://schemas.microsoft.com/office/drawing/2014/main" id="{A2111BF2-F1AF-4104-8025-54604821140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D2558DEB-16DC-4DC2-9F11-7AD0512EB40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EBA0494-EDFC-49A2-AE00-0B5A8BCFADD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415322B1-A12F-4F18-AE68-B8D06714B143}"/>
              </a:ext>
            </a:extLst>
          </p:cNvPr>
          <p:cNvSpPr>
            <a:spLocks noGrp="1" noChangeArrowheads="1"/>
          </p:cNvSpPr>
          <p:nvPr>
            <p:ph type="sldNum" sz="quarter" idx="12"/>
          </p:nvPr>
        </p:nvSpPr>
        <p:spPr>
          <a:ln/>
        </p:spPr>
        <p:txBody>
          <a:bodyPr/>
          <a:lstStyle>
            <a:lvl1pPr>
              <a:defRPr/>
            </a:lvl1pPr>
          </a:lstStyle>
          <a:p>
            <a:pPr>
              <a:defRPr/>
            </a:pPr>
            <a:fld id="{74069881-0CDC-4F70-BFA0-6DFA81E9A75E}" type="slidenum">
              <a:rPr lang="en-US" altLang="en-US"/>
              <a:pPr>
                <a:defRPr/>
              </a:pPr>
              <a:t>‹#›</a:t>
            </a:fld>
            <a:endParaRPr lang="en-US" altLang="en-US"/>
          </a:p>
        </p:txBody>
      </p:sp>
    </p:spTree>
    <p:extLst>
      <p:ext uri="{BB962C8B-B14F-4D97-AF65-F5344CB8AC3E}">
        <p14:creationId xmlns:p14="http://schemas.microsoft.com/office/powerpoint/2010/main" val="3886764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11FA29E0-AD2C-4139-81D0-DE2A6D6F579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93F23C6C-0A84-4CFA-AD60-06D07CECEE6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C182FB7E-FCE6-4CC5-BB40-C339BAF6F296}"/>
              </a:ext>
            </a:extLst>
          </p:cNvPr>
          <p:cNvSpPr>
            <a:spLocks noGrp="1" noChangeArrowheads="1"/>
          </p:cNvSpPr>
          <p:nvPr>
            <p:ph type="sldNum" sz="quarter" idx="12"/>
          </p:nvPr>
        </p:nvSpPr>
        <p:spPr>
          <a:ln/>
        </p:spPr>
        <p:txBody>
          <a:bodyPr/>
          <a:lstStyle>
            <a:lvl1pPr>
              <a:defRPr/>
            </a:lvl1pPr>
          </a:lstStyle>
          <a:p>
            <a:pPr>
              <a:defRPr/>
            </a:pPr>
            <a:fld id="{B9A85C37-7254-4695-9A4F-29123F9A297D}" type="slidenum">
              <a:rPr lang="en-US" altLang="en-US"/>
              <a:pPr>
                <a:defRPr/>
              </a:pPr>
              <a:t>‹#›</a:t>
            </a:fld>
            <a:endParaRPr lang="en-US" altLang="en-US"/>
          </a:p>
        </p:txBody>
      </p:sp>
    </p:spTree>
    <p:extLst>
      <p:ext uri="{BB962C8B-B14F-4D97-AF65-F5344CB8AC3E}">
        <p14:creationId xmlns:p14="http://schemas.microsoft.com/office/powerpoint/2010/main" val="2208352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006F3F98-3742-4ED7-B405-CD6037B4FCB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D45AC91-DA00-43E2-B16E-51C7D4F9B05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5252ED23-7BF1-45F0-9495-13FE275920C6}"/>
              </a:ext>
            </a:extLst>
          </p:cNvPr>
          <p:cNvSpPr>
            <a:spLocks noGrp="1" noChangeArrowheads="1"/>
          </p:cNvSpPr>
          <p:nvPr>
            <p:ph type="sldNum" sz="quarter" idx="12"/>
          </p:nvPr>
        </p:nvSpPr>
        <p:spPr>
          <a:ln/>
        </p:spPr>
        <p:txBody>
          <a:bodyPr/>
          <a:lstStyle>
            <a:lvl1pPr>
              <a:defRPr/>
            </a:lvl1pPr>
          </a:lstStyle>
          <a:p>
            <a:pPr>
              <a:defRPr/>
            </a:pPr>
            <a:fld id="{B52DF4F0-0365-442F-A998-65D6661948CE}" type="slidenum">
              <a:rPr lang="en-US" altLang="en-US"/>
              <a:pPr>
                <a:defRPr/>
              </a:pPr>
              <a:t>‹#›</a:t>
            </a:fld>
            <a:endParaRPr lang="en-US" altLang="en-US"/>
          </a:p>
        </p:txBody>
      </p:sp>
    </p:spTree>
    <p:extLst>
      <p:ext uri="{BB962C8B-B14F-4D97-AF65-F5344CB8AC3E}">
        <p14:creationId xmlns:p14="http://schemas.microsoft.com/office/powerpoint/2010/main" val="8442028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F26B4438-D74F-4BB2-8E2C-42D7905CC1C3}"/>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D3D5A2DA-8BB4-479C-96BE-59671FE8DAB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4DB0431E-13CC-48A1-B570-8166580D1D02}"/>
              </a:ext>
            </a:extLst>
          </p:cNvPr>
          <p:cNvSpPr>
            <a:spLocks noGrp="1" noChangeArrowheads="1"/>
          </p:cNvSpPr>
          <p:nvPr>
            <p:ph type="sldNum" sz="quarter" idx="12"/>
          </p:nvPr>
        </p:nvSpPr>
        <p:spPr>
          <a:ln/>
        </p:spPr>
        <p:txBody>
          <a:bodyPr/>
          <a:lstStyle>
            <a:lvl1pPr>
              <a:defRPr/>
            </a:lvl1pPr>
          </a:lstStyle>
          <a:p>
            <a:pPr>
              <a:defRPr/>
            </a:pPr>
            <a:fld id="{2E2BA059-E4F6-4D0E-8E6E-E0A3D230BBED}" type="slidenum">
              <a:rPr lang="en-US" altLang="en-US"/>
              <a:pPr>
                <a:defRPr/>
              </a:pPr>
              <a:t>‹#›</a:t>
            </a:fld>
            <a:endParaRPr lang="en-US" altLang="en-US"/>
          </a:p>
        </p:txBody>
      </p:sp>
    </p:spTree>
    <p:extLst>
      <p:ext uri="{BB962C8B-B14F-4D97-AF65-F5344CB8AC3E}">
        <p14:creationId xmlns:p14="http://schemas.microsoft.com/office/powerpoint/2010/main" val="494829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981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41148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67A20FD9-1D75-4B6A-8479-9F7F6053D8C0}"/>
              </a:ext>
            </a:extLst>
          </p:cNvPr>
          <p:cNvSpPr>
            <a:spLocks noGrp="1" noChangeArrowheads="1"/>
          </p:cNvSpPr>
          <p:nvPr>
            <p:ph type="dt" sz="half" idx="10"/>
          </p:nvPr>
        </p:nvSpPr>
        <p:spPr>
          <a:ln/>
        </p:spPr>
        <p:txBody>
          <a:bodyPr/>
          <a:lstStyle>
            <a:lvl1pPr>
              <a:defRPr/>
            </a:lvl1pPr>
          </a:lstStyle>
          <a:p>
            <a:pPr>
              <a:defRPr/>
            </a:pPr>
            <a:endParaRPr lang="en-US"/>
          </a:p>
        </p:txBody>
      </p:sp>
      <p:sp>
        <p:nvSpPr>
          <p:cNvPr id="7" name="Rectangle 5">
            <a:extLst>
              <a:ext uri="{FF2B5EF4-FFF2-40B4-BE49-F238E27FC236}">
                <a16:creationId xmlns:a16="http://schemas.microsoft.com/office/drawing/2014/main" id="{597DF678-6DA5-4578-B825-BB890ADE8F9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8" name="Rectangle 6">
            <a:extLst>
              <a:ext uri="{FF2B5EF4-FFF2-40B4-BE49-F238E27FC236}">
                <a16:creationId xmlns:a16="http://schemas.microsoft.com/office/drawing/2014/main" id="{AE417589-6EE8-4DDB-A924-170AFA1FB96B}"/>
              </a:ext>
            </a:extLst>
          </p:cNvPr>
          <p:cNvSpPr>
            <a:spLocks noGrp="1" noChangeArrowheads="1"/>
          </p:cNvSpPr>
          <p:nvPr>
            <p:ph type="sldNum" sz="quarter" idx="12"/>
          </p:nvPr>
        </p:nvSpPr>
        <p:spPr>
          <a:ln/>
        </p:spPr>
        <p:txBody>
          <a:bodyPr/>
          <a:lstStyle>
            <a:lvl1pPr>
              <a:defRPr/>
            </a:lvl1pPr>
          </a:lstStyle>
          <a:p>
            <a:pPr>
              <a:defRPr/>
            </a:pPr>
            <a:fld id="{0CB7776E-BC69-47F1-8FBC-FE0F2B7659AE}" type="slidenum">
              <a:rPr lang="en-US" altLang="en-US"/>
              <a:pPr>
                <a:defRPr/>
              </a:pPr>
              <a:t>‹#›</a:t>
            </a:fld>
            <a:endParaRPr lang="en-US" altLang="en-US"/>
          </a:p>
        </p:txBody>
      </p:sp>
    </p:spTree>
    <p:extLst>
      <p:ext uri="{BB962C8B-B14F-4D97-AF65-F5344CB8AC3E}">
        <p14:creationId xmlns:p14="http://schemas.microsoft.com/office/powerpoint/2010/main" val="35310299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chartAndTx" preserve="1">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Chart Placeholder 2"/>
          <p:cNvSpPr>
            <a:spLocks noGrp="1"/>
          </p:cNvSpPr>
          <p:nvPr>
            <p:ph type="chart" sz="half" idx="1"/>
          </p:nvPr>
        </p:nvSpPr>
        <p:spPr>
          <a:xfrm>
            <a:off x="685800" y="1981200"/>
            <a:ext cx="3810000" cy="4114800"/>
          </a:xfrm>
        </p:spPr>
        <p:txBody>
          <a:bodyPr/>
          <a:lstStyle/>
          <a:p>
            <a:pPr lvl="0"/>
            <a:endParaRPr lang="en-US" noProof="0" dirty="0"/>
          </a:p>
        </p:txBody>
      </p:sp>
      <p:sp>
        <p:nvSpPr>
          <p:cNvPr id="4" name="Text Placeholder 3"/>
          <p:cNvSpPr>
            <a:spLocks noGrp="1"/>
          </p:cNvSpPr>
          <p:nvPr>
            <p:ph type="body"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4685A303-A1B5-40C3-8E83-EF7DCCB4BEC0}"/>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2A1ACDEA-B616-4295-81C7-ADFFF6F1AA0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6E1E8473-E752-4D88-A9E4-87DE66E1E153}"/>
              </a:ext>
            </a:extLst>
          </p:cNvPr>
          <p:cNvSpPr>
            <a:spLocks noGrp="1" noChangeArrowheads="1"/>
          </p:cNvSpPr>
          <p:nvPr>
            <p:ph type="sldNum" sz="quarter" idx="12"/>
          </p:nvPr>
        </p:nvSpPr>
        <p:spPr>
          <a:ln/>
        </p:spPr>
        <p:txBody>
          <a:bodyPr/>
          <a:lstStyle>
            <a:lvl1pPr>
              <a:defRPr/>
            </a:lvl1pPr>
          </a:lstStyle>
          <a:p>
            <a:pPr>
              <a:defRPr/>
            </a:pPr>
            <a:fld id="{F211FE15-3649-4EBD-81A8-7D852346B8A7}" type="slidenum">
              <a:rPr lang="en-US" altLang="en-US"/>
              <a:pPr>
                <a:defRPr/>
              </a:pPr>
              <a:t>‹#›</a:t>
            </a:fld>
            <a:endParaRPr lang="en-US" altLang="en-US"/>
          </a:p>
        </p:txBody>
      </p:sp>
    </p:spTree>
    <p:extLst>
      <p:ext uri="{BB962C8B-B14F-4D97-AF65-F5344CB8AC3E}">
        <p14:creationId xmlns:p14="http://schemas.microsoft.com/office/powerpoint/2010/main" val="1695651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7D4DEF46-BAB7-449D-A23D-549FFF864117}"/>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60F507C0-8CB1-44B5-B778-29E476E6E02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41ACDBDE-69E5-4550-9BCA-ECF24AC22D3C}"/>
              </a:ext>
            </a:extLst>
          </p:cNvPr>
          <p:cNvSpPr>
            <a:spLocks noGrp="1" noChangeArrowheads="1"/>
          </p:cNvSpPr>
          <p:nvPr>
            <p:ph type="sldNum" sz="quarter" idx="12"/>
          </p:nvPr>
        </p:nvSpPr>
        <p:spPr>
          <a:ln/>
        </p:spPr>
        <p:txBody>
          <a:bodyPr/>
          <a:lstStyle>
            <a:lvl1pPr>
              <a:defRPr/>
            </a:lvl1pPr>
          </a:lstStyle>
          <a:p>
            <a:pPr>
              <a:defRPr/>
            </a:pPr>
            <a:fld id="{AEBFAFB8-003F-4E3B-A834-3D5C3FB05D49}" type="slidenum">
              <a:rPr lang="en-US" altLang="en-US"/>
              <a:pPr>
                <a:defRPr/>
              </a:pPr>
              <a:t>‹#›</a:t>
            </a:fld>
            <a:endParaRPr lang="en-US" altLang="en-US"/>
          </a:p>
        </p:txBody>
      </p:sp>
    </p:spTree>
    <p:extLst>
      <p:ext uri="{BB962C8B-B14F-4D97-AF65-F5344CB8AC3E}">
        <p14:creationId xmlns:p14="http://schemas.microsoft.com/office/powerpoint/2010/main" val="8232956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981200"/>
            <a:ext cx="3810000" cy="4114800"/>
          </a:xfrm>
        </p:spPr>
        <p:txBody>
          <a:bodyPr/>
          <a:lstStyle/>
          <a:p>
            <a:pPr lvl="0"/>
            <a:endParaRPr lang="en-US" noProof="0" dirty="0"/>
          </a:p>
        </p:txBody>
      </p:sp>
      <p:sp>
        <p:nvSpPr>
          <p:cNvPr id="5" name="Rectangle 4">
            <a:extLst>
              <a:ext uri="{FF2B5EF4-FFF2-40B4-BE49-F238E27FC236}">
                <a16:creationId xmlns:a16="http://schemas.microsoft.com/office/drawing/2014/main" id="{C37BA59C-FF77-4FB6-822C-CADE7789DF2E}"/>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C8D6DD69-1D8F-4C09-A6E3-E0DDD71296A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426C2C9E-81E6-4721-B553-5F42F20523F3}"/>
              </a:ext>
            </a:extLst>
          </p:cNvPr>
          <p:cNvSpPr>
            <a:spLocks noGrp="1" noChangeArrowheads="1"/>
          </p:cNvSpPr>
          <p:nvPr>
            <p:ph type="sldNum" sz="quarter" idx="12"/>
          </p:nvPr>
        </p:nvSpPr>
        <p:spPr>
          <a:ln/>
        </p:spPr>
        <p:txBody>
          <a:bodyPr/>
          <a:lstStyle>
            <a:lvl1pPr>
              <a:defRPr/>
            </a:lvl1pPr>
          </a:lstStyle>
          <a:p>
            <a:pPr>
              <a:defRPr/>
            </a:pPr>
            <a:fld id="{43F18F40-70AB-48BA-9E13-A7961D872DD6}" type="slidenum">
              <a:rPr lang="en-US" altLang="en-US"/>
              <a:pPr>
                <a:defRPr/>
              </a:pPr>
              <a:t>‹#›</a:t>
            </a:fld>
            <a:endParaRPr lang="en-US" altLang="en-US"/>
          </a:p>
        </p:txBody>
      </p:sp>
    </p:spTree>
    <p:extLst>
      <p:ext uri="{BB962C8B-B14F-4D97-AF65-F5344CB8AC3E}">
        <p14:creationId xmlns:p14="http://schemas.microsoft.com/office/powerpoint/2010/main" val="5539111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4648200" y="1981200"/>
            <a:ext cx="3810000" cy="4114800"/>
          </a:xfrm>
        </p:spPr>
        <p:txBody>
          <a:bodyPr/>
          <a:lstStyle/>
          <a:p>
            <a:pPr lvl="0"/>
            <a:endParaRPr lang="en-US" noProof="0" dirty="0"/>
          </a:p>
        </p:txBody>
      </p:sp>
      <p:sp>
        <p:nvSpPr>
          <p:cNvPr id="5" name="Rectangle 4">
            <a:extLst>
              <a:ext uri="{FF2B5EF4-FFF2-40B4-BE49-F238E27FC236}">
                <a16:creationId xmlns:a16="http://schemas.microsoft.com/office/drawing/2014/main" id="{ADEF8B6A-239F-4119-B43E-B41EA34806D4}"/>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662789C6-9BF1-4F98-8209-93A2596E742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8547B729-BC39-4E1B-B02B-8A75D8047680}"/>
              </a:ext>
            </a:extLst>
          </p:cNvPr>
          <p:cNvSpPr>
            <a:spLocks noGrp="1" noChangeArrowheads="1"/>
          </p:cNvSpPr>
          <p:nvPr>
            <p:ph type="sldNum" sz="quarter" idx="12"/>
          </p:nvPr>
        </p:nvSpPr>
        <p:spPr>
          <a:ln/>
        </p:spPr>
        <p:txBody>
          <a:bodyPr/>
          <a:lstStyle>
            <a:lvl1pPr>
              <a:defRPr/>
            </a:lvl1pPr>
          </a:lstStyle>
          <a:p>
            <a:pPr>
              <a:defRPr/>
            </a:pPr>
            <a:fld id="{5A357F58-FA2E-41F7-A12D-9A62966C39F0}" type="slidenum">
              <a:rPr lang="en-US" altLang="en-US"/>
              <a:pPr>
                <a:defRPr/>
              </a:pPr>
              <a:t>‹#›</a:t>
            </a:fld>
            <a:endParaRPr lang="en-US" altLang="en-US"/>
          </a:p>
        </p:txBody>
      </p:sp>
    </p:spTree>
    <p:extLst>
      <p:ext uri="{BB962C8B-B14F-4D97-AF65-F5344CB8AC3E}">
        <p14:creationId xmlns:p14="http://schemas.microsoft.com/office/powerpoint/2010/main" val="3572007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9D249DE5-8BF7-41C6-B154-1325025AEFC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816A0DE-8659-42E8-919D-CF269AF506A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698ACEE6-1B51-43E2-BAF3-ED0B41CAFB7A}"/>
              </a:ext>
            </a:extLst>
          </p:cNvPr>
          <p:cNvSpPr>
            <a:spLocks noGrp="1" noChangeArrowheads="1"/>
          </p:cNvSpPr>
          <p:nvPr>
            <p:ph type="sldNum" sz="quarter" idx="12"/>
          </p:nvPr>
        </p:nvSpPr>
        <p:spPr>
          <a:ln/>
        </p:spPr>
        <p:txBody>
          <a:bodyPr/>
          <a:lstStyle>
            <a:lvl1pPr>
              <a:defRPr/>
            </a:lvl1pPr>
          </a:lstStyle>
          <a:p>
            <a:pPr>
              <a:defRPr/>
            </a:pPr>
            <a:fld id="{FF34C0BB-166B-47DC-A836-18887471DD78}" type="slidenum">
              <a:rPr lang="en-US" altLang="en-US"/>
              <a:pPr>
                <a:defRPr/>
              </a:pPr>
              <a:t>‹#›</a:t>
            </a:fld>
            <a:endParaRPr lang="en-US" altLang="en-US"/>
          </a:p>
        </p:txBody>
      </p:sp>
    </p:spTree>
    <p:extLst>
      <p:ext uri="{BB962C8B-B14F-4D97-AF65-F5344CB8AC3E}">
        <p14:creationId xmlns:p14="http://schemas.microsoft.com/office/powerpoint/2010/main" val="4200262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2B2A7A89-9E7B-4638-BDB4-B1285C9C718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974292CA-E582-49E2-8176-57A3A3D757E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4CB8F8BE-365D-4881-9AB1-7A54FCDAD975}"/>
              </a:ext>
            </a:extLst>
          </p:cNvPr>
          <p:cNvSpPr>
            <a:spLocks noGrp="1" noChangeArrowheads="1"/>
          </p:cNvSpPr>
          <p:nvPr>
            <p:ph type="sldNum" sz="quarter" idx="12"/>
          </p:nvPr>
        </p:nvSpPr>
        <p:spPr>
          <a:ln/>
        </p:spPr>
        <p:txBody>
          <a:bodyPr/>
          <a:lstStyle>
            <a:lvl1pPr>
              <a:defRPr/>
            </a:lvl1pPr>
          </a:lstStyle>
          <a:p>
            <a:pPr>
              <a:defRPr/>
            </a:pPr>
            <a:fld id="{C606DE18-0C2F-4D1F-A16D-05EEB2CC7F55}" type="slidenum">
              <a:rPr lang="en-US" altLang="en-US"/>
              <a:pPr>
                <a:defRPr/>
              </a:pPr>
              <a:t>‹#›</a:t>
            </a:fld>
            <a:endParaRPr lang="en-US" altLang="en-US"/>
          </a:p>
        </p:txBody>
      </p:sp>
    </p:spTree>
    <p:extLst>
      <p:ext uri="{BB962C8B-B14F-4D97-AF65-F5344CB8AC3E}">
        <p14:creationId xmlns:p14="http://schemas.microsoft.com/office/powerpoint/2010/main" val="2912867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8D43B565-EA48-4526-BA6C-0AC368A28CC0}"/>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AC769138-18B7-40AF-AC3D-8618FB62022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3B6F0901-3575-43B8-A9D7-E4D93E5018D4}"/>
              </a:ext>
            </a:extLst>
          </p:cNvPr>
          <p:cNvSpPr>
            <a:spLocks noGrp="1" noChangeArrowheads="1"/>
          </p:cNvSpPr>
          <p:nvPr>
            <p:ph type="sldNum" sz="quarter" idx="12"/>
          </p:nvPr>
        </p:nvSpPr>
        <p:spPr>
          <a:ln/>
        </p:spPr>
        <p:txBody>
          <a:bodyPr/>
          <a:lstStyle>
            <a:lvl1pPr>
              <a:defRPr/>
            </a:lvl1pPr>
          </a:lstStyle>
          <a:p>
            <a:pPr>
              <a:defRPr/>
            </a:pPr>
            <a:fld id="{EC5983A0-D25F-4203-A23A-0C66BA97022C}" type="slidenum">
              <a:rPr lang="en-US" altLang="en-US"/>
              <a:pPr>
                <a:defRPr/>
              </a:pPr>
              <a:t>‹#›</a:t>
            </a:fld>
            <a:endParaRPr lang="en-US" altLang="en-US"/>
          </a:p>
        </p:txBody>
      </p:sp>
    </p:spTree>
    <p:extLst>
      <p:ext uri="{BB962C8B-B14F-4D97-AF65-F5344CB8AC3E}">
        <p14:creationId xmlns:p14="http://schemas.microsoft.com/office/powerpoint/2010/main" val="919761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9A192017-53F3-4C16-B349-19546B0E40DB}"/>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4E80EC2D-F414-4475-B3CC-B739C628DE2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C2A21611-40DB-44F2-87B8-4C320F62AF2E}"/>
              </a:ext>
            </a:extLst>
          </p:cNvPr>
          <p:cNvSpPr>
            <a:spLocks noGrp="1" noChangeArrowheads="1"/>
          </p:cNvSpPr>
          <p:nvPr>
            <p:ph type="sldNum" sz="quarter" idx="12"/>
          </p:nvPr>
        </p:nvSpPr>
        <p:spPr>
          <a:ln/>
        </p:spPr>
        <p:txBody>
          <a:bodyPr/>
          <a:lstStyle>
            <a:lvl1pPr>
              <a:defRPr/>
            </a:lvl1pPr>
          </a:lstStyle>
          <a:p>
            <a:pPr>
              <a:defRPr/>
            </a:pPr>
            <a:fld id="{785B42C8-243F-4DBE-9205-AB93B160CC3D}" type="slidenum">
              <a:rPr lang="en-US" altLang="en-US"/>
              <a:pPr>
                <a:defRPr/>
              </a:pPr>
              <a:t>‹#›</a:t>
            </a:fld>
            <a:endParaRPr lang="en-US" altLang="en-US"/>
          </a:p>
        </p:txBody>
      </p:sp>
    </p:spTree>
    <p:extLst>
      <p:ext uri="{BB962C8B-B14F-4D97-AF65-F5344CB8AC3E}">
        <p14:creationId xmlns:p14="http://schemas.microsoft.com/office/powerpoint/2010/main" val="4213717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2226ED0C-398E-4168-BE29-F37766AD1DB7}"/>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C8A44950-EE91-4F54-B7C4-CC3D9A09962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6096E5D5-636E-4966-A7DB-50FAD6ABF48D}"/>
              </a:ext>
            </a:extLst>
          </p:cNvPr>
          <p:cNvSpPr>
            <a:spLocks noGrp="1" noChangeArrowheads="1"/>
          </p:cNvSpPr>
          <p:nvPr>
            <p:ph type="sldNum" sz="quarter" idx="12"/>
          </p:nvPr>
        </p:nvSpPr>
        <p:spPr>
          <a:ln/>
        </p:spPr>
        <p:txBody>
          <a:bodyPr/>
          <a:lstStyle>
            <a:lvl1pPr>
              <a:defRPr/>
            </a:lvl1pPr>
          </a:lstStyle>
          <a:p>
            <a:pPr>
              <a:defRPr/>
            </a:pPr>
            <a:fld id="{7D6AE1D6-70C3-4428-86FA-D83F12D334D0}" type="slidenum">
              <a:rPr lang="en-US" altLang="en-US"/>
              <a:pPr>
                <a:defRPr/>
              </a:pPr>
              <a:t>‹#›</a:t>
            </a:fld>
            <a:endParaRPr lang="en-US" altLang="en-US"/>
          </a:p>
        </p:txBody>
      </p:sp>
    </p:spTree>
    <p:extLst>
      <p:ext uri="{BB962C8B-B14F-4D97-AF65-F5344CB8AC3E}">
        <p14:creationId xmlns:p14="http://schemas.microsoft.com/office/powerpoint/2010/main" val="3320270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1752F3B-4BCD-4849-8998-A9466CE87BAD}"/>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8D0BEDE7-F388-4CEB-A4F0-8061FE37C69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4ADEC87C-A5E7-4F82-B856-245E8DF42DCE}"/>
              </a:ext>
            </a:extLst>
          </p:cNvPr>
          <p:cNvSpPr>
            <a:spLocks noGrp="1" noChangeArrowheads="1"/>
          </p:cNvSpPr>
          <p:nvPr>
            <p:ph type="sldNum" sz="quarter" idx="12"/>
          </p:nvPr>
        </p:nvSpPr>
        <p:spPr>
          <a:ln/>
        </p:spPr>
        <p:txBody>
          <a:bodyPr/>
          <a:lstStyle>
            <a:lvl1pPr>
              <a:defRPr/>
            </a:lvl1pPr>
          </a:lstStyle>
          <a:p>
            <a:pPr>
              <a:defRPr/>
            </a:pPr>
            <a:fld id="{69F163CD-06B9-47FD-BBA6-E53A015C28C0}" type="slidenum">
              <a:rPr lang="en-US" altLang="en-US"/>
              <a:pPr>
                <a:defRPr/>
              </a:pPr>
              <a:t>‹#›</a:t>
            </a:fld>
            <a:endParaRPr lang="en-US" altLang="en-US"/>
          </a:p>
        </p:txBody>
      </p:sp>
    </p:spTree>
    <p:extLst>
      <p:ext uri="{BB962C8B-B14F-4D97-AF65-F5344CB8AC3E}">
        <p14:creationId xmlns:p14="http://schemas.microsoft.com/office/powerpoint/2010/main" val="531679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BC50ABA0-8AB0-49AE-8950-B7E08FEE371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8DF935CE-BAF4-4270-9FE4-0E422ECFF6F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595D4131-4F7A-45F7-B412-AF8BB37096DD}"/>
              </a:ext>
            </a:extLst>
          </p:cNvPr>
          <p:cNvSpPr>
            <a:spLocks noGrp="1" noChangeArrowheads="1"/>
          </p:cNvSpPr>
          <p:nvPr>
            <p:ph type="sldNum" sz="quarter" idx="12"/>
          </p:nvPr>
        </p:nvSpPr>
        <p:spPr>
          <a:ln/>
        </p:spPr>
        <p:txBody>
          <a:bodyPr/>
          <a:lstStyle>
            <a:lvl1pPr>
              <a:defRPr/>
            </a:lvl1pPr>
          </a:lstStyle>
          <a:p>
            <a:pPr>
              <a:defRPr/>
            </a:pPr>
            <a:fld id="{4EBF3982-FA01-4621-A333-BD58861FB672}" type="slidenum">
              <a:rPr lang="en-US" altLang="en-US"/>
              <a:pPr>
                <a:defRPr/>
              </a:pPr>
              <a:t>‹#›</a:t>
            </a:fld>
            <a:endParaRPr lang="en-US" altLang="en-US"/>
          </a:p>
        </p:txBody>
      </p:sp>
    </p:spTree>
    <p:extLst>
      <p:ext uri="{BB962C8B-B14F-4D97-AF65-F5344CB8AC3E}">
        <p14:creationId xmlns:p14="http://schemas.microsoft.com/office/powerpoint/2010/main" val="2300889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FCC4D944-0F6E-45CF-B62D-B30F2385F992}"/>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686F09C5-CF26-410F-8A34-EC64C138BA6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29C2AD68-9B1E-4F27-9D11-412D11A0E520}"/>
              </a:ext>
            </a:extLst>
          </p:cNvPr>
          <p:cNvSpPr>
            <a:spLocks noGrp="1" noChangeArrowheads="1"/>
          </p:cNvSpPr>
          <p:nvPr>
            <p:ph type="sldNum" sz="quarter" idx="12"/>
          </p:nvPr>
        </p:nvSpPr>
        <p:spPr>
          <a:ln/>
        </p:spPr>
        <p:txBody>
          <a:bodyPr/>
          <a:lstStyle>
            <a:lvl1pPr>
              <a:defRPr/>
            </a:lvl1pPr>
          </a:lstStyle>
          <a:p>
            <a:pPr>
              <a:defRPr/>
            </a:pPr>
            <a:fld id="{9B0F2E81-4811-4AD2-A60A-D1B046996AA5}" type="slidenum">
              <a:rPr lang="en-US" altLang="en-US"/>
              <a:pPr>
                <a:defRPr/>
              </a:pPr>
              <a:t>‹#›</a:t>
            </a:fld>
            <a:endParaRPr lang="en-US" altLang="en-US"/>
          </a:p>
        </p:txBody>
      </p:sp>
    </p:spTree>
    <p:extLst>
      <p:ext uri="{BB962C8B-B14F-4D97-AF65-F5344CB8AC3E}">
        <p14:creationId xmlns:p14="http://schemas.microsoft.com/office/powerpoint/2010/main" val="1918472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53A4925-9E3A-472D-889A-EFB4737084D8}"/>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D5E2B2B8-911E-46F3-B17B-5CB20C0D160C}"/>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09CE7FD2-AAFA-4043-9FEE-41AE6EAD578D}"/>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p>
        </p:txBody>
      </p:sp>
      <p:sp>
        <p:nvSpPr>
          <p:cNvPr id="1029" name="Rectangle 5">
            <a:extLst>
              <a:ext uri="{FF2B5EF4-FFF2-40B4-BE49-F238E27FC236}">
                <a16:creationId xmlns:a16="http://schemas.microsoft.com/office/drawing/2014/main" id="{BB6B785E-0BCE-46FC-BED2-59F6025D88B2}"/>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p>
        </p:txBody>
      </p:sp>
      <p:sp>
        <p:nvSpPr>
          <p:cNvPr id="1030" name="Rectangle 6">
            <a:extLst>
              <a:ext uri="{FF2B5EF4-FFF2-40B4-BE49-F238E27FC236}">
                <a16:creationId xmlns:a16="http://schemas.microsoft.com/office/drawing/2014/main" id="{10E5AAB8-4105-4883-8D01-681E49F1444A}"/>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C67F04FD-60DF-4843-AB98-84A55D29DC5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10.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12.jpeg"/><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hyperlink" Target="http://www.google.com/url?sa=i&amp;rct=j&amp;q=water%20cohesion&amp;source=images&amp;cd=&amp;cad=rja&amp;docid=oAh3oXP4_05aHM&amp;tbnid=1b-5t1li3HzoFM:&amp;ved=0CAUQjRw&amp;url=http%3A%2F%2Fwww.daviddarling.info%2Fencyclopedia%2FC%2Fcapillary_action.html&amp;ei=Q9VJUu34GoOQ9gSnz4CQDw&amp;bvm=bv.53217764,d.eWU&amp;psig=AFQjCNE6zSimV6u0mBF1gONRRR2MS-JTIw&amp;ust=1380656831662705" TargetMode="External"/><Relationship Id="rId2" Type="http://schemas.openxmlformats.org/officeDocument/2006/relationships/slideLayout" Target="../slideLayouts/slideLayout7.xml"/><Relationship Id="rId1" Type="http://schemas.openxmlformats.org/officeDocument/2006/relationships/tags" Target="../tags/tag12.xml"/><Relationship Id="rId5" Type="http://schemas.openxmlformats.org/officeDocument/2006/relationships/image" Target="../media/image14.jpeg"/><Relationship Id="rId4" Type="http://schemas.openxmlformats.org/officeDocument/2006/relationships/image" Target="../media/image13.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15.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21.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slideLayout" Target="../slideLayouts/slideLayout2.xml"/><Relationship Id="rId1" Type="http://schemas.openxmlformats.org/officeDocument/2006/relationships/tags" Target="../tags/tag24.xml"/><Relationship Id="rId5" Type="http://schemas.openxmlformats.org/officeDocument/2006/relationships/image" Target="../media/image24.png"/><Relationship Id="rId4" Type="http://schemas.openxmlformats.org/officeDocument/2006/relationships/image" Target="../media/image23.jpeg"/></Relationships>
</file>

<file path=ppt/slides/_rels/slide25.xml.rels><?xml version="1.0" encoding="UTF-8" standalone="yes"?>
<Relationships xmlns="http://schemas.openxmlformats.org/package/2006/relationships"><Relationship Id="rId3" Type="http://schemas.openxmlformats.org/officeDocument/2006/relationships/image" Target="../media/image25.jpeg"/><Relationship Id="rId7" Type="http://schemas.openxmlformats.org/officeDocument/2006/relationships/image" Target="../media/image29.jpeg"/><Relationship Id="rId2" Type="http://schemas.openxmlformats.org/officeDocument/2006/relationships/slideLayout" Target="../slideLayouts/slideLayout2.xml"/><Relationship Id="rId1" Type="http://schemas.openxmlformats.org/officeDocument/2006/relationships/tags" Target="../tags/tag25.xml"/><Relationship Id="rId6" Type="http://schemas.openxmlformats.org/officeDocument/2006/relationships/image" Target="../media/image28.jpeg"/><Relationship Id="rId5" Type="http://schemas.openxmlformats.org/officeDocument/2006/relationships/image" Target="../media/image27.jpeg"/><Relationship Id="rId4" Type="http://schemas.openxmlformats.org/officeDocument/2006/relationships/image" Target="../media/image26.jpeg"/></Relationships>
</file>

<file path=ppt/slides/_rels/slide26.xml.rels><?xml version="1.0" encoding="UTF-8" standalone="yes"?>
<Relationships xmlns="http://schemas.openxmlformats.org/package/2006/relationships"><Relationship Id="rId8" Type="http://schemas.openxmlformats.org/officeDocument/2006/relationships/image" Target="../media/image34.jpeg"/><Relationship Id="rId3" Type="http://schemas.openxmlformats.org/officeDocument/2006/relationships/notesSlide" Target="../notesSlides/notesSlide11.xml"/><Relationship Id="rId7" Type="http://schemas.openxmlformats.org/officeDocument/2006/relationships/image" Target="../media/image33.jpeg"/><Relationship Id="rId2" Type="http://schemas.openxmlformats.org/officeDocument/2006/relationships/slideLayout" Target="../slideLayouts/slideLayout2.xml"/><Relationship Id="rId1" Type="http://schemas.openxmlformats.org/officeDocument/2006/relationships/tags" Target="../tags/tag26.xml"/><Relationship Id="rId6" Type="http://schemas.openxmlformats.org/officeDocument/2006/relationships/image" Target="../media/image32.jpeg"/><Relationship Id="rId5" Type="http://schemas.openxmlformats.org/officeDocument/2006/relationships/image" Target="../media/image31.jpeg"/><Relationship Id="rId4" Type="http://schemas.openxmlformats.org/officeDocument/2006/relationships/image" Target="../media/image30.jpeg"/></Relationships>
</file>

<file path=ppt/slides/_rels/slide27.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slideLayout" Target="../slideLayouts/slideLayout2.xml"/><Relationship Id="rId1" Type="http://schemas.openxmlformats.org/officeDocument/2006/relationships/tags" Target="../tags/tag27.xml"/><Relationship Id="rId6" Type="http://schemas.openxmlformats.org/officeDocument/2006/relationships/image" Target="../media/image38.jpeg"/><Relationship Id="rId5" Type="http://schemas.openxmlformats.org/officeDocument/2006/relationships/image" Target="../media/image37.jpeg"/><Relationship Id="rId4" Type="http://schemas.openxmlformats.org/officeDocument/2006/relationships/image" Target="../media/image36.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8.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6.jpe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5.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hyperlink" Target="http://www.google.com/url?sa=i&amp;rct=j&amp;q=adhesion&amp;source=images&amp;cd=&amp;cad=rja&amp;docid=4CiRYDAcjWHNNM&amp;tbnid=BMnzIo5GwD24kM:&amp;ved=0CAUQjRw&amp;url=http%3A%2F%2Fga.water.usgs.gov%2Fedu%2Fadhesion.html&amp;ei=uJFFUpmUG4j69gTOzYGQCw&amp;bvm=bv.53217764,d.eWU&amp;psig=AFQjCNGD4sZhrG8DAqJwIpDQ2bo2hRYT1Q&amp;ust=1380377388524352" TargetMode="External"/><Relationship Id="rId2" Type="http://schemas.openxmlformats.org/officeDocument/2006/relationships/slideLayout" Target="../slideLayouts/slideLayout7.xml"/><Relationship Id="rId1" Type="http://schemas.openxmlformats.org/officeDocument/2006/relationships/tags" Target="../tags/tag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7.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descr="03-x1-Water">
            <a:extLst>
              <a:ext uri="{FF2B5EF4-FFF2-40B4-BE49-F238E27FC236}">
                <a16:creationId xmlns:a16="http://schemas.microsoft.com/office/drawing/2014/main" id="{B25055AE-A358-4BFF-94BF-7E2524C4100C}"/>
              </a:ext>
            </a:extLst>
          </p:cNvPr>
          <p:cNvPicPr>
            <a:picLocks noChangeAspect="1" noChangeArrowheads="1"/>
          </p:cNvPicPr>
          <p:nvPr>
            <p:ph idx="4294967295"/>
          </p:nvPr>
        </p:nvPicPr>
        <p:blipFill>
          <a:blip r:embed="rId4">
            <a:extLst>
              <a:ext uri="{28A0092B-C50C-407E-A947-70E740481C1C}">
                <a14:useLocalDpi xmlns:a14="http://schemas.microsoft.com/office/drawing/2010/main" val="0"/>
              </a:ext>
            </a:extLst>
          </a:blip>
          <a:srcRect/>
          <a:stretch>
            <a:fillRect/>
          </a:stretch>
        </p:blipFill>
        <p:spPr>
          <a:xfrm>
            <a:off x="0" y="766763"/>
            <a:ext cx="9144000" cy="6135687"/>
          </a:xfrm>
          <a:noFill/>
        </p:spPr>
      </p:pic>
      <p:sp>
        <p:nvSpPr>
          <p:cNvPr id="4099" name="Text Box 7">
            <a:extLst>
              <a:ext uri="{FF2B5EF4-FFF2-40B4-BE49-F238E27FC236}">
                <a16:creationId xmlns:a16="http://schemas.microsoft.com/office/drawing/2014/main" id="{813BB499-22C9-4335-AF5C-12490971953C}"/>
              </a:ext>
            </a:extLst>
          </p:cNvPr>
          <p:cNvSpPr txBox="1">
            <a:spLocks noChangeArrowheads="1"/>
          </p:cNvSpPr>
          <p:nvPr/>
        </p:nvSpPr>
        <p:spPr bwMode="auto">
          <a:xfrm>
            <a:off x="304800" y="0"/>
            <a:ext cx="8534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altLang="en-US" sz="6000" b="1">
                <a:latin typeface="Tabitha" pitchFamily="2" charset="0"/>
              </a:rPr>
              <a:t>Properties of Water </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CCECFF"/>
        </a:solidFill>
        <a:effectLst/>
      </p:bgPr>
    </p:bg>
    <p:spTree>
      <p:nvGrpSpPr>
        <p:cNvPr id="1" name=""/>
        <p:cNvGrpSpPr/>
        <p:nvPr/>
      </p:nvGrpSpPr>
      <p:grpSpPr>
        <a:xfrm>
          <a:off x="0" y="0"/>
          <a:ext cx="0" cy="0"/>
          <a:chOff x="0" y="0"/>
          <a:chExt cx="0" cy="0"/>
        </a:xfrm>
      </p:grpSpPr>
      <p:sp>
        <p:nvSpPr>
          <p:cNvPr id="8195" name="Rectangle 3">
            <a:extLst>
              <a:ext uri="{FF2B5EF4-FFF2-40B4-BE49-F238E27FC236}">
                <a16:creationId xmlns:a16="http://schemas.microsoft.com/office/drawing/2014/main" id="{9F409BC2-8135-4132-A69D-AC43A72A3B48}"/>
              </a:ext>
            </a:extLst>
          </p:cNvPr>
          <p:cNvSpPr>
            <a:spLocks noGrp="1" noChangeArrowheads="1"/>
          </p:cNvSpPr>
          <p:nvPr>
            <p:ph type="body" sz="half" idx="1"/>
          </p:nvPr>
        </p:nvSpPr>
        <p:spPr>
          <a:xfrm>
            <a:off x="152400" y="2057400"/>
            <a:ext cx="4953000" cy="4572000"/>
          </a:xfrm>
        </p:spPr>
        <p:txBody>
          <a:bodyPr/>
          <a:lstStyle/>
          <a:p>
            <a:pPr eaLnBrk="1" hangingPunct="1"/>
            <a:r>
              <a:rPr lang="en-US" altLang="en-US" sz="2800" b="1">
                <a:solidFill>
                  <a:srgbClr val="000000"/>
                </a:solidFill>
              </a:rPr>
              <a:t>Cohesion among water molecules causes them to pull one another upward against gravity </a:t>
            </a:r>
          </a:p>
          <a:p>
            <a:pPr eaLnBrk="1" hangingPunct="1"/>
            <a:r>
              <a:rPr lang="en-US" altLang="en-US" sz="2800" b="1">
                <a:solidFill>
                  <a:srgbClr val="000000"/>
                </a:solidFill>
              </a:rPr>
              <a:t>Adhesion contributes </a:t>
            </a:r>
            <a:br>
              <a:rPr lang="en-US" altLang="en-US" sz="2800" b="1">
                <a:solidFill>
                  <a:srgbClr val="000000"/>
                </a:solidFill>
              </a:rPr>
            </a:br>
            <a:r>
              <a:rPr lang="en-US" altLang="en-US" sz="2800" b="1">
                <a:solidFill>
                  <a:srgbClr val="000000"/>
                </a:solidFill>
              </a:rPr>
              <a:t>too, as water adheres </a:t>
            </a:r>
            <a:br>
              <a:rPr lang="en-US" altLang="en-US" sz="2800" b="1">
                <a:solidFill>
                  <a:srgbClr val="000000"/>
                </a:solidFill>
              </a:rPr>
            </a:br>
            <a:r>
              <a:rPr lang="en-US" altLang="en-US" sz="2800" b="1">
                <a:solidFill>
                  <a:srgbClr val="000000"/>
                </a:solidFill>
              </a:rPr>
              <a:t>to the wall of the </a:t>
            </a:r>
            <a:br>
              <a:rPr lang="en-US" altLang="en-US" sz="2800" b="1">
                <a:solidFill>
                  <a:srgbClr val="000000"/>
                </a:solidFill>
              </a:rPr>
            </a:br>
            <a:r>
              <a:rPr lang="en-US" altLang="en-US" sz="2800" b="1">
                <a:solidFill>
                  <a:srgbClr val="000000"/>
                </a:solidFill>
              </a:rPr>
              <a:t>vessels, so it can travel upward</a:t>
            </a:r>
          </a:p>
          <a:p>
            <a:pPr eaLnBrk="1" hangingPunct="1"/>
            <a:endParaRPr lang="en-US" altLang="en-US" sz="2800" b="1">
              <a:solidFill>
                <a:srgbClr val="000000"/>
              </a:solidFill>
            </a:endParaRPr>
          </a:p>
        </p:txBody>
      </p:sp>
      <p:pic>
        <p:nvPicPr>
          <p:cNvPr id="19459" name="Picture 8" descr="03-02x-Trees">
            <a:extLst>
              <a:ext uri="{FF2B5EF4-FFF2-40B4-BE49-F238E27FC236}">
                <a16:creationId xmlns:a16="http://schemas.microsoft.com/office/drawing/2014/main" id="{C27B6D5D-CCF1-43CD-8C68-E67E6F674E9D}"/>
              </a:ext>
            </a:extLst>
          </p:cNvPr>
          <p:cNvPicPr>
            <a:picLocks noChangeAspect="1" noChangeArrowheads="1"/>
          </p:cNvPicPr>
          <p:nvPr>
            <p:ph sz="quarter" idx="3"/>
          </p:nvPr>
        </p:nvPicPr>
        <p:blipFill>
          <a:blip r:embed="rId4">
            <a:extLst>
              <a:ext uri="{28A0092B-C50C-407E-A947-70E740481C1C}">
                <a14:useLocalDpi xmlns:a14="http://schemas.microsoft.com/office/drawing/2010/main" val="0"/>
              </a:ext>
            </a:extLst>
          </a:blip>
          <a:srcRect/>
          <a:stretch>
            <a:fillRect/>
          </a:stretch>
        </p:blipFill>
        <p:spPr>
          <a:xfrm>
            <a:off x="4953000" y="2133600"/>
            <a:ext cx="3827463" cy="4724400"/>
          </a:xfrm>
          <a:noFill/>
        </p:spPr>
      </p:pic>
      <p:sp>
        <p:nvSpPr>
          <p:cNvPr id="8198" name="Rectangle 3">
            <a:extLst>
              <a:ext uri="{FF2B5EF4-FFF2-40B4-BE49-F238E27FC236}">
                <a16:creationId xmlns:a16="http://schemas.microsoft.com/office/drawing/2014/main" id="{356031AC-8709-47CF-87BE-3D7C78A3CD4C}"/>
              </a:ext>
            </a:extLst>
          </p:cNvPr>
          <p:cNvSpPr>
            <a:spLocks noChangeArrowheads="1"/>
          </p:cNvSpPr>
          <p:nvPr/>
        </p:nvSpPr>
        <p:spPr bwMode="auto">
          <a:xfrm>
            <a:off x="304800" y="381000"/>
            <a:ext cx="84582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90000"/>
              </a:lnSpc>
              <a:buFontTx/>
              <a:buNone/>
            </a:pPr>
            <a:r>
              <a:rPr lang="en-US" altLang="en-US" sz="2800" b="1">
                <a:solidFill>
                  <a:srgbClr val="000000"/>
                </a:solidFill>
              </a:rPr>
              <a:t>How does water get to the top of plants?</a:t>
            </a:r>
          </a:p>
          <a:p>
            <a:pPr eaLnBrk="1" hangingPunct="1">
              <a:lnSpc>
                <a:spcPct val="90000"/>
              </a:lnSpc>
              <a:buFontTx/>
              <a:buNone/>
            </a:pPr>
            <a:r>
              <a:rPr lang="en-US" altLang="en-US" sz="2800" b="1">
                <a:solidFill>
                  <a:srgbClr val="000000"/>
                </a:solidFill>
              </a:rPr>
              <a:t>	Cohesion &amp; Adhesion</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5" presetClass="entr" presetSubtype="0" fill="hold" nodeType="clickEffect">
                                  <p:stCondLst>
                                    <p:cond delay="0"/>
                                  </p:stCondLst>
                                  <p:childTnLst>
                                    <p:set>
                                      <p:cBhvr>
                                        <p:cTn id="10" dur="1" fill="hold">
                                          <p:stCondLst>
                                            <p:cond delay="0"/>
                                          </p:stCondLst>
                                        </p:cTn>
                                        <p:tgtEl>
                                          <p:spTgt spid="8198">
                                            <p:txEl>
                                              <p:pRg st="1" end="1"/>
                                            </p:txEl>
                                          </p:spTgt>
                                        </p:tgtEl>
                                        <p:attrNameLst>
                                          <p:attrName>style.visibility</p:attrName>
                                        </p:attrNameLst>
                                      </p:cBhvr>
                                      <p:to>
                                        <p:strVal val="visible"/>
                                      </p:to>
                                    </p:set>
                                    <p:anim calcmode="lin" valueType="num">
                                      <p:cBhvr>
                                        <p:cTn id="11" dur="1000" fill="hold"/>
                                        <p:tgtEl>
                                          <p:spTgt spid="8198">
                                            <p:txEl>
                                              <p:pRg st="1" end="1"/>
                                            </p:txEl>
                                          </p:spTgt>
                                        </p:tgtEl>
                                        <p:attrNameLst>
                                          <p:attrName>ppt_w</p:attrName>
                                        </p:attrNameLst>
                                      </p:cBhvr>
                                      <p:tavLst>
                                        <p:tav tm="0">
                                          <p:val>
                                            <p:strVal val="#ppt_w*0.70"/>
                                          </p:val>
                                        </p:tav>
                                        <p:tav tm="100000">
                                          <p:val>
                                            <p:strVal val="#ppt_w"/>
                                          </p:val>
                                        </p:tav>
                                      </p:tavLst>
                                    </p:anim>
                                    <p:anim calcmode="lin" valueType="num">
                                      <p:cBhvr>
                                        <p:cTn id="12" dur="1000" fill="hold"/>
                                        <p:tgtEl>
                                          <p:spTgt spid="8198">
                                            <p:txEl>
                                              <p:pRg st="1" end="1"/>
                                            </p:txEl>
                                          </p:spTgt>
                                        </p:tgtEl>
                                        <p:attrNameLst>
                                          <p:attrName>ppt_h</p:attrName>
                                        </p:attrNameLst>
                                      </p:cBhvr>
                                      <p:tavLst>
                                        <p:tav tm="0">
                                          <p:val>
                                            <p:strVal val="#ppt_h"/>
                                          </p:val>
                                        </p:tav>
                                        <p:tav tm="100000">
                                          <p:val>
                                            <p:strVal val="#ppt_h"/>
                                          </p:val>
                                        </p:tav>
                                      </p:tavLst>
                                    </p:anim>
                                    <p:animEffect transition="in" filter="fade">
                                      <p:cBhvr>
                                        <p:cTn id="13" dur="1000"/>
                                        <p:tgtEl>
                                          <p:spTgt spid="8198">
                                            <p:txEl>
                                              <p:pRg st="1" end="1"/>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195">
                                            <p:txEl>
                                              <p:pRg st="0" end="0"/>
                                            </p:txEl>
                                          </p:spTgt>
                                        </p:tgtEl>
                                        <p:attrNameLst>
                                          <p:attrName>style.visibility</p:attrName>
                                        </p:attrNameLst>
                                      </p:cBhvr>
                                      <p:to>
                                        <p:strVal val="visible"/>
                                      </p:to>
                                    </p:set>
                                    <p:anim calcmode="lin" valueType="num">
                                      <p:cBhvr additive="base">
                                        <p:cTn id="18"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81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8195">
                                            <p:txEl>
                                              <p:pRg st="1" end="1"/>
                                            </p:txEl>
                                          </p:spTgt>
                                        </p:tgtEl>
                                        <p:attrNameLst>
                                          <p:attrName>style.visibility</p:attrName>
                                        </p:attrNameLst>
                                      </p:cBhvr>
                                      <p:to>
                                        <p:strVal val="visible"/>
                                      </p:to>
                                    </p:set>
                                    <p:anim calcmode="lin" valueType="num">
                                      <p:cBhvr additive="base">
                                        <p:cTn id="24"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819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3B9B67BA-D495-422C-AB90-3E76B2592B93}"/>
              </a:ext>
            </a:extLst>
          </p:cNvPr>
          <p:cNvSpPr>
            <a:spLocks noGrp="1" noChangeArrowheads="1"/>
          </p:cNvSpPr>
          <p:nvPr>
            <p:ph type="title"/>
          </p:nvPr>
        </p:nvSpPr>
        <p:spPr>
          <a:xfrm>
            <a:off x="685800" y="0"/>
            <a:ext cx="7772400" cy="914400"/>
          </a:xfrm>
        </p:spPr>
        <p:txBody>
          <a:bodyPr/>
          <a:lstStyle/>
          <a:p>
            <a:r>
              <a:rPr lang="en-US" altLang="en-US"/>
              <a:t>3. Surface Tension</a:t>
            </a:r>
          </a:p>
        </p:txBody>
      </p:sp>
      <p:sp>
        <p:nvSpPr>
          <p:cNvPr id="21507" name="Rectangle 3">
            <a:extLst>
              <a:ext uri="{FF2B5EF4-FFF2-40B4-BE49-F238E27FC236}">
                <a16:creationId xmlns:a16="http://schemas.microsoft.com/office/drawing/2014/main" id="{908E0659-F4B9-4B7F-A772-EF072C15C998}"/>
              </a:ext>
            </a:extLst>
          </p:cNvPr>
          <p:cNvSpPr>
            <a:spLocks noGrp="1" noChangeArrowheads="1"/>
          </p:cNvSpPr>
          <p:nvPr>
            <p:ph type="body" idx="1"/>
          </p:nvPr>
        </p:nvSpPr>
        <p:spPr>
          <a:xfrm>
            <a:off x="304800" y="990600"/>
            <a:ext cx="8534400" cy="3200400"/>
          </a:xfrm>
        </p:spPr>
        <p:txBody>
          <a:bodyPr/>
          <a:lstStyle/>
          <a:p>
            <a:r>
              <a:rPr lang="en-US" altLang="en-US" b="1">
                <a:solidFill>
                  <a:srgbClr val="000000"/>
                </a:solidFill>
              </a:rPr>
              <a:t>Surface tension- </a:t>
            </a:r>
            <a:r>
              <a:rPr lang="en-US" altLang="en-US">
                <a:solidFill>
                  <a:srgbClr val="000000"/>
                </a:solidFill>
              </a:rPr>
              <a:t>a measure of the force necessary to stretch or break the surface of a liquid</a:t>
            </a:r>
          </a:p>
          <a:p>
            <a:pPr lvl="1" eaLnBrk="1" hangingPunct="1">
              <a:buClr>
                <a:srgbClr val="339933"/>
              </a:buClr>
            </a:pPr>
            <a:r>
              <a:rPr lang="en-US" altLang="en-US">
                <a:solidFill>
                  <a:srgbClr val="000000"/>
                </a:solidFill>
              </a:rPr>
              <a:t>Hydrogen bonds between water molecules at surface of water resist breaking creating an “invisible film”</a:t>
            </a:r>
          </a:p>
          <a:p>
            <a:pPr lvl="1" eaLnBrk="1" hangingPunct="1">
              <a:buClr>
                <a:srgbClr val="339933"/>
              </a:buClr>
            </a:pPr>
            <a:r>
              <a:rPr lang="en-US" altLang="en-US">
                <a:solidFill>
                  <a:srgbClr val="000000"/>
                </a:solidFill>
              </a:rPr>
              <a:t>This allows some insects to walk/run on water</a:t>
            </a:r>
          </a:p>
          <a:p>
            <a:pPr lvl="1" eaLnBrk="1" hangingPunct="1">
              <a:buClr>
                <a:srgbClr val="339933"/>
              </a:buClr>
              <a:buFontTx/>
              <a:buNone/>
            </a:pPr>
            <a:endParaRPr lang="en-US" altLang="en-US">
              <a:solidFill>
                <a:srgbClr val="000000"/>
              </a:solidFill>
            </a:endParaRPr>
          </a:p>
          <a:p>
            <a:pPr lvl="1"/>
            <a:endParaRPr lang="en-US" altLang="en-US">
              <a:solidFill>
                <a:srgbClr val="000000"/>
              </a:solidFill>
            </a:endParaRPr>
          </a:p>
        </p:txBody>
      </p:sp>
      <p:pic>
        <p:nvPicPr>
          <p:cNvPr id="21508" name="Picture 4">
            <a:extLst>
              <a:ext uri="{FF2B5EF4-FFF2-40B4-BE49-F238E27FC236}">
                <a16:creationId xmlns:a16="http://schemas.microsoft.com/office/drawing/2014/main" id="{5BFADC29-4154-41A8-A700-95F4642D08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6000" r="10001"/>
          <a:stretch>
            <a:fillRect/>
          </a:stretch>
        </p:blipFill>
        <p:spPr bwMode="auto">
          <a:xfrm>
            <a:off x="5943600" y="4267200"/>
            <a:ext cx="2667000"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9" name="Picture 6" descr="1+Cup+water+in+measuring+cup">
            <a:extLst>
              <a:ext uri="{FF2B5EF4-FFF2-40B4-BE49-F238E27FC236}">
                <a16:creationId xmlns:a16="http://schemas.microsoft.com/office/drawing/2014/main" id="{E52B4757-ED30-4FA8-97C8-AD84425CCE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4191000"/>
            <a:ext cx="3048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2" name="Picture 2" descr="http://www.daviddarling.info/images2/capillarity.jpg">
            <a:hlinkClick r:id="rId3"/>
            <a:extLst>
              <a:ext uri="{FF2B5EF4-FFF2-40B4-BE49-F238E27FC236}">
                <a16:creationId xmlns:a16="http://schemas.microsoft.com/office/drawing/2014/main" id="{EAAAC5EC-460D-482A-9546-7781281152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863" y="304800"/>
            <a:ext cx="3810000" cy="380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28" descr="bhspe-010202-009">
            <a:extLst>
              <a:ext uri="{FF2B5EF4-FFF2-40B4-BE49-F238E27FC236}">
                <a16:creationId xmlns:a16="http://schemas.microsoft.com/office/drawing/2014/main" id="{3E40482D-E18C-445F-B66C-EF63A48E57C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7338" y="3200400"/>
            <a:ext cx="4876800" cy="350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1">
            <a:extLst>
              <a:ext uri="{FF2B5EF4-FFF2-40B4-BE49-F238E27FC236}">
                <a16:creationId xmlns:a16="http://schemas.microsoft.com/office/drawing/2014/main" id="{3CA61780-DCA3-4C46-B016-4D6C3954D0F7}"/>
              </a:ext>
            </a:extLst>
          </p:cNvPr>
          <p:cNvSpPr txBox="1">
            <a:spLocks noChangeArrowheads="1"/>
          </p:cNvSpPr>
          <p:nvPr/>
        </p:nvSpPr>
        <p:spPr bwMode="auto">
          <a:xfrm>
            <a:off x="57150" y="4306888"/>
            <a:ext cx="3981450"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a:latin typeface="Arial" panose="020B0604020202020204" pitchFamily="34" charset="0"/>
              </a:rPr>
              <a:t>Fig. The water's surface (left, dyed red) is curved down because water has greater adhesion than cohesion. The surface of the mercury (right) is curved up because mercury has greater cohesion than adhesion.</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0460645F-DC10-4271-B50E-A582A926C58B}"/>
              </a:ext>
            </a:extLst>
          </p:cNvPr>
          <p:cNvSpPr>
            <a:spLocks noGrp="1" noChangeArrowheads="1"/>
          </p:cNvSpPr>
          <p:nvPr>
            <p:ph type="title"/>
          </p:nvPr>
        </p:nvSpPr>
        <p:spPr/>
        <p:txBody>
          <a:bodyPr/>
          <a:lstStyle/>
          <a:p>
            <a:r>
              <a:rPr lang="en-US" altLang="en-US"/>
              <a:t>DEMO!</a:t>
            </a:r>
          </a:p>
        </p:txBody>
      </p:sp>
      <p:sp>
        <p:nvSpPr>
          <p:cNvPr id="24579" name="Content Placeholder 2">
            <a:extLst>
              <a:ext uri="{FF2B5EF4-FFF2-40B4-BE49-F238E27FC236}">
                <a16:creationId xmlns:a16="http://schemas.microsoft.com/office/drawing/2014/main" id="{D5DAF283-6726-4012-BB69-F793CB6593F8}"/>
              </a:ext>
            </a:extLst>
          </p:cNvPr>
          <p:cNvSpPr>
            <a:spLocks noGrp="1" noChangeArrowheads="1"/>
          </p:cNvSpPr>
          <p:nvPr>
            <p:ph idx="1"/>
          </p:nvPr>
        </p:nvSpPr>
        <p:spPr/>
        <p:txBody>
          <a:bodyPr/>
          <a:lstStyle/>
          <a:p>
            <a:r>
              <a:rPr lang="en-US" altLang="en-US"/>
              <a:t>Take a dry paper clip and carefully try to lay it on the surface of the water</a:t>
            </a: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7210A870-4F46-45F0-B64A-6A05CD66729F}"/>
              </a:ext>
            </a:extLst>
          </p:cNvPr>
          <p:cNvSpPr>
            <a:spLocks noGrp="1" noChangeArrowheads="1"/>
          </p:cNvSpPr>
          <p:nvPr>
            <p:ph type="title" idx="4294967295"/>
          </p:nvPr>
        </p:nvSpPr>
        <p:spPr>
          <a:xfrm>
            <a:off x="609600" y="381000"/>
            <a:ext cx="7772400" cy="1143000"/>
          </a:xfrm>
        </p:spPr>
        <p:txBody>
          <a:bodyPr/>
          <a:lstStyle/>
          <a:p>
            <a:r>
              <a:rPr lang="en-US" altLang="en-US"/>
              <a:t>SURFACE TENSION</a:t>
            </a:r>
          </a:p>
        </p:txBody>
      </p:sp>
      <p:pic>
        <p:nvPicPr>
          <p:cNvPr id="25603" name="Picture 2" descr="http://t3.gstatic.com/images?q=tbn:ANd9GcQ3m2piweJ9BlmaeksVP3MYAhDPfdwNtmRkHornY4lkjXGQVbSD:3.bp.blogspot.com/_HcKBnR2_yYg/TJqvRAx-6AI/AAAAAAAAAAM/GvLW-Rix6EQ/s320/meniscus-on-water-surface-tension-supporting-steel-paperclip-in-drinking-glass-tumbler-beaker-8-AJHD.jpg">
            <a:extLst>
              <a:ext uri="{FF2B5EF4-FFF2-40B4-BE49-F238E27FC236}">
                <a16:creationId xmlns:a16="http://schemas.microsoft.com/office/drawing/2014/main" id="{EB1408F9-509B-419C-A727-E436B2D02F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752600"/>
            <a:ext cx="5048250" cy="433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BB31C947-D3E4-40F3-89DB-3D51CC29426C}"/>
              </a:ext>
            </a:extLst>
          </p:cNvPr>
          <p:cNvSpPr>
            <a:spLocks noGrp="1" noChangeArrowheads="1"/>
          </p:cNvSpPr>
          <p:nvPr>
            <p:ph type="title" idx="4294967295"/>
          </p:nvPr>
        </p:nvSpPr>
        <p:spPr>
          <a:xfrm>
            <a:off x="739775" y="109538"/>
            <a:ext cx="7772400" cy="1066800"/>
          </a:xfrm>
        </p:spPr>
        <p:txBody>
          <a:bodyPr/>
          <a:lstStyle/>
          <a:p>
            <a:r>
              <a:rPr lang="en-US" altLang="en-US"/>
              <a:t>4. Heat Capacity</a:t>
            </a:r>
          </a:p>
        </p:txBody>
      </p:sp>
      <p:sp>
        <p:nvSpPr>
          <p:cNvPr id="5" name="Content Placeholder 2">
            <a:extLst>
              <a:ext uri="{FF2B5EF4-FFF2-40B4-BE49-F238E27FC236}">
                <a16:creationId xmlns:a16="http://schemas.microsoft.com/office/drawing/2014/main" id="{6C82536B-68AD-4931-9982-114B7172817D}"/>
              </a:ext>
            </a:extLst>
          </p:cNvPr>
          <p:cNvSpPr txBox="1">
            <a:spLocks/>
          </p:cNvSpPr>
          <p:nvPr/>
        </p:nvSpPr>
        <p:spPr>
          <a:xfrm>
            <a:off x="241300" y="971550"/>
            <a:ext cx="8759825" cy="120015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defRPr/>
            </a:pPr>
            <a:r>
              <a:rPr lang="en-US" altLang="en-US" sz="2800" u="sng" kern="0" dirty="0"/>
              <a:t>High specific heat </a:t>
            </a:r>
            <a:r>
              <a:rPr lang="en-US" altLang="en-US" sz="2800" kern="0" dirty="0"/>
              <a:t>– hydrogen bonds give water abnormally high specific heat. This means water resists changes in temperature.</a:t>
            </a:r>
          </a:p>
        </p:txBody>
      </p:sp>
      <p:pic>
        <p:nvPicPr>
          <p:cNvPr id="26628" name="Picture 2" descr="http://water.usgs.gov/edu/pictures/heat-capacity-pond.gif">
            <a:extLst>
              <a:ext uri="{FF2B5EF4-FFF2-40B4-BE49-F238E27FC236}">
                <a16:creationId xmlns:a16="http://schemas.microsoft.com/office/drawing/2014/main" id="{779DC55F-ED69-40E5-8A15-8D30C4289C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495550"/>
            <a:ext cx="4127500" cy="288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TextBox 3">
            <a:extLst>
              <a:ext uri="{FF2B5EF4-FFF2-40B4-BE49-F238E27FC236}">
                <a16:creationId xmlns:a16="http://schemas.microsoft.com/office/drawing/2014/main" id="{52F7868D-CFB2-4ED7-83A2-5DB43CB997A1}"/>
              </a:ext>
            </a:extLst>
          </p:cNvPr>
          <p:cNvSpPr txBox="1">
            <a:spLocks noChangeArrowheads="1"/>
          </p:cNvSpPr>
          <p:nvPr/>
        </p:nvSpPr>
        <p:spPr bwMode="auto">
          <a:xfrm>
            <a:off x="5105400" y="2911475"/>
            <a:ext cx="3581400" cy="1570038"/>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latin typeface="Arial" panose="020B0604020202020204" pitchFamily="34" charset="0"/>
              </a:rPr>
              <a:t>Water also helps maintain homeostasis inside cells by keeping temperatures stable.</a:t>
            </a:r>
          </a:p>
        </p:txBody>
      </p:sp>
      <p:sp>
        <p:nvSpPr>
          <p:cNvPr id="26630" name="TextBox 4">
            <a:extLst>
              <a:ext uri="{FF2B5EF4-FFF2-40B4-BE49-F238E27FC236}">
                <a16:creationId xmlns:a16="http://schemas.microsoft.com/office/drawing/2014/main" id="{8B4BB8AE-EC52-4174-9FC5-8410FB374ED7}"/>
              </a:ext>
            </a:extLst>
          </p:cNvPr>
          <p:cNvSpPr txBox="1">
            <a:spLocks noChangeArrowheads="1"/>
          </p:cNvSpPr>
          <p:nvPr/>
        </p:nvSpPr>
        <p:spPr bwMode="auto">
          <a:xfrm>
            <a:off x="241300" y="5500688"/>
            <a:ext cx="8991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latin typeface="Arial" panose="020B0604020202020204" pitchFamily="34" charset="0"/>
              </a:rPr>
              <a:t>For instance, our fish in the pond is indeed happy because the heat capacity of the water in his pond above means the temperature of the water will stay relatively the same from day to night. He doesn't have to worry about either turning on his air conditioner or putting on his woolen flipper gloves.</a:t>
            </a: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7100233F-6A62-4915-B4F8-4DADF376C76A}"/>
              </a:ext>
            </a:extLst>
          </p:cNvPr>
          <p:cNvSpPr>
            <a:spLocks noGrp="1" noChangeArrowheads="1"/>
          </p:cNvSpPr>
          <p:nvPr>
            <p:ph type="title"/>
          </p:nvPr>
        </p:nvSpPr>
        <p:spPr>
          <a:xfrm>
            <a:off x="685800" y="609600"/>
            <a:ext cx="7772400" cy="914400"/>
          </a:xfrm>
        </p:spPr>
        <p:txBody>
          <a:bodyPr/>
          <a:lstStyle/>
          <a:p>
            <a:r>
              <a:rPr lang="en-US" altLang="en-US"/>
              <a:t>Heat Capacity</a:t>
            </a:r>
          </a:p>
        </p:txBody>
      </p:sp>
      <p:sp>
        <p:nvSpPr>
          <p:cNvPr id="28675" name="Content Placeholder 2">
            <a:extLst>
              <a:ext uri="{FF2B5EF4-FFF2-40B4-BE49-F238E27FC236}">
                <a16:creationId xmlns:a16="http://schemas.microsoft.com/office/drawing/2014/main" id="{D5CE461C-4EC9-488A-902E-79A30C3B2745}"/>
              </a:ext>
            </a:extLst>
          </p:cNvPr>
          <p:cNvSpPr>
            <a:spLocks noGrp="1" noChangeArrowheads="1"/>
          </p:cNvSpPr>
          <p:nvPr>
            <p:ph idx="1"/>
          </p:nvPr>
        </p:nvSpPr>
        <p:spPr>
          <a:xfrm>
            <a:off x="685800" y="1524000"/>
            <a:ext cx="7772400" cy="4572000"/>
          </a:xfrm>
        </p:spPr>
        <p:txBody>
          <a:bodyPr/>
          <a:lstStyle/>
          <a:p>
            <a:pPr marL="342900" lvl="2" indent="-342900"/>
            <a:r>
              <a:rPr lang="en-US" altLang="en-US" sz="2800"/>
              <a:t>Because of this water stabilizes air temperatures</a:t>
            </a:r>
          </a:p>
          <a:p>
            <a:pPr marL="342900" lvl="2" indent="-342900"/>
            <a:r>
              <a:rPr lang="en-US" altLang="en-US" sz="2800"/>
              <a:t>Cool water absorbs heat from warm air</a:t>
            </a:r>
          </a:p>
          <a:p>
            <a:pPr marL="800100" lvl="3" indent="-342900"/>
            <a:r>
              <a:rPr lang="en-US" altLang="en-US" sz="2400"/>
              <a:t>Ex: Coastal cities have mild weather</a:t>
            </a:r>
          </a:p>
        </p:txBody>
      </p:sp>
      <p:pic>
        <p:nvPicPr>
          <p:cNvPr id="28676" name="Picture 2" descr="http://www.medford.k12.nj.us/2207204271272390/lib/2207204271272390/day-night_convection.gif">
            <a:extLst>
              <a:ext uri="{FF2B5EF4-FFF2-40B4-BE49-F238E27FC236}">
                <a16:creationId xmlns:a16="http://schemas.microsoft.com/office/drawing/2014/main" id="{8782DA8C-9DD2-43A2-A7CA-CC4A560FBE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279775"/>
            <a:ext cx="6629400" cy="334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8628C-8DDC-4806-9649-3C197B26B63A}"/>
              </a:ext>
            </a:extLst>
          </p:cNvPr>
          <p:cNvSpPr>
            <a:spLocks noGrp="1"/>
          </p:cNvSpPr>
          <p:nvPr>
            <p:ph type="title"/>
          </p:nvPr>
        </p:nvSpPr>
        <p:spPr>
          <a:xfrm>
            <a:off x="304800" y="0"/>
            <a:ext cx="8229600" cy="590550"/>
          </a:xfrm>
        </p:spPr>
        <p:txBody>
          <a:bodyPr>
            <a:normAutofit fontScale="90000"/>
          </a:bodyPr>
          <a:lstStyle/>
          <a:p>
            <a:pPr>
              <a:defRPr/>
            </a:pPr>
            <a:r>
              <a:rPr lang="en-US" sz="4800" dirty="0"/>
              <a:t>Practice</a:t>
            </a:r>
            <a:endParaRPr lang="en-US" sz="2700" dirty="0"/>
          </a:p>
        </p:txBody>
      </p:sp>
      <p:sp>
        <p:nvSpPr>
          <p:cNvPr id="29699" name="Content Placeholder 3">
            <a:extLst>
              <a:ext uri="{FF2B5EF4-FFF2-40B4-BE49-F238E27FC236}">
                <a16:creationId xmlns:a16="http://schemas.microsoft.com/office/drawing/2014/main" id="{0A993782-7AA1-4E2F-BBBC-0517EF4C523C}"/>
              </a:ext>
            </a:extLst>
          </p:cNvPr>
          <p:cNvSpPr>
            <a:spLocks noGrp="1" noChangeArrowheads="1"/>
          </p:cNvSpPr>
          <p:nvPr>
            <p:ph sz="half" idx="4294967295"/>
          </p:nvPr>
        </p:nvSpPr>
        <p:spPr>
          <a:xfrm>
            <a:off x="0" y="990600"/>
            <a:ext cx="5105400" cy="5424488"/>
          </a:xfrm>
        </p:spPr>
        <p:txBody>
          <a:bodyPr/>
          <a:lstStyle/>
          <a:p>
            <a:pPr>
              <a:buFont typeface="Symbol" panose="05050102010706020507" pitchFamily="18" charset="2"/>
              <a:buNone/>
            </a:pPr>
            <a:r>
              <a:rPr lang="en-US" altLang="en-US" sz="2400"/>
              <a:t>1. Which of the following describes a hydrogen bond? </a:t>
            </a:r>
          </a:p>
          <a:p>
            <a:pPr>
              <a:buFont typeface="Symbol" panose="05050102010706020507" pitchFamily="18" charset="2"/>
              <a:buNone/>
            </a:pPr>
            <a:r>
              <a:rPr lang="en-US" altLang="en-US" sz="2400"/>
              <a:t>    a. the bond between two hydrogen atoms within a molecule of water  </a:t>
            </a:r>
          </a:p>
          <a:p>
            <a:pPr>
              <a:buFont typeface="Symbol" panose="05050102010706020507" pitchFamily="18" charset="2"/>
              <a:buNone/>
            </a:pPr>
            <a:r>
              <a:rPr lang="en-US" altLang="en-US" sz="2400"/>
              <a:t>    b. the bond between hydrogen in one water molecule and another hydrogen in a different water molecule  </a:t>
            </a:r>
          </a:p>
          <a:p>
            <a:pPr>
              <a:buFont typeface="Symbol" panose="05050102010706020507" pitchFamily="18" charset="2"/>
              <a:buNone/>
            </a:pPr>
            <a:r>
              <a:rPr lang="en-US" altLang="en-US" sz="2400"/>
              <a:t>    c. the bond between hydrogen and oxygen within a molecule of water  </a:t>
            </a:r>
          </a:p>
          <a:p>
            <a:pPr>
              <a:buFont typeface="Symbol" panose="05050102010706020507" pitchFamily="18" charset="2"/>
              <a:buNone/>
            </a:pPr>
            <a:r>
              <a:rPr lang="en-US" altLang="en-US" sz="2400"/>
              <a:t>    d. the bond between hydrogen in one water molecule and oxygen in a different water molecule  </a:t>
            </a:r>
          </a:p>
          <a:p>
            <a:pPr>
              <a:buFont typeface="Symbol" panose="05050102010706020507" pitchFamily="18" charset="2"/>
              <a:buNone/>
            </a:pPr>
            <a:r>
              <a:rPr lang="en-US" altLang="en-US" sz="2400"/>
              <a:t> </a:t>
            </a:r>
          </a:p>
          <a:p>
            <a:pPr>
              <a:buFont typeface="Symbol" panose="05050102010706020507" pitchFamily="18" charset="2"/>
              <a:buNone/>
            </a:pPr>
            <a:endParaRPr lang="en-US" altLang="en-US" sz="2400"/>
          </a:p>
        </p:txBody>
      </p:sp>
      <p:cxnSp>
        <p:nvCxnSpPr>
          <p:cNvPr id="4" name="Straight Connector 3">
            <a:extLst>
              <a:ext uri="{FF2B5EF4-FFF2-40B4-BE49-F238E27FC236}">
                <a16:creationId xmlns:a16="http://schemas.microsoft.com/office/drawing/2014/main" id="{268532FA-FD2B-4A1D-964D-D661B14B1DAA}"/>
              </a:ext>
            </a:extLst>
          </p:cNvPr>
          <p:cNvCxnSpPr/>
          <p:nvPr/>
        </p:nvCxnSpPr>
        <p:spPr>
          <a:xfrm>
            <a:off x="5029200" y="838200"/>
            <a:ext cx="0" cy="57912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Content Placeholder 3">
            <a:extLst>
              <a:ext uri="{FF2B5EF4-FFF2-40B4-BE49-F238E27FC236}">
                <a16:creationId xmlns:a16="http://schemas.microsoft.com/office/drawing/2014/main" id="{76AACED5-8B9A-4A5D-A236-0082CDE8CC9C}"/>
              </a:ext>
            </a:extLst>
          </p:cNvPr>
          <p:cNvSpPr txBox="1">
            <a:spLocks/>
          </p:cNvSpPr>
          <p:nvPr/>
        </p:nvSpPr>
        <p:spPr bwMode="auto">
          <a:xfrm>
            <a:off x="5105400" y="1003300"/>
            <a:ext cx="4038600" cy="4433888"/>
          </a:xfrm>
          <a:prstGeom prst="rect">
            <a:avLst/>
          </a:prstGeom>
          <a:noFill/>
          <a:ln>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457200" indent="-457200">
              <a:buFont typeface="+mj-lt"/>
              <a:buAutoNum type="arabicPeriod" startAt="2"/>
              <a:defRPr/>
            </a:pPr>
            <a:r>
              <a:rPr lang="en-US" altLang="en-US" sz="2400" kern="0" dirty="0"/>
              <a:t>Which of the following is an example of heat capacity/specific heat?</a:t>
            </a:r>
          </a:p>
          <a:p>
            <a:pPr marL="857250" lvl="1" indent="-457200">
              <a:buFont typeface="+mj-lt"/>
              <a:buAutoNum type="alphaLcParenR"/>
              <a:defRPr/>
            </a:pPr>
            <a:r>
              <a:rPr lang="en-US" altLang="en-US" sz="2400" kern="0" dirty="0"/>
              <a:t>ice floats in water </a:t>
            </a:r>
          </a:p>
          <a:p>
            <a:pPr marL="857250" lvl="1" indent="-457200">
              <a:buFont typeface="+mj-lt"/>
              <a:buAutoNum type="alphaLcParenR"/>
              <a:defRPr/>
            </a:pPr>
            <a:r>
              <a:rPr lang="en-US" altLang="en-US" sz="2400" kern="0" dirty="0"/>
              <a:t>sugar disappears when added to water.</a:t>
            </a:r>
          </a:p>
          <a:p>
            <a:pPr marL="857250" lvl="1" indent="-457200">
              <a:buFont typeface="+mj-lt"/>
              <a:buAutoNum type="alphaLcParenR"/>
              <a:defRPr/>
            </a:pPr>
            <a:r>
              <a:rPr lang="en-US" altLang="en-US" sz="2400" kern="0" dirty="0"/>
              <a:t>it takes several weeks of warm temperatures to raise lake water several degrees. </a:t>
            </a: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80D53AD7-FED9-4EEC-A21E-3C10B134C203}"/>
              </a:ext>
            </a:extLst>
          </p:cNvPr>
          <p:cNvSpPr>
            <a:spLocks noGrp="1" noChangeArrowheads="1"/>
          </p:cNvSpPr>
          <p:nvPr>
            <p:ph type="title"/>
          </p:nvPr>
        </p:nvSpPr>
        <p:spPr>
          <a:xfrm>
            <a:off x="685800" y="0"/>
            <a:ext cx="7772400" cy="1143000"/>
          </a:xfrm>
        </p:spPr>
        <p:txBody>
          <a:bodyPr/>
          <a:lstStyle/>
          <a:p>
            <a:r>
              <a:rPr lang="en-US" altLang="en-US"/>
              <a:t>5. Heat of Vaporization</a:t>
            </a:r>
          </a:p>
        </p:txBody>
      </p:sp>
      <p:sp>
        <p:nvSpPr>
          <p:cNvPr id="31747" name="Content Placeholder 2">
            <a:extLst>
              <a:ext uri="{FF2B5EF4-FFF2-40B4-BE49-F238E27FC236}">
                <a16:creationId xmlns:a16="http://schemas.microsoft.com/office/drawing/2014/main" id="{3EBD6C5F-830E-4136-82A0-78C386E4FDD4}"/>
              </a:ext>
            </a:extLst>
          </p:cNvPr>
          <p:cNvSpPr>
            <a:spLocks noGrp="1" noChangeArrowheads="1"/>
          </p:cNvSpPr>
          <p:nvPr>
            <p:ph idx="1"/>
          </p:nvPr>
        </p:nvSpPr>
        <p:spPr>
          <a:xfrm>
            <a:off x="685800" y="1219200"/>
            <a:ext cx="7772400" cy="4876800"/>
          </a:xfrm>
        </p:spPr>
        <p:txBody>
          <a:bodyPr/>
          <a:lstStyle/>
          <a:p>
            <a:r>
              <a:rPr lang="en-US" altLang="en-US" b="1"/>
              <a:t>Heat of Vaporization- </a:t>
            </a:r>
            <a:r>
              <a:rPr lang="en-US" altLang="en-US"/>
              <a:t>The cooling of a surface occurs when the liquid evaporates</a:t>
            </a:r>
          </a:p>
          <a:p>
            <a:pPr lvl="1"/>
            <a:r>
              <a:rPr lang="en-US" altLang="en-US"/>
              <a:t>Ex: water boils </a:t>
            </a:r>
            <a:r>
              <a:rPr lang="en-US" altLang="en-US">
                <a:sym typeface="Wingdings" panose="05000000000000000000" pitchFamily="2" charset="2"/>
              </a:rPr>
              <a:t> as the steam leaves the water it takes the heat with it, and the water cools</a:t>
            </a:r>
          </a:p>
          <a:p>
            <a:pPr lvl="1"/>
            <a:endParaRPr lang="en-US" altLang="en-US">
              <a:sym typeface="Wingdings" panose="05000000000000000000" pitchFamily="2" charset="2"/>
            </a:endParaRPr>
          </a:p>
          <a:p>
            <a:pPr lvl="1"/>
            <a:r>
              <a:rPr lang="en-US" altLang="en-US">
                <a:sym typeface="Wingdings" panose="05000000000000000000" pitchFamily="2" charset="2"/>
              </a:rPr>
              <a:t>Ex: Your body sweats so the water will absorb your heat then evaporate to cool you.</a:t>
            </a:r>
            <a:endParaRPr lang="en-US" altLang="en-US"/>
          </a:p>
          <a:p>
            <a:endParaRPr lang="en-US" altLang="en-US"/>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2F943D85-3A83-4558-AA09-8EEC6901CC49}"/>
              </a:ext>
            </a:extLst>
          </p:cNvPr>
          <p:cNvSpPr>
            <a:spLocks noGrp="1" noChangeArrowheads="1"/>
          </p:cNvSpPr>
          <p:nvPr>
            <p:ph type="title"/>
          </p:nvPr>
        </p:nvSpPr>
        <p:spPr>
          <a:xfrm>
            <a:off x="685800" y="33338"/>
            <a:ext cx="7772400" cy="1143000"/>
          </a:xfrm>
        </p:spPr>
        <p:txBody>
          <a:bodyPr/>
          <a:lstStyle/>
          <a:p>
            <a:r>
              <a:rPr lang="en-US" altLang="en-US"/>
              <a:t>6. Density</a:t>
            </a:r>
          </a:p>
        </p:txBody>
      </p:sp>
      <p:sp>
        <p:nvSpPr>
          <p:cNvPr id="32771" name="Content Placeholder 2">
            <a:extLst>
              <a:ext uri="{FF2B5EF4-FFF2-40B4-BE49-F238E27FC236}">
                <a16:creationId xmlns:a16="http://schemas.microsoft.com/office/drawing/2014/main" id="{04BE7D1F-FFC8-4932-AD0F-37A918A3F8A5}"/>
              </a:ext>
            </a:extLst>
          </p:cNvPr>
          <p:cNvSpPr>
            <a:spLocks noGrp="1" noChangeArrowheads="1"/>
          </p:cNvSpPr>
          <p:nvPr>
            <p:ph idx="1"/>
          </p:nvPr>
        </p:nvSpPr>
        <p:spPr>
          <a:xfrm>
            <a:off x="381000" y="1066800"/>
            <a:ext cx="8610600" cy="3581400"/>
          </a:xfrm>
        </p:spPr>
        <p:txBody>
          <a:bodyPr/>
          <a:lstStyle/>
          <a:p>
            <a:r>
              <a:rPr lang="en-US" altLang="en-US" sz="2800" b="1"/>
              <a:t>Density-</a:t>
            </a:r>
            <a:r>
              <a:rPr lang="en-US" altLang="en-US" sz="2800"/>
              <a:t> a measure of how compact the atoms or molecules are within a substance or how much mass there is in a given space (volume)</a:t>
            </a:r>
          </a:p>
          <a:p>
            <a:r>
              <a:rPr lang="en-US" altLang="en-US" sz="2800"/>
              <a:t>Water is more dense as a liquid than as a solid</a:t>
            </a:r>
          </a:p>
        </p:txBody>
      </p:sp>
      <p:pic>
        <p:nvPicPr>
          <p:cNvPr id="32772" name="Picture 2" descr="http://worldoceanreview.com/en/files/2010/11/k1_g_wasser-molekuele_e_en.jpg">
            <a:extLst>
              <a:ext uri="{FF2B5EF4-FFF2-40B4-BE49-F238E27FC236}">
                <a16:creationId xmlns:a16="http://schemas.microsoft.com/office/drawing/2014/main" id="{B42145A9-6005-49B2-9B31-A475C8B498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975" y="3124200"/>
            <a:ext cx="7904163"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D67A87A8-2519-4CDE-8DB3-17015D0419B9}"/>
              </a:ext>
            </a:extLst>
          </p:cNvPr>
          <p:cNvSpPr>
            <a:spLocks noGrp="1" noChangeArrowheads="1"/>
          </p:cNvSpPr>
          <p:nvPr>
            <p:ph type="title"/>
          </p:nvPr>
        </p:nvSpPr>
        <p:spPr>
          <a:xfrm>
            <a:off x="685800" y="152400"/>
            <a:ext cx="7772400" cy="990600"/>
          </a:xfrm>
        </p:spPr>
        <p:txBody>
          <a:bodyPr/>
          <a:lstStyle/>
          <a:p>
            <a:r>
              <a:rPr lang="en-US" altLang="en-US"/>
              <a:t>Water Molecule</a:t>
            </a:r>
          </a:p>
        </p:txBody>
      </p:sp>
      <p:sp>
        <p:nvSpPr>
          <p:cNvPr id="6147" name="Rectangle 3">
            <a:extLst>
              <a:ext uri="{FF2B5EF4-FFF2-40B4-BE49-F238E27FC236}">
                <a16:creationId xmlns:a16="http://schemas.microsoft.com/office/drawing/2014/main" id="{F9ED68DF-6665-4F7A-A2DD-BFC000776C3A}"/>
              </a:ext>
            </a:extLst>
          </p:cNvPr>
          <p:cNvSpPr>
            <a:spLocks noGrp="1" noChangeArrowheads="1"/>
          </p:cNvSpPr>
          <p:nvPr>
            <p:ph type="body" idx="1"/>
          </p:nvPr>
        </p:nvSpPr>
        <p:spPr>
          <a:xfrm>
            <a:off x="304800" y="1066800"/>
            <a:ext cx="8153400" cy="5029200"/>
          </a:xfrm>
        </p:spPr>
        <p:txBody>
          <a:bodyPr/>
          <a:lstStyle/>
          <a:p>
            <a:r>
              <a:rPr lang="en-US" altLang="en-US"/>
              <a:t>1 oxygen atom, 2 hydrogen atoms</a:t>
            </a:r>
          </a:p>
          <a:p>
            <a:r>
              <a:rPr lang="en-US" altLang="en-US"/>
              <a:t>The 3 atoms are held together by </a:t>
            </a:r>
            <a:r>
              <a:rPr lang="en-US" altLang="en-US">
                <a:solidFill>
                  <a:srgbClr val="FF0000"/>
                </a:solidFill>
              </a:rPr>
              <a:t>polar covalent bonds</a:t>
            </a:r>
          </a:p>
          <a:p>
            <a:r>
              <a:rPr lang="en-US" altLang="en-US"/>
              <a:t>Electrons are not shared equally, they are closer to the oxygen</a:t>
            </a:r>
          </a:p>
          <a:p>
            <a:r>
              <a:rPr lang="en-US" altLang="en-US"/>
              <a:t>Molecule has a bent shape</a:t>
            </a:r>
          </a:p>
          <a:p>
            <a:r>
              <a:rPr lang="en-US" altLang="en-US"/>
              <a:t>7 Properties of water</a:t>
            </a:r>
          </a:p>
        </p:txBody>
      </p:sp>
      <p:pic>
        <p:nvPicPr>
          <p:cNvPr id="6148" name="Picture 5" descr="water-molecule-h2o-isolated-oxygen-hydrogen-red-wh-thumb17629172">
            <a:extLst>
              <a:ext uri="{FF2B5EF4-FFF2-40B4-BE49-F238E27FC236}">
                <a16:creationId xmlns:a16="http://schemas.microsoft.com/office/drawing/2014/main" id="{FA75AF1B-DE24-4827-B3AC-8A369AE287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163" y="3581400"/>
            <a:ext cx="3124200" cy="296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2">
            <a:extLst>
              <a:ext uri="{FF2B5EF4-FFF2-40B4-BE49-F238E27FC236}">
                <a16:creationId xmlns:a16="http://schemas.microsoft.com/office/drawing/2014/main" id="{C913DE91-E790-477A-B2E2-2C58D538C2A4}"/>
              </a:ext>
            </a:extLst>
          </p:cNvPr>
          <p:cNvSpPr>
            <a:spLocks noGrp="1" noChangeArrowheads="1"/>
          </p:cNvSpPr>
          <p:nvPr>
            <p:ph idx="1"/>
          </p:nvPr>
        </p:nvSpPr>
        <p:spPr>
          <a:xfrm>
            <a:off x="0" y="2874963"/>
            <a:ext cx="9296400" cy="3983037"/>
          </a:xfrm>
        </p:spPr>
        <p:txBody>
          <a:bodyPr/>
          <a:lstStyle/>
          <a:p>
            <a:r>
              <a:rPr lang="en-US" altLang="en-US" sz="3000"/>
              <a:t>When water freezes and becomes ice, the polarity causes hydrogen bonds to form but there is air in between</a:t>
            </a:r>
          </a:p>
          <a:p>
            <a:pPr lvl="1"/>
            <a:r>
              <a:rPr lang="en-US" altLang="en-US"/>
              <a:t>Causes expansion</a:t>
            </a:r>
          </a:p>
          <a:p>
            <a:pPr lvl="1"/>
            <a:r>
              <a:rPr lang="en-US" altLang="en-US"/>
              <a:t>Ice floats in water.  </a:t>
            </a:r>
          </a:p>
          <a:p>
            <a:r>
              <a:rPr lang="en-US" altLang="en-US" sz="3000"/>
              <a:t>If this didn’t happen all the icebergs would sink- water levels would rise.</a:t>
            </a:r>
          </a:p>
          <a:p>
            <a:r>
              <a:rPr lang="en-US" altLang="en-US" sz="3000"/>
              <a:t>Ice floats on top and insulates water below- fish can live.</a:t>
            </a:r>
          </a:p>
        </p:txBody>
      </p:sp>
      <p:pic>
        <p:nvPicPr>
          <p:cNvPr id="33795" name="Picture 4">
            <a:extLst>
              <a:ext uri="{FF2B5EF4-FFF2-40B4-BE49-F238E27FC236}">
                <a16:creationId xmlns:a16="http://schemas.microsoft.com/office/drawing/2014/main" id="{02301E51-7145-4C45-A191-9AC371E58A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5882"/>
          <a:stretch>
            <a:fillRect/>
          </a:stretch>
        </p:blipFill>
        <p:spPr bwMode="auto">
          <a:xfrm>
            <a:off x="1219200" y="-76200"/>
            <a:ext cx="6934200" cy="295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75E41EC8-8677-49CE-956D-3C03BCB0880B}"/>
              </a:ext>
            </a:extLst>
          </p:cNvPr>
          <p:cNvSpPr>
            <a:spLocks noGrp="1" noChangeArrowheads="1"/>
          </p:cNvSpPr>
          <p:nvPr>
            <p:ph type="title"/>
          </p:nvPr>
        </p:nvSpPr>
        <p:spPr>
          <a:xfrm>
            <a:off x="685800" y="0"/>
            <a:ext cx="7772400" cy="1143000"/>
          </a:xfrm>
        </p:spPr>
        <p:txBody>
          <a:bodyPr/>
          <a:lstStyle/>
          <a:p>
            <a:r>
              <a:rPr lang="en-US" altLang="en-US"/>
              <a:t>7. Universal Solvent</a:t>
            </a:r>
          </a:p>
        </p:txBody>
      </p:sp>
      <p:sp>
        <p:nvSpPr>
          <p:cNvPr id="3" name="Content Placeholder 2">
            <a:extLst>
              <a:ext uri="{FF2B5EF4-FFF2-40B4-BE49-F238E27FC236}">
                <a16:creationId xmlns:a16="http://schemas.microsoft.com/office/drawing/2014/main" id="{B283D6FA-F59E-46C8-BEF8-97C829B8F520}"/>
              </a:ext>
            </a:extLst>
          </p:cNvPr>
          <p:cNvSpPr>
            <a:spLocks noGrp="1"/>
          </p:cNvSpPr>
          <p:nvPr>
            <p:ph idx="1"/>
          </p:nvPr>
        </p:nvSpPr>
        <p:spPr>
          <a:xfrm>
            <a:off x="685800" y="1066800"/>
            <a:ext cx="7772400" cy="5029200"/>
          </a:xfrm>
        </p:spPr>
        <p:txBody>
          <a:bodyPr/>
          <a:lstStyle/>
          <a:p>
            <a:pPr>
              <a:defRPr/>
            </a:pPr>
            <a:r>
              <a:rPr lang="en-US" b="1" dirty="0"/>
              <a:t>Solvent-</a:t>
            </a:r>
            <a:r>
              <a:rPr lang="en-US" dirty="0"/>
              <a:t> a liquid that dissolves a particle (solute) </a:t>
            </a:r>
          </a:p>
          <a:p>
            <a:pPr>
              <a:defRPr/>
            </a:pPr>
            <a:r>
              <a:rPr lang="en-US" b="1" dirty="0"/>
              <a:t>Solute-</a:t>
            </a:r>
            <a:r>
              <a:rPr lang="en-US" dirty="0"/>
              <a:t> particle or liquid that gets dissolved in the solvent</a:t>
            </a:r>
          </a:p>
          <a:p>
            <a:pPr lvl="1">
              <a:defRPr/>
            </a:pPr>
            <a:r>
              <a:rPr lang="en-US" dirty="0"/>
              <a:t>Ex: Salt water </a:t>
            </a:r>
            <a:r>
              <a:rPr lang="en-US" dirty="0">
                <a:sym typeface="Wingdings" pitchFamily="2" charset="2"/>
              </a:rPr>
              <a:t> Water- Solvent, Salt- Solute</a:t>
            </a:r>
            <a:endParaRPr lang="en-US" dirty="0"/>
          </a:p>
          <a:p>
            <a:pPr>
              <a:defRPr/>
            </a:pPr>
            <a:r>
              <a:rPr lang="en-US" dirty="0"/>
              <a:t>Water is a solvent that dissolves most solutes.</a:t>
            </a:r>
          </a:p>
          <a:p>
            <a:pPr marL="0" indent="0">
              <a:buFontTx/>
              <a:buNone/>
              <a:defRPr/>
            </a:pPr>
            <a:endParaRPr lang="en-US" dirty="0"/>
          </a:p>
          <a:p>
            <a:pPr>
              <a:defRPr/>
            </a:pPr>
            <a:endParaRPr lang="en-US" dirty="0"/>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a:extLst>
              <a:ext uri="{FF2B5EF4-FFF2-40B4-BE49-F238E27FC236}">
                <a16:creationId xmlns:a16="http://schemas.microsoft.com/office/drawing/2014/main" id="{25933124-F613-4C1F-BE5A-65DEC524FF6C}"/>
              </a:ext>
            </a:extLst>
          </p:cNvPr>
          <p:cNvSpPr>
            <a:spLocks noGrp="1" noChangeArrowheads="1"/>
          </p:cNvSpPr>
          <p:nvPr>
            <p:ph idx="1"/>
          </p:nvPr>
        </p:nvSpPr>
        <p:spPr>
          <a:xfrm>
            <a:off x="685800" y="0"/>
            <a:ext cx="7772400" cy="1676400"/>
          </a:xfrm>
        </p:spPr>
        <p:txBody>
          <a:bodyPr/>
          <a:lstStyle/>
          <a:p>
            <a:r>
              <a:rPr lang="en-US" altLang="en-US"/>
              <a:t>If the solute molecules are polar, like water, the positive ends of water are attracted to the negative ends of the solute.</a:t>
            </a:r>
          </a:p>
          <a:p>
            <a:endParaRPr lang="en-US" altLang="en-US"/>
          </a:p>
        </p:txBody>
      </p:sp>
      <p:pic>
        <p:nvPicPr>
          <p:cNvPr id="35843" name="Picture 2" descr="http://www.joannelovesscience.com/sitebuildercontent/sitebuilderpictures/.pond/water_solvent.jpg.w300h149.jpg">
            <a:extLst>
              <a:ext uri="{FF2B5EF4-FFF2-40B4-BE49-F238E27FC236}">
                <a16:creationId xmlns:a16="http://schemas.microsoft.com/office/drawing/2014/main" id="{AAD51B25-62F7-4464-82DC-96321A1203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1600200"/>
            <a:ext cx="4914900"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4" name="Picture 4" descr="http://home.comcast.net/~mjmayhew42/Biology%20notes/water_notes_files/image015.jpg">
            <a:extLst>
              <a:ext uri="{FF2B5EF4-FFF2-40B4-BE49-F238E27FC236}">
                <a16:creationId xmlns:a16="http://schemas.microsoft.com/office/drawing/2014/main" id="{B2A6900A-B155-41C4-980E-B61AE4E1C3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2736850"/>
            <a:ext cx="3733800" cy="370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5" name="Content Placeholder 2">
            <a:extLst>
              <a:ext uri="{FF2B5EF4-FFF2-40B4-BE49-F238E27FC236}">
                <a16:creationId xmlns:a16="http://schemas.microsoft.com/office/drawing/2014/main" id="{880C210C-CD9D-4D3C-BDBE-B050FA534DD5}"/>
              </a:ext>
            </a:extLst>
          </p:cNvPr>
          <p:cNvSpPr txBox="1">
            <a:spLocks/>
          </p:cNvSpPr>
          <p:nvPr/>
        </p:nvSpPr>
        <p:spPr bwMode="auto">
          <a:xfrm>
            <a:off x="241300" y="4589463"/>
            <a:ext cx="4714875"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r>
              <a:rPr lang="en-US" altLang="en-US"/>
              <a:t>This is also why the solute is even throughout all the water</a:t>
            </a:r>
          </a:p>
          <a:p>
            <a:endParaRPr lang="en-US" altLang="en-US"/>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7EA1EFB0-C0BB-4900-AA90-9A084CB6EEFC}"/>
              </a:ext>
            </a:extLst>
          </p:cNvPr>
          <p:cNvSpPr>
            <a:spLocks noGrp="1" noChangeArrowheads="1"/>
          </p:cNvSpPr>
          <p:nvPr>
            <p:ph type="title"/>
          </p:nvPr>
        </p:nvSpPr>
        <p:spPr>
          <a:xfrm>
            <a:off x="33338" y="176213"/>
            <a:ext cx="7772400" cy="457200"/>
          </a:xfrm>
        </p:spPr>
        <p:txBody>
          <a:bodyPr/>
          <a:lstStyle/>
          <a:p>
            <a:r>
              <a:rPr lang="en-US" altLang="en-US" sz="3200">
                <a:solidFill>
                  <a:srgbClr val="7030A0"/>
                </a:solidFill>
              </a:rPr>
              <a:t>Practice – Write down the number and answer</a:t>
            </a:r>
          </a:p>
        </p:txBody>
      </p:sp>
      <p:sp>
        <p:nvSpPr>
          <p:cNvPr id="36867" name="Content Placeholder 2">
            <a:extLst>
              <a:ext uri="{FF2B5EF4-FFF2-40B4-BE49-F238E27FC236}">
                <a16:creationId xmlns:a16="http://schemas.microsoft.com/office/drawing/2014/main" id="{638F0F4E-D138-433D-B076-45C081F3EA07}"/>
              </a:ext>
            </a:extLst>
          </p:cNvPr>
          <p:cNvSpPr>
            <a:spLocks noGrp="1" noChangeArrowheads="1"/>
          </p:cNvSpPr>
          <p:nvPr>
            <p:ph idx="1"/>
          </p:nvPr>
        </p:nvSpPr>
        <p:spPr>
          <a:xfrm>
            <a:off x="33338" y="838200"/>
            <a:ext cx="9296400" cy="5614988"/>
          </a:xfrm>
        </p:spPr>
        <p:txBody>
          <a:bodyPr/>
          <a:lstStyle/>
          <a:p>
            <a:pPr marL="0" indent="0">
              <a:buFontTx/>
              <a:buNone/>
            </a:pPr>
            <a:r>
              <a:rPr lang="en-US" altLang="en-US" sz="2400"/>
              <a:t>1. The hydrogen and oxygen atoms are held together by ___ bonds. </a:t>
            </a:r>
          </a:p>
          <a:p>
            <a:pPr marL="0" indent="0">
              <a:buFontTx/>
              <a:buNone/>
            </a:pPr>
            <a:r>
              <a:rPr lang="en-US" altLang="en-US" sz="2400"/>
              <a:t>2. The electrons are not shared equally creating a __ molecule. </a:t>
            </a:r>
          </a:p>
          <a:p>
            <a:pPr marL="0" indent="0">
              <a:buFontTx/>
              <a:buNone/>
            </a:pPr>
            <a:r>
              <a:rPr lang="en-US" altLang="en-US" sz="2400"/>
              <a:t>3. The polarity of water allows it to __most substances. Because of this it is referred to as the __  __. </a:t>
            </a:r>
          </a:p>
          <a:p>
            <a:pPr marL="0" indent="0">
              <a:buFontTx/>
              <a:buNone/>
            </a:pPr>
            <a:r>
              <a:rPr lang="en-US" altLang="en-US" sz="2400"/>
              <a:t>4. Water molecules stick to other water molecules. This property is called ___. </a:t>
            </a:r>
          </a:p>
          <a:p>
            <a:pPr marL="0" indent="0">
              <a:buFontTx/>
              <a:buNone/>
            </a:pPr>
            <a:r>
              <a:rPr lang="en-US" altLang="en-US" sz="2400"/>
              <a:t>5. Hydrogen bonds form between adjacent water molecules because the __charged hydrogen end of one water molecule attracts the __ charged oxygen end of another water molecule. </a:t>
            </a:r>
          </a:p>
          <a:p>
            <a:pPr marL="0" indent="0">
              <a:buFontTx/>
              <a:buNone/>
            </a:pPr>
            <a:r>
              <a:rPr lang="en-US" altLang="en-US" sz="2400"/>
              <a:t>6. Water molecules stick to other materials due to its polar nature. This property is called __.</a:t>
            </a:r>
          </a:p>
          <a:p>
            <a:pPr marL="0" indent="0">
              <a:buFontTx/>
              <a:buNone/>
            </a:pPr>
            <a:r>
              <a:rPr lang="en-US" altLang="en-US" sz="2400"/>
              <a:t>7. ___ ___ creates the skin-like surface formed due to the polar nature of water. </a:t>
            </a:r>
          </a:p>
          <a:p>
            <a:pPr marL="0" indent="0">
              <a:buFontTx/>
              <a:buNone/>
            </a:pPr>
            <a:endParaRPr lang="en-US" altLang="en-US" sz="2800"/>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7B24377B-AF4A-49CE-A8D7-69C7A026B804}"/>
              </a:ext>
            </a:extLst>
          </p:cNvPr>
          <p:cNvSpPr>
            <a:spLocks noGrp="1" noChangeArrowheads="1"/>
          </p:cNvSpPr>
          <p:nvPr>
            <p:ph type="title"/>
          </p:nvPr>
        </p:nvSpPr>
        <p:spPr>
          <a:xfrm>
            <a:off x="228600" y="152400"/>
            <a:ext cx="8610600" cy="685800"/>
          </a:xfrm>
        </p:spPr>
        <p:txBody>
          <a:bodyPr/>
          <a:lstStyle/>
          <a:p>
            <a:r>
              <a:rPr lang="en-US" altLang="en-US" sz="2800"/>
              <a:t>Properties of Water and their Connection to Life on Earth</a:t>
            </a:r>
          </a:p>
        </p:txBody>
      </p:sp>
      <p:pic>
        <p:nvPicPr>
          <p:cNvPr id="37891" name="Content Placeholder 3" descr="Iceberg.jpg">
            <a:extLst>
              <a:ext uri="{FF2B5EF4-FFF2-40B4-BE49-F238E27FC236}">
                <a16:creationId xmlns:a16="http://schemas.microsoft.com/office/drawing/2014/main" id="{57E62E3A-0BC8-49F3-BDF1-B3E3D6D1D58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81000" y="990600"/>
            <a:ext cx="3733800" cy="2895600"/>
          </a:xfrm>
        </p:spPr>
      </p:pic>
      <p:pic>
        <p:nvPicPr>
          <p:cNvPr id="37892" name="Picture 4" descr="Arctic Polar Bear .jpg">
            <a:extLst>
              <a:ext uri="{FF2B5EF4-FFF2-40B4-BE49-F238E27FC236}">
                <a16:creationId xmlns:a16="http://schemas.microsoft.com/office/drawing/2014/main" id="{ECDFAED9-8122-4095-8583-F1CBC51F456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990600"/>
            <a:ext cx="4572000" cy="294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3" name="Picture 4" descr="winter-pond-cross-section2.png">
            <a:extLst>
              <a:ext uri="{FF2B5EF4-FFF2-40B4-BE49-F238E27FC236}">
                <a16:creationId xmlns:a16="http://schemas.microsoft.com/office/drawing/2014/main" id="{2B316EEF-AC3F-47D8-858C-ED154321E6FB}"/>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4038600"/>
            <a:ext cx="54102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7F93C3A2-5445-4452-9CCA-45BDDD990A74}"/>
              </a:ext>
            </a:extLst>
          </p:cNvPr>
          <p:cNvSpPr txBox="1">
            <a:spLocks noChangeArrowheads="1"/>
          </p:cNvSpPr>
          <p:nvPr/>
        </p:nvSpPr>
        <p:spPr bwMode="auto">
          <a:xfrm>
            <a:off x="838200" y="3276600"/>
            <a:ext cx="289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solidFill>
                  <a:schemeClr val="bg1"/>
                </a:solidFill>
                <a:latin typeface="Arial Black" panose="020B0A04020102020204" pitchFamily="34" charset="0"/>
              </a:rPr>
              <a:t>Density</a:t>
            </a:r>
          </a:p>
        </p:txBody>
      </p:sp>
      <p:sp>
        <p:nvSpPr>
          <p:cNvPr id="7" name="TextBox 6">
            <a:extLst>
              <a:ext uri="{FF2B5EF4-FFF2-40B4-BE49-F238E27FC236}">
                <a16:creationId xmlns:a16="http://schemas.microsoft.com/office/drawing/2014/main" id="{B915E88C-6B7E-4F9C-BF11-D369A4315CDF}"/>
              </a:ext>
            </a:extLst>
          </p:cNvPr>
          <p:cNvSpPr txBox="1">
            <a:spLocks noChangeArrowheads="1"/>
          </p:cNvSpPr>
          <p:nvPr/>
        </p:nvSpPr>
        <p:spPr bwMode="auto">
          <a:xfrm>
            <a:off x="4419600" y="1066800"/>
            <a:ext cx="2895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latin typeface="Arial Black" panose="020B0A04020102020204" pitchFamily="34" charset="0"/>
              </a:rPr>
              <a:t>Density </a:t>
            </a:r>
          </a:p>
          <a:p>
            <a:pPr eaLnBrk="1" hangingPunct="1">
              <a:spcBef>
                <a:spcPct val="0"/>
              </a:spcBef>
              <a:buFontTx/>
              <a:buNone/>
            </a:pPr>
            <a:r>
              <a:rPr lang="en-US" altLang="en-US" sz="2400">
                <a:latin typeface="Arial Black" panose="020B0A04020102020204" pitchFamily="34" charset="0"/>
              </a:rPr>
              <a:t>Specific heat</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000" fill="hold"/>
                                        <p:tgtEl>
                                          <p:spTgt spid="6"/>
                                        </p:tgtEl>
                                        <p:attrNameLst>
                                          <p:attrName>ppt_x</p:attrName>
                                        </p:attrNameLst>
                                      </p:cBhvr>
                                      <p:tavLst>
                                        <p:tav tm="0">
                                          <p:val>
                                            <p:strVal val="0-#ppt_w/2"/>
                                          </p:val>
                                        </p:tav>
                                        <p:tav tm="100000">
                                          <p:val>
                                            <p:strVal val="#ppt_x"/>
                                          </p:val>
                                        </p:tav>
                                      </p:tavLst>
                                    </p:anim>
                                    <p:anim calcmode="lin" valueType="num">
                                      <p:cBhvr additive="base">
                                        <p:cTn id="8" dur="20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2000" fill="hold"/>
                                        <p:tgtEl>
                                          <p:spTgt spid="7"/>
                                        </p:tgtEl>
                                        <p:attrNameLst>
                                          <p:attrName>ppt_x</p:attrName>
                                        </p:attrNameLst>
                                      </p:cBhvr>
                                      <p:tavLst>
                                        <p:tav tm="0">
                                          <p:val>
                                            <p:strVal val="1+#ppt_w/2"/>
                                          </p:val>
                                        </p:tav>
                                        <p:tav tm="100000">
                                          <p:val>
                                            <p:strVal val="#ppt_x"/>
                                          </p:val>
                                        </p:tav>
                                      </p:tavLst>
                                    </p:anim>
                                    <p:anim calcmode="lin" valueType="num">
                                      <p:cBhvr additive="base">
                                        <p:cTn id="14" dur="2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066E0AED-8D87-49DC-B6CC-CF8C2C4FCB18}"/>
              </a:ext>
            </a:extLst>
          </p:cNvPr>
          <p:cNvSpPr>
            <a:spLocks noGrp="1" noChangeArrowheads="1"/>
          </p:cNvSpPr>
          <p:nvPr>
            <p:ph type="title"/>
          </p:nvPr>
        </p:nvSpPr>
        <p:spPr>
          <a:xfrm>
            <a:off x="152400" y="228600"/>
            <a:ext cx="8686800" cy="609600"/>
          </a:xfrm>
        </p:spPr>
        <p:txBody>
          <a:bodyPr/>
          <a:lstStyle/>
          <a:p>
            <a:r>
              <a:rPr lang="en-US" altLang="en-US" sz="2800"/>
              <a:t>Properties of Water and their Connection to Life on Earth</a:t>
            </a:r>
          </a:p>
        </p:txBody>
      </p:sp>
      <p:pic>
        <p:nvPicPr>
          <p:cNvPr id="38915" name="Content Placeholder 3" descr="surface tension water grass.jpg">
            <a:extLst>
              <a:ext uri="{FF2B5EF4-FFF2-40B4-BE49-F238E27FC236}">
                <a16:creationId xmlns:a16="http://schemas.microsoft.com/office/drawing/2014/main" id="{AECCF619-C227-4CB1-A47E-B9DDF53621A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0" y="838200"/>
            <a:ext cx="3276600" cy="2895600"/>
          </a:xfrm>
        </p:spPr>
      </p:pic>
      <p:pic>
        <p:nvPicPr>
          <p:cNvPr id="38916" name="Picture 5" descr="water_droplets on leaf.jpg">
            <a:extLst>
              <a:ext uri="{FF2B5EF4-FFF2-40B4-BE49-F238E27FC236}">
                <a16:creationId xmlns:a16="http://schemas.microsoft.com/office/drawing/2014/main" id="{AB0882A4-AF2B-4DC2-9ADE-E3CA19F9A2B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3429000"/>
            <a:ext cx="34290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7" name="Picture 6" descr="lizard on water.jpg">
            <a:extLst>
              <a:ext uri="{FF2B5EF4-FFF2-40B4-BE49-F238E27FC236}">
                <a16:creationId xmlns:a16="http://schemas.microsoft.com/office/drawing/2014/main" id="{EFC161DE-4A05-4976-ACA0-C554A0297BF2}"/>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0" y="3733800"/>
            <a:ext cx="32766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8" name="Picture 7" descr="Pondskater.jpg">
            <a:extLst>
              <a:ext uri="{FF2B5EF4-FFF2-40B4-BE49-F238E27FC236}">
                <a16:creationId xmlns:a16="http://schemas.microsoft.com/office/drawing/2014/main" id="{6DE7B010-91E0-4685-8F53-861E7795FA03}"/>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486400" y="838200"/>
            <a:ext cx="36576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9" name="Picture 8" descr="Redwood_Trees.jpg">
            <a:extLst>
              <a:ext uri="{FF2B5EF4-FFF2-40B4-BE49-F238E27FC236}">
                <a16:creationId xmlns:a16="http://schemas.microsoft.com/office/drawing/2014/main" id="{978BFD99-C2A0-40C5-9D74-11C5557EB1B0}"/>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895600" y="838200"/>
            <a:ext cx="3048000" cy="601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76C63B9C-2E9D-4297-817B-444BE08005F0}"/>
              </a:ext>
            </a:extLst>
          </p:cNvPr>
          <p:cNvSpPr txBox="1">
            <a:spLocks noChangeArrowheads="1"/>
          </p:cNvSpPr>
          <p:nvPr/>
        </p:nvSpPr>
        <p:spPr bwMode="auto">
          <a:xfrm>
            <a:off x="152400" y="990600"/>
            <a:ext cx="2209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solidFill>
                  <a:schemeClr val="bg1"/>
                </a:solidFill>
                <a:latin typeface="Arial Black" panose="020B0A04020102020204" pitchFamily="34" charset="0"/>
              </a:rPr>
              <a:t>Cohesion</a:t>
            </a:r>
          </a:p>
        </p:txBody>
      </p:sp>
      <p:sp>
        <p:nvSpPr>
          <p:cNvPr id="10" name="TextBox 9">
            <a:extLst>
              <a:ext uri="{FF2B5EF4-FFF2-40B4-BE49-F238E27FC236}">
                <a16:creationId xmlns:a16="http://schemas.microsoft.com/office/drawing/2014/main" id="{1B4FE28F-D72D-468A-B250-55728B593210}"/>
              </a:ext>
            </a:extLst>
          </p:cNvPr>
          <p:cNvSpPr txBox="1">
            <a:spLocks noChangeArrowheads="1"/>
          </p:cNvSpPr>
          <p:nvPr/>
        </p:nvSpPr>
        <p:spPr bwMode="auto">
          <a:xfrm>
            <a:off x="6019800" y="4953000"/>
            <a:ext cx="2209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latin typeface="Arial Black" panose="020B0A04020102020204" pitchFamily="34" charset="0"/>
              </a:rPr>
              <a:t>Cohesion</a:t>
            </a:r>
          </a:p>
        </p:txBody>
      </p:sp>
      <p:sp>
        <p:nvSpPr>
          <p:cNvPr id="11" name="TextBox 10">
            <a:extLst>
              <a:ext uri="{FF2B5EF4-FFF2-40B4-BE49-F238E27FC236}">
                <a16:creationId xmlns:a16="http://schemas.microsoft.com/office/drawing/2014/main" id="{59EA9A0B-36FA-42F2-B83B-233F3534FF02}"/>
              </a:ext>
            </a:extLst>
          </p:cNvPr>
          <p:cNvSpPr txBox="1">
            <a:spLocks noChangeArrowheads="1"/>
          </p:cNvSpPr>
          <p:nvPr/>
        </p:nvSpPr>
        <p:spPr bwMode="auto">
          <a:xfrm>
            <a:off x="7162800" y="2743200"/>
            <a:ext cx="2209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latin typeface="Arial Black" panose="020B0A04020102020204" pitchFamily="34" charset="0"/>
              </a:rPr>
              <a:t>Surface Tension</a:t>
            </a:r>
          </a:p>
        </p:txBody>
      </p:sp>
      <p:sp>
        <p:nvSpPr>
          <p:cNvPr id="12" name="TextBox 11">
            <a:extLst>
              <a:ext uri="{FF2B5EF4-FFF2-40B4-BE49-F238E27FC236}">
                <a16:creationId xmlns:a16="http://schemas.microsoft.com/office/drawing/2014/main" id="{7A4D4471-AD0F-40FA-A11B-124F59553BC1}"/>
              </a:ext>
            </a:extLst>
          </p:cNvPr>
          <p:cNvSpPr txBox="1">
            <a:spLocks noChangeArrowheads="1"/>
          </p:cNvSpPr>
          <p:nvPr/>
        </p:nvSpPr>
        <p:spPr bwMode="auto">
          <a:xfrm>
            <a:off x="685800" y="4267200"/>
            <a:ext cx="2209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solidFill>
                  <a:schemeClr val="bg1"/>
                </a:solidFill>
                <a:latin typeface="Arial Black" panose="020B0A04020102020204" pitchFamily="34" charset="0"/>
              </a:rPr>
              <a:t>Surface Tension</a:t>
            </a:r>
          </a:p>
        </p:txBody>
      </p:sp>
      <p:sp>
        <p:nvSpPr>
          <p:cNvPr id="13" name="TextBox 12">
            <a:extLst>
              <a:ext uri="{FF2B5EF4-FFF2-40B4-BE49-F238E27FC236}">
                <a16:creationId xmlns:a16="http://schemas.microsoft.com/office/drawing/2014/main" id="{9A5C5E99-A974-46C6-A12B-C29660701F56}"/>
              </a:ext>
            </a:extLst>
          </p:cNvPr>
          <p:cNvSpPr txBox="1">
            <a:spLocks noChangeArrowheads="1"/>
          </p:cNvSpPr>
          <p:nvPr/>
        </p:nvSpPr>
        <p:spPr bwMode="auto">
          <a:xfrm>
            <a:off x="3429000" y="4724400"/>
            <a:ext cx="22098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solidFill>
                  <a:srgbClr val="FF0000"/>
                </a:solidFill>
                <a:latin typeface="Arial Black" panose="020B0A04020102020204" pitchFamily="34" charset="0"/>
              </a:rPr>
              <a:t>Cohesion</a:t>
            </a:r>
          </a:p>
          <a:p>
            <a:pPr algn="ctr" eaLnBrk="1" hangingPunct="1">
              <a:spcBef>
                <a:spcPct val="0"/>
              </a:spcBef>
              <a:buFontTx/>
              <a:buNone/>
            </a:pPr>
            <a:r>
              <a:rPr lang="en-US" altLang="en-US" sz="2400">
                <a:solidFill>
                  <a:srgbClr val="FF0000"/>
                </a:solidFill>
                <a:latin typeface="Arial Black" panose="020B0A04020102020204" pitchFamily="34" charset="0"/>
              </a:rPr>
              <a:t>Adhesion</a:t>
            </a:r>
          </a:p>
          <a:p>
            <a:pPr algn="ctr" eaLnBrk="1" hangingPunct="1">
              <a:spcBef>
                <a:spcPct val="0"/>
              </a:spcBef>
              <a:buFontTx/>
              <a:buNone/>
            </a:pPr>
            <a:r>
              <a:rPr lang="en-US" altLang="en-US" sz="2400">
                <a:solidFill>
                  <a:srgbClr val="FF0000"/>
                </a:solidFill>
                <a:latin typeface="Arial Black" panose="020B0A04020102020204" pitchFamily="34" charset="0"/>
              </a:rPr>
              <a:t>Capillary Action</a:t>
            </a:r>
          </a:p>
          <a:p>
            <a:pPr algn="ctr" eaLnBrk="1" hangingPunct="1">
              <a:spcBef>
                <a:spcPct val="0"/>
              </a:spcBef>
              <a:buFontTx/>
              <a:buNone/>
            </a:pPr>
            <a:endParaRPr lang="en-US" altLang="en-US" sz="2400">
              <a:solidFill>
                <a:schemeClr val="bg1"/>
              </a:solidFill>
              <a:latin typeface="Arial Black" panose="020B0A04020102020204" pitchFamily="3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2000" fill="hold"/>
                                        <p:tgtEl>
                                          <p:spTgt spid="8"/>
                                        </p:tgtEl>
                                        <p:attrNameLst>
                                          <p:attrName>ppt_x</p:attrName>
                                        </p:attrNameLst>
                                      </p:cBhvr>
                                      <p:tavLst>
                                        <p:tav tm="0">
                                          <p:val>
                                            <p:strVal val="0-#ppt_w/2"/>
                                          </p:val>
                                        </p:tav>
                                        <p:tav tm="100000">
                                          <p:val>
                                            <p:strVal val="#ppt_x"/>
                                          </p:val>
                                        </p:tav>
                                      </p:tavLst>
                                    </p:anim>
                                    <p:anim calcmode="lin" valueType="num">
                                      <p:cBhvr additive="base">
                                        <p:cTn id="8" dur="20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2000" fill="hold"/>
                                        <p:tgtEl>
                                          <p:spTgt spid="11"/>
                                        </p:tgtEl>
                                        <p:attrNameLst>
                                          <p:attrName>ppt_x</p:attrName>
                                        </p:attrNameLst>
                                      </p:cBhvr>
                                      <p:tavLst>
                                        <p:tav tm="0">
                                          <p:val>
                                            <p:strVal val="1+#ppt_w/2"/>
                                          </p:val>
                                        </p:tav>
                                        <p:tav tm="100000">
                                          <p:val>
                                            <p:strVal val="#ppt_x"/>
                                          </p:val>
                                        </p:tav>
                                      </p:tavLst>
                                    </p:anim>
                                    <p:anim calcmode="lin" valueType="num">
                                      <p:cBhvr additive="base">
                                        <p:cTn id="14" dur="20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2000" fill="hold"/>
                                        <p:tgtEl>
                                          <p:spTgt spid="12"/>
                                        </p:tgtEl>
                                        <p:attrNameLst>
                                          <p:attrName>ppt_x</p:attrName>
                                        </p:attrNameLst>
                                      </p:cBhvr>
                                      <p:tavLst>
                                        <p:tav tm="0">
                                          <p:val>
                                            <p:strVal val="#ppt_x"/>
                                          </p:val>
                                        </p:tav>
                                        <p:tav tm="100000">
                                          <p:val>
                                            <p:strVal val="#ppt_x"/>
                                          </p:val>
                                        </p:tav>
                                      </p:tavLst>
                                    </p:anim>
                                    <p:anim calcmode="lin" valueType="num">
                                      <p:cBhvr additive="base">
                                        <p:cTn id="20" dur="20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2000" fill="hold"/>
                                        <p:tgtEl>
                                          <p:spTgt spid="10"/>
                                        </p:tgtEl>
                                        <p:attrNameLst>
                                          <p:attrName>ppt_x</p:attrName>
                                        </p:attrNameLst>
                                      </p:cBhvr>
                                      <p:tavLst>
                                        <p:tav tm="0">
                                          <p:val>
                                            <p:strVal val="#ppt_x"/>
                                          </p:val>
                                        </p:tav>
                                        <p:tav tm="100000">
                                          <p:val>
                                            <p:strVal val="#ppt_x"/>
                                          </p:val>
                                        </p:tav>
                                      </p:tavLst>
                                    </p:anim>
                                    <p:anim calcmode="lin" valueType="num">
                                      <p:cBhvr additive="base">
                                        <p:cTn id="26" dur="20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2000" fill="hold"/>
                                        <p:tgtEl>
                                          <p:spTgt spid="13"/>
                                        </p:tgtEl>
                                        <p:attrNameLst>
                                          <p:attrName>ppt_x</p:attrName>
                                        </p:attrNameLst>
                                      </p:cBhvr>
                                      <p:tavLst>
                                        <p:tav tm="0">
                                          <p:val>
                                            <p:strVal val="#ppt_x"/>
                                          </p:val>
                                        </p:tav>
                                        <p:tav tm="100000">
                                          <p:val>
                                            <p:strVal val="#ppt_x"/>
                                          </p:val>
                                        </p:tav>
                                      </p:tavLst>
                                    </p:anim>
                                    <p:anim calcmode="lin" valueType="num">
                                      <p:cBhvr additive="base">
                                        <p:cTn id="32" dur="20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P spid="12" grpId="0"/>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D2A72EEF-4422-4CFB-9A12-B5959CB41DD4}"/>
              </a:ext>
            </a:extLst>
          </p:cNvPr>
          <p:cNvSpPr>
            <a:spLocks noGrp="1" noChangeArrowheads="1"/>
          </p:cNvSpPr>
          <p:nvPr>
            <p:ph type="title"/>
          </p:nvPr>
        </p:nvSpPr>
        <p:spPr>
          <a:xfrm>
            <a:off x="152400" y="152400"/>
            <a:ext cx="8839200" cy="685800"/>
          </a:xfrm>
        </p:spPr>
        <p:txBody>
          <a:bodyPr/>
          <a:lstStyle/>
          <a:p>
            <a:r>
              <a:rPr lang="en-US" altLang="en-US" sz="2800"/>
              <a:t>Properties of Water and their Connection to Life on Earth</a:t>
            </a:r>
          </a:p>
        </p:txBody>
      </p:sp>
      <p:pic>
        <p:nvPicPr>
          <p:cNvPr id="39939" name="Content Placeholder 3" descr="orange grove and ice.jpg">
            <a:extLst>
              <a:ext uri="{FF2B5EF4-FFF2-40B4-BE49-F238E27FC236}">
                <a16:creationId xmlns:a16="http://schemas.microsoft.com/office/drawing/2014/main" id="{CF92AC45-CEDF-43F9-8970-87DCE9302283}"/>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a:xfrm>
            <a:off x="304800" y="914400"/>
            <a:ext cx="3962400" cy="2743200"/>
          </a:xfrm>
        </p:spPr>
      </p:pic>
      <p:pic>
        <p:nvPicPr>
          <p:cNvPr id="39940" name="Picture 4" descr="snow and plant.jpg">
            <a:extLst>
              <a:ext uri="{FF2B5EF4-FFF2-40B4-BE49-F238E27FC236}">
                <a16:creationId xmlns:a16="http://schemas.microsoft.com/office/drawing/2014/main" id="{B323A58B-FEB2-46FB-99AF-40A5B5E62442}"/>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724400" y="990600"/>
            <a:ext cx="41910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1" name="Picture 7" descr="seal.jpg">
            <a:extLst>
              <a:ext uri="{FF2B5EF4-FFF2-40B4-BE49-F238E27FC236}">
                <a16:creationId xmlns:a16="http://schemas.microsoft.com/office/drawing/2014/main" id="{CEEE5884-41C0-4BBD-B5EB-E4BA4DEBE26D}"/>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28600" y="3657600"/>
            <a:ext cx="3581400"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2" name="Picture 8" descr="Ermin snow_cave.jpg">
            <a:extLst>
              <a:ext uri="{FF2B5EF4-FFF2-40B4-BE49-F238E27FC236}">
                <a16:creationId xmlns:a16="http://schemas.microsoft.com/office/drawing/2014/main" id="{4544D286-1E1D-4A0B-BC93-299256529162}"/>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724400" y="3657600"/>
            <a:ext cx="41910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3" name="Picture 5" descr="snow shrub.jpg">
            <a:extLst>
              <a:ext uri="{FF2B5EF4-FFF2-40B4-BE49-F238E27FC236}">
                <a16:creationId xmlns:a16="http://schemas.microsoft.com/office/drawing/2014/main" id="{FCD7A63B-BBC4-47A8-A885-E86302F4D558}"/>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352800" y="2743200"/>
            <a:ext cx="22860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0" name="TextBox 9">
            <a:extLst>
              <a:ext uri="{FF2B5EF4-FFF2-40B4-BE49-F238E27FC236}">
                <a16:creationId xmlns:a16="http://schemas.microsoft.com/office/drawing/2014/main" id="{874B00F6-E5A2-46F5-AAED-D8C50D8C49D8}"/>
              </a:ext>
            </a:extLst>
          </p:cNvPr>
          <p:cNvSpPr txBox="1">
            <a:spLocks noChangeArrowheads="1"/>
          </p:cNvSpPr>
          <p:nvPr/>
        </p:nvSpPr>
        <p:spPr bwMode="auto">
          <a:xfrm>
            <a:off x="3048000" y="5181600"/>
            <a:ext cx="2895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latin typeface="Arial Black" panose="020B0A04020102020204" pitchFamily="34" charset="0"/>
              </a:rPr>
              <a:t>Specific heat</a:t>
            </a:r>
          </a:p>
          <a:p>
            <a:pPr algn="ctr" eaLnBrk="1" hangingPunct="1">
              <a:spcBef>
                <a:spcPct val="0"/>
              </a:spcBef>
              <a:buFontTx/>
              <a:buNone/>
            </a:pPr>
            <a:r>
              <a:rPr lang="en-US" altLang="en-US" sz="2400">
                <a:latin typeface="Arial Black" panose="020B0A04020102020204" pitchFamily="34" charset="0"/>
              </a:rPr>
              <a:t>Insulation</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88745DFA-1343-46BD-BA71-0D9C9EADF487}"/>
              </a:ext>
            </a:extLst>
          </p:cNvPr>
          <p:cNvSpPr>
            <a:spLocks noGrp="1" noChangeArrowheads="1"/>
          </p:cNvSpPr>
          <p:nvPr>
            <p:ph type="title"/>
          </p:nvPr>
        </p:nvSpPr>
        <p:spPr>
          <a:xfrm>
            <a:off x="228600" y="152400"/>
            <a:ext cx="8610600" cy="533400"/>
          </a:xfrm>
        </p:spPr>
        <p:txBody>
          <a:bodyPr/>
          <a:lstStyle/>
          <a:p>
            <a:r>
              <a:rPr lang="en-US" altLang="en-US" sz="2800"/>
              <a:t>Properties of Water and their Connection to Life on Earth</a:t>
            </a:r>
          </a:p>
        </p:txBody>
      </p:sp>
      <p:pic>
        <p:nvPicPr>
          <p:cNvPr id="41987" name="Content Placeholder 5" descr="man in water.jpg">
            <a:extLst>
              <a:ext uri="{FF2B5EF4-FFF2-40B4-BE49-F238E27FC236}">
                <a16:creationId xmlns:a16="http://schemas.microsoft.com/office/drawing/2014/main" id="{38A5B2F5-4F6E-41E2-8C5A-629897AA8DB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04800" y="914400"/>
            <a:ext cx="3124200" cy="2133600"/>
          </a:xfrm>
        </p:spPr>
      </p:pic>
      <p:pic>
        <p:nvPicPr>
          <p:cNvPr id="41988" name="Picture 6" descr="woman.jpg">
            <a:extLst>
              <a:ext uri="{FF2B5EF4-FFF2-40B4-BE49-F238E27FC236}">
                <a16:creationId xmlns:a16="http://schemas.microsoft.com/office/drawing/2014/main" id="{DFF169D1-B676-4485-AC0D-97939B5E2C6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4191000"/>
            <a:ext cx="31242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9" name="Picture 7" descr="Dolphins.jpg">
            <a:extLst>
              <a:ext uri="{FF2B5EF4-FFF2-40B4-BE49-F238E27FC236}">
                <a16:creationId xmlns:a16="http://schemas.microsoft.com/office/drawing/2014/main" id="{4783104C-59E4-4D9B-BA91-6549F360D1A0}"/>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715000" y="838200"/>
            <a:ext cx="32004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0" name="Picture 8" descr="whales.jpg">
            <a:extLst>
              <a:ext uri="{FF2B5EF4-FFF2-40B4-BE49-F238E27FC236}">
                <a16:creationId xmlns:a16="http://schemas.microsoft.com/office/drawing/2014/main" id="{5048BE08-E82D-4CB9-93A1-41FD2546EFC9}"/>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04800" y="3200400"/>
            <a:ext cx="3138488"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01E866E3-D289-4718-942B-A2BFF312EA03}"/>
              </a:ext>
            </a:extLst>
          </p:cNvPr>
          <p:cNvSpPr txBox="1">
            <a:spLocks noChangeArrowheads="1"/>
          </p:cNvSpPr>
          <p:nvPr/>
        </p:nvSpPr>
        <p:spPr bwMode="auto">
          <a:xfrm>
            <a:off x="3505200" y="2438400"/>
            <a:ext cx="2057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latin typeface="Arial Black" panose="020B0A04020102020204" pitchFamily="34" charset="0"/>
              </a:rPr>
              <a:t>Solubility</a:t>
            </a:r>
          </a:p>
        </p:txBody>
      </p:sp>
      <p:sp>
        <p:nvSpPr>
          <p:cNvPr id="8" name="TextBox 7">
            <a:extLst>
              <a:ext uri="{FF2B5EF4-FFF2-40B4-BE49-F238E27FC236}">
                <a16:creationId xmlns:a16="http://schemas.microsoft.com/office/drawing/2014/main" id="{C20B7353-2A39-491A-8B8F-9C56EB3C5FE1}"/>
              </a:ext>
            </a:extLst>
          </p:cNvPr>
          <p:cNvSpPr txBox="1">
            <a:spLocks noChangeArrowheads="1"/>
          </p:cNvSpPr>
          <p:nvPr/>
        </p:nvSpPr>
        <p:spPr bwMode="auto">
          <a:xfrm>
            <a:off x="3505200" y="3124200"/>
            <a:ext cx="2057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latin typeface="Arial Black" panose="020B0A04020102020204" pitchFamily="34" charset="0"/>
              </a:rPr>
              <a:t>Specific Heat</a:t>
            </a:r>
          </a:p>
        </p:txBody>
      </p:sp>
      <p:sp>
        <p:nvSpPr>
          <p:cNvPr id="9" name="TextBox 8">
            <a:extLst>
              <a:ext uri="{FF2B5EF4-FFF2-40B4-BE49-F238E27FC236}">
                <a16:creationId xmlns:a16="http://schemas.microsoft.com/office/drawing/2014/main" id="{54E0D017-04BF-4462-A433-818D685258E1}"/>
              </a:ext>
            </a:extLst>
          </p:cNvPr>
          <p:cNvSpPr txBox="1">
            <a:spLocks noChangeArrowheads="1"/>
          </p:cNvSpPr>
          <p:nvPr/>
        </p:nvSpPr>
        <p:spPr bwMode="auto">
          <a:xfrm>
            <a:off x="3505200" y="4343400"/>
            <a:ext cx="2057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latin typeface="Arial Black" panose="020B0A04020102020204" pitchFamily="34" charset="0"/>
              </a:rPr>
              <a:t>Density</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2000" fill="hold"/>
                                        <p:tgtEl>
                                          <p:spTgt spid="7"/>
                                        </p:tgtEl>
                                        <p:attrNameLst>
                                          <p:attrName>ppt_x</p:attrName>
                                        </p:attrNameLst>
                                      </p:cBhvr>
                                      <p:tavLst>
                                        <p:tav tm="0">
                                          <p:val>
                                            <p:strVal val="#ppt_x"/>
                                          </p:val>
                                        </p:tav>
                                        <p:tav tm="100000">
                                          <p:val>
                                            <p:strVal val="#ppt_x"/>
                                          </p:val>
                                        </p:tav>
                                      </p:tavLst>
                                    </p:anim>
                                    <p:anim calcmode="lin" valueType="num">
                                      <p:cBhvr additive="base">
                                        <p:cTn id="8" dur="20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2000" fill="hold"/>
                                        <p:tgtEl>
                                          <p:spTgt spid="8"/>
                                        </p:tgtEl>
                                        <p:attrNameLst>
                                          <p:attrName>ppt_x</p:attrName>
                                        </p:attrNameLst>
                                      </p:cBhvr>
                                      <p:tavLst>
                                        <p:tav tm="0">
                                          <p:val>
                                            <p:strVal val="#ppt_x"/>
                                          </p:val>
                                        </p:tav>
                                        <p:tav tm="100000">
                                          <p:val>
                                            <p:strVal val="#ppt_x"/>
                                          </p:val>
                                        </p:tav>
                                      </p:tavLst>
                                    </p:anim>
                                    <p:anim calcmode="lin" valueType="num">
                                      <p:cBhvr additive="base">
                                        <p:cTn id="14" dur="20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2000" fill="hold"/>
                                        <p:tgtEl>
                                          <p:spTgt spid="9"/>
                                        </p:tgtEl>
                                        <p:attrNameLst>
                                          <p:attrName>ppt_x</p:attrName>
                                        </p:attrNameLst>
                                      </p:cBhvr>
                                      <p:tavLst>
                                        <p:tav tm="0">
                                          <p:val>
                                            <p:strVal val="#ppt_x"/>
                                          </p:val>
                                        </p:tav>
                                        <p:tav tm="100000">
                                          <p:val>
                                            <p:strVal val="#ppt_x"/>
                                          </p:val>
                                        </p:tav>
                                      </p:tavLst>
                                    </p:anim>
                                    <p:anim calcmode="lin" valueType="num">
                                      <p:cBhvr additive="base">
                                        <p:cTn id="20" dur="20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3">
            <a:extLst>
              <a:ext uri="{FF2B5EF4-FFF2-40B4-BE49-F238E27FC236}">
                <a16:creationId xmlns:a16="http://schemas.microsoft.com/office/drawing/2014/main" id="{2FE4295F-640B-4BB5-8E92-43DC3339D857}"/>
              </a:ext>
            </a:extLst>
          </p:cNvPr>
          <p:cNvSpPr>
            <a:spLocks noGrp="1" noChangeArrowheads="1"/>
          </p:cNvSpPr>
          <p:nvPr>
            <p:ph type="title"/>
          </p:nvPr>
        </p:nvSpPr>
        <p:spPr>
          <a:xfrm>
            <a:off x="685800" y="152400"/>
            <a:ext cx="7772400" cy="685800"/>
          </a:xfrm>
        </p:spPr>
        <p:txBody>
          <a:bodyPr/>
          <a:lstStyle/>
          <a:p>
            <a:r>
              <a:rPr lang="en-US" altLang="en-US"/>
              <a:t>Let’s Review!</a:t>
            </a:r>
          </a:p>
        </p:txBody>
      </p:sp>
      <p:sp>
        <p:nvSpPr>
          <p:cNvPr id="5" name="Content Placeholder 4">
            <a:extLst>
              <a:ext uri="{FF2B5EF4-FFF2-40B4-BE49-F238E27FC236}">
                <a16:creationId xmlns:a16="http://schemas.microsoft.com/office/drawing/2014/main" id="{9FEB461E-289B-4CC9-90B9-D3DE976BF66D}"/>
              </a:ext>
            </a:extLst>
          </p:cNvPr>
          <p:cNvSpPr>
            <a:spLocks noGrp="1"/>
          </p:cNvSpPr>
          <p:nvPr>
            <p:ph sz="half" idx="1"/>
          </p:nvPr>
        </p:nvSpPr>
        <p:spPr>
          <a:xfrm>
            <a:off x="381000" y="1143000"/>
            <a:ext cx="3810000" cy="5105400"/>
          </a:xfrm>
        </p:spPr>
        <p:txBody>
          <a:bodyPr/>
          <a:lstStyle/>
          <a:p>
            <a:pPr>
              <a:buFontTx/>
              <a:buAutoNum type="arabicPeriod"/>
              <a:defRPr/>
            </a:pPr>
            <a:r>
              <a:rPr lang="en-US" sz="2000" dirty="0"/>
              <a:t>Water molecules move farther apart when water freezes, causing it to expand.  Which of the following is a consequence of this property?</a:t>
            </a:r>
          </a:p>
          <a:p>
            <a:pPr>
              <a:buFontTx/>
              <a:buAutoNum type="alphaLcPeriod"/>
              <a:defRPr/>
            </a:pPr>
            <a:r>
              <a:rPr lang="en-US" sz="2000" dirty="0"/>
              <a:t>Only a limited amount of solute can be dissolved in a sample of water.</a:t>
            </a:r>
          </a:p>
          <a:p>
            <a:pPr>
              <a:buFontTx/>
              <a:buAutoNum type="alphaLcPeriod"/>
              <a:defRPr/>
            </a:pPr>
            <a:r>
              <a:rPr lang="en-US" sz="2000" dirty="0"/>
              <a:t>Objects with a higher density than water can be observed floating on water.</a:t>
            </a:r>
          </a:p>
          <a:p>
            <a:pPr>
              <a:buFontTx/>
              <a:buAutoNum type="alphaLcPeriod"/>
              <a:defRPr/>
            </a:pPr>
            <a:r>
              <a:rPr lang="en-US" sz="2000" dirty="0"/>
              <a:t>The water in lakes, ponds and puddles freezes from top down.</a:t>
            </a:r>
          </a:p>
          <a:p>
            <a:pPr>
              <a:buFontTx/>
              <a:buAutoNum type="alphaLcPeriod"/>
              <a:defRPr/>
            </a:pPr>
            <a:r>
              <a:rPr lang="en-US" sz="2000" dirty="0"/>
              <a:t>Water is considered to be a universal solvent.</a:t>
            </a:r>
          </a:p>
          <a:p>
            <a:pPr marL="0" indent="0">
              <a:buFontTx/>
              <a:buNone/>
              <a:defRPr/>
            </a:pPr>
            <a:r>
              <a:rPr lang="en-US" sz="2000" dirty="0"/>
              <a:t> </a:t>
            </a:r>
          </a:p>
          <a:p>
            <a:pPr marL="0" indent="0">
              <a:buFontTx/>
              <a:buNone/>
              <a:defRPr/>
            </a:pPr>
            <a:endParaRPr lang="en-US" sz="2000" dirty="0"/>
          </a:p>
        </p:txBody>
      </p:sp>
      <p:sp>
        <p:nvSpPr>
          <p:cNvPr id="6" name="Content Placeholder 5">
            <a:extLst>
              <a:ext uri="{FF2B5EF4-FFF2-40B4-BE49-F238E27FC236}">
                <a16:creationId xmlns:a16="http://schemas.microsoft.com/office/drawing/2014/main" id="{CECD846F-B49F-4C61-A215-EF44E914CB4C}"/>
              </a:ext>
            </a:extLst>
          </p:cNvPr>
          <p:cNvSpPr>
            <a:spLocks noGrp="1"/>
          </p:cNvSpPr>
          <p:nvPr>
            <p:ph sz="half" idx="2"/>
          </p:nvPr>
        </p:nvSpPr>
        <p:spPr>
          <a:xfrm>
            <a:off x="4953000" y="1157288"/>
            <a:ext cx="3810000" cy="5105400"/>
          </a:xfrm>
        </p:spPr>
        <p:txBody>
          <a:bodyPr/>
          <a:lstStyle/>
          <a:p>
            <a:pPr marL="0" indent="0">
              <a:buFontTx/>
              <a:buNone/>
              <a:defRPr/>
            </a:pPr>
            <a:r>
              <a:rPr lang="en-US" sz="2000" dirty="0"/>
              <a:t>2. Water makes an upward curved meniscus in a graduated cylinder. What property of water accounts for the attraction of the water to the glass? </a:t>
            </a:r>
          </a:p>
          <a:p>
            <a:pPr>
              <a:buFontTx/>
              <a:buAutoNum type="alphaLcPeriod"/>
              <a:defRPr/>
            </a:pPr>
            <a:r>
              <a:rPr lang="en-US" sz="2000" dirty="0"/>
              <a:t>Adhesion</a:t>
            </a:r>
          </a:p>
          <a:p>
            <a:pPr>
              <a:buFontTx/>
              <a:buAutoNum type="alphaLcPeriod"/>
              <a:defRPr/>
            </a:pPr>
            <a:r>
              <a:rPr lang="en-US" sz="2000" dirty="0"/>
              <a:t>Cohesion		</a:t>
            </a:r>
          </a:p>
          <a:p>
            <a:pPr>
              <a:buFontTx/>
              <a:buAutoNum type="alphaLcPeriod"/>
              <a:defRPr/>
            </a:pPr>
            <a:r>
              <a:rPr lang="en-US" sz="2000" dirty="0"/>
              <a:t>Ionic Bonds		</a:t>
            </a:r>
          </a:p>
          <a:p>
            <a:pPr>
              <a:buFontTx/>
              <a:buAutoNum type="alphaLcPeriod"/>
              <a:defRPr/>
            </a:pPr>
            <a:r>
              <a:rPr lang="en-US" sz="2000" dirty="0"/>
              <a:t>Nonpolar Covalent Bonds</a:t>
            </a:r>
          </a:p>
          <a:p>
            <a:pPr marL="0" indent="0">
              <a:buFontTx/>
              <a:buNone/>
              <a:defRPr/>
            </a:pPr>
            <a:endParaRPr lang="en-US" sz="2000" dirty="0"/>
          </a:p>
        </p:txBody>
      </p:sp>
      <p:cxnSp>
        <p:nvCxnSpPr>
          <p:cNvPr id="7" name="Straight Connector 6">
            <a:extLst>
              <a:ext uri="{FF2B5EF4-FFF2-40B4-BE49-F238E27FC236}">
                <a16:creationId xmlns:a16="http://schemas.microsoft.com/office/drawing/2014/main" id="{7F40F09A-091E-44DD-B02E-33ADF9A27931}"/>
              </a:ext>
            </a:extLst>
          </p:cNvPr>
          <p:cNvCxnSpPr/>
          <p:nvPr/>
        </p:nvCxnSpPr>
        <p:spPr>
          <a:xfrm>
            <a:off x="4567238" y="914400"/>
            <a:ext cx="0" cy="5791200"/>
          </a:xfrm>
          <a:prstGeom prst="line">
            <a:avLst/>
          </a:prstGeom>
          <a:ln w="28575"/>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ECFD9CAB-BEF3-4CB7-AD5D-BB3CAEB426C8}"/>
              </a:ext>
            </a:extLst>
          </p:cNvPr>
          <p:cNvSpPr>
            <a:spLocks noGrp="1" noChangeArrowheads="1"/>
          </p:cNvSpPr>
          <p:nvPr>
            <p:ph type="title"/>
          </p:nvPr>
        </p:nvSpPr>
        <p:spPr>
          <a:xfrm>
            <a:off x="685800" y="152400"/>
            <a:ext cx="7772400" cy="914400"/>
          </a:xfrm>
        </p:spPr>
        <p:txBody>
          <a:bodyPr/>
          <a:lstStyle/>
          <a:p>
            <a:r>
              <a:rPr lang="en-US" altLang="en-US"/>
              <a:t>Let’s Review!</a:t>
            </a:r>
          </a:p>
        </p:txBody>
      </p:sp>
      <p:sp>
        <p:nvSpPr>
          <p:cNvPr id="3" name="Content Placeholder 2">
            <a:extLst>
              <a:ext uri="{FF2B5EF4-FFF2-40B4-BE49-F238E27FC236}">
                <a16:creationId xmlns:a16="http://schemas.microsoft.com/office/drawing/2014/main" id="{424C90AB-44DB-4D1C-B006-4C840AA624FB}"/>
              </a:ext>
            </a:extLst>
          </p:cNvPr>
          <p:cNvSpPr>
            <a:spLocks noGrp="1"/>
          </p:cNvSpPr>
          <p:nvPr>
            <p:ph sz="half" idx="1"/>
          </p:nvPr>
        </p:nvSpPr>
        <p:spPr>
          <a:xfrm>
            <a:off x="381000" y="1146175"/>
            <a:ext cx="3810000" cy="4953000"/>
          </a:xfrm>
        </p:spPr>
        <p:txBody>
          <a:bodyPr/>
          <a:lstStyle/>
          <a:p>
            <a:pPr marL="0" indent="0">
              <a:buFontTx/>
              <a:buNone/>
              <a:defRPr/>
            </a:pPr>
            <a:r>
              <a:rPr lang="en-US" sz="2000" dirty="0"/>
              <a:t>3. Water is a polar molecule that attracts other polar molecules.  Which of the following is a consequence of this property?</a:t>
            </a:r>
          </a:p>
          <a:p>
            <a:pPr>
              <a:buFontTx/>
              <a:buAutoNum type="alphaLcPeriod"/>
              <a:defRPr/>
            </a:pPr>
            <a:r>
              <a:rPr lang="en-US" sz="2000" dirty="0"/>
              <a:t>Water is considered to be a universal solvent.</a:t>
            </a:r>
          </a:p>
          <a:p>
            <a:pPr>
              <a:buFontTx/>
              <a:buAutoNum type="alphaLcPeriod"/>
              <a:defRPr/>
            </a:pPr>
            <a:r>
              <a:rPr lang="en-US" sz="2000" dirty="0"/>
              <a:t>Water can only dissolve a limited amount of solute.</a:t>
            </a:r>
          </a:p>
          <a:p>
            <a:pPr>
              <a:buFontTx/>
              <a:buAutoNum type="alphaLcPeriod"/>
              <a:defRPr/>
            </a:pPr>
            <a:r>
              <a:rPr lang="en-US" sz="2000" dirty="0"/>
              <a:t>When water freezes, the molecules move farther apart.</a:t>
            </a:r>
          </a:p>
          <a:p>
            <a:pPr>
              <a:buFontTx/>
              <a:buAutoNum type="alphaLcPeriod"/>
              <a:defRPr/>
            </a:pPr>
            <a:r>
              <a:rPr lang="en-US" sz="2000" dirty="0"/>
              <a:t>The water in lakes, ponds and puddles freezes from top down.</a:t>
            </a:r>
          </a:p>
          <a:p>
            <a:pPr marL="0" indent="0">
              <a:buFontTx/>
              <a:buNone/>
              <a:defRPr/>
            </a:pPr>
            <a:endParaRPr lang="en-US" sz="2000" dirty="0"/>
          </a:p>
          <a:p>
            <a:pPr marL="0" indent="0">
              <a:buFontTx/>
              <a:buNone/>
              <a:defRPr/>
            </a:pPr>
            <a:endParaRPr lang="en-US" sz="2000" dirty="0"/>
          </a:p>
        </p:txBody>
      </p:sp>
      <p:sp>
        <p:nvSpPr>
          <p:cNvPr id="4" name="Content Placeholder 3">
            <a:extLst>
              <a:ext uri="{FF2B5EF4-FFF2-40B4-BE49-F238E27FC236}">
                <a16:creationId xmlns:a16="http://schemas.microsoft.com/office/drawing/2014/main" id="{AE9AEB80-9021-46A4-A27C-FB5C89B7AA9A}"/>
              </a:ext>
            </a:extLst>
          </p:cNvPr>
          <p:cNvSpPr>
            <a:spLocks noGrp="1"/>
          </p:cNvSpPr>
          <p:nvPr>
            <p:ph sz="half" idx="2"/>
          </p:nvPr>
        </p:nvSpPr>
        <p:spPr>
          <a:xfrm>
            <a:off x="4922838" y="1146175"/>
            <a:ext cx="3810000" cy="4953000"/>
          </a:xfrm>
        </p:spPr>
        <p:txBody>
          <a:bodyPr/>
          <a:lstStyle/>
          <a:p>
            <a:pPr marL="0" indent="0">
              <a:buFontTx/>
              <a:buNone/>
              <a:defRPr/>
            </a:pPr>
            <a:r>
              <a:rPr lang="en-US" sz="2000" dirty="0"/>
              <a:t>4. Water has a high surface tension.  What property of water allows an insect to walk on water?</a:t>
            </a:r>
          </a:p>
          <a:p>
            <a:pPr>
              <a:buFontTx/>
              <a:buAutoNum type="alphaLcPeriod"/>
              <a:defRPr/>
            </a:pPr>
            <a:r>
              <a:rPr lang="en-US" sz="2000" dirty="0"/>
              <a:t>Adhesion		</a:t>
            </a:r>
          </a:p>
          <a:p>
            <a:pPr>
              <a:buFontTx/>
              <a:buAutoNum type="alphaLcPeriod"/>
              <a:defRPr/>
            </a:pPr>
            <a:r>
              <a:rPr lang="en-US" sz="2000" dirty="0"/>
              <a:t>Cohesion		</a:t>
            </a:r>
          </a:p>
          <a:p>
            <a:pPr>
              <a:buFontTx/>
              <a:buAutoNum type="alphaLcPeriod"/>
              <a:defRPr/>
            </a:pPr>
            <a:r>
              <a:rPr lang="en-US" sz="2000" dirty="0"/>
              <a:t>Ionic Bonds		</a:t>
            </a:r>
          </a:p>
          <a:p>
            <a:pPr>
              <a:buFontTx/>
              <a:buAutoNum type="alphaLcPeriod"/>
              <a:defRPr/>
            </a:pPr>
            <a:r>
              <a:rPr lang="en-US" sz="2000" dirty="0"/>
              <a:t>Nonpolar Covalent Bonds</a:t>
            </a:r>
          </a:p>
          <a:p>
            <a:pPr marL="0" indent="0">
              <a:buFontTx/>
              <a:buNone/>
              <a:defRPr/>
            </a:pPr>
            <a:endParaRPr lang="en-US" sz="2000" dirty="0"/>
          </a:p>
        </p:txBody>
      </p:sp>
      <p:cxnSp>
        <p:nvCxnSpPr>
          <p:cNvPr id="5" name="Straight Connector 4">
            <a:extLst>
              <a:ext uri="{FF2B5EF4-FFF2-40B4-BE49-F238E27FC236}">
                <a16:creationId xmlns:a16="http://schemas.microsoft.com/office/drawing/2014/main" id="{32E4EE4C-470C-427A-848E-F024746A8507}"/>
              </a:ext>
            </a:extLst>
          </p:cNvPr>
          <p:cNvCxnSpPr/>
          <p:nvPr/>
        </p:nvCxnSpPr>
        <p:spPr>
          <a:xfrm>
            <a:off x="4495800" y="990600"/>
            <a:ext cx="0" cy="5791200"/>
          </a:xfrm>
          <a:prstGeom prst="line">
            <a:avLst/>
          </a:prstGeom>
          <a:ln w="28575"/>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7392A24E-0083-4443-BEBC-28FCBEDA6011}"/>
              </a:ext>
            </a:extLst>
          </p:cNvPr>
          <p:cNvSpPr>
            <a:spLocks noGrp="1" noChangeArrowheads="1"/>
          </p:cNvSpPr>
          <p:nvPr>
            <p:ph type="title"/>
          </p:nvPr>
        </p:nvSpPr>
        <p:spPr>
          <a:xfrm>
            <a:off x="685800" y="0"/>
            <a:ext cx="7772400" cy="914400"/>
          </a:xfrm>
        </p:spPr>
        <p:txBody>
          <a:bodyPr/>
          <a:lstStyle/>
          <a:p>
            <a:r>
              <a:rPr lang="en-US" altLang="en-US"/>
              <a:t>1. Polarity</a:t>
            </a:r>
          </a:p>
        </p:txBody>
      </p:sp>
      <p:sp>
        <p:nvSpPr>
          <p:cNvPr id="8195" name="Rectangle 3">
            <a:extLst>
              <a:ext uri="{FF2B5EF4-FFF2-40B4-BE49-F238E27FC236}">
                <a16:creationId xmlns:a16="http://schemas.microsoft.com/office/drawing/2014/main" id="{55E38A60-5891-4351-8790-DCB4191401C2}"/>
              </a:ext>
            </a:extLst>
          </p:cNvPr>
          <p:cNvSpPr>
            <a:spLocks noGrp="1" noChangeArrowheads="1"/>
          </p:cNvSpPr>
          <p:nvPr>
            <p:ph type="body" idx="1"/>
          </p:nvPr>
        </p:nvSpPr>
        <p:spPr>
          <a:xfrm>
            <a:off x="228600" y="762000"/>
            <a:ext cx="8688388" cy="5943600"/>
          </a:xfrm>
        </p:spPr>
        <p:txBody>
          <a:bodyPr/>
          <a:lstStyle/>
          <a:p>
            <a:r>
              <a:rPr lang="en-US" altLang="en-US" b="1"/>
              <a:t>Polar molecule</a:t>
            </a:r>
            <a:r>
              <a:rPr lang="en-US" altLang="en-US"/>
              <a:t> – a molecule with positive and negative charged regions</a:t>
            </a:r>
          </a:p>
          <a:p>
            <a:endParaRPr lang="en-US" altLang="en-US"/>
          </a:p>
          <a:p>
            <a:endParaRPr lang="en-US" altLang="en-US"/>
          </a:p>
          <a:p>
            <a:endParaRPr lang="en-US" altLang="en-US"/>
          </a:p>
          <a:p>
            <a:r>
              <a:rPr lang="en-US" altLang="en-US"/>
              <a:t>This causes the – end of one water molecule to be attracted to the + end of a different water molecule </a:t>
            </a:r>
          </a:p>
        </p:txBody>
      </p:sp>
      <p:pic>
        <p:nvPicPr>
          <p:cNvPr id="8196" name="Picture 5" descr="water%20molecule%202">
            <a:extLst>
              <a:ext uri="{FF2B5EF4-FFF2-40B4-BE49-F238E27FC236}">
                <a16:creationId xmlns:a16="http://schemas.microsoft.com/office/drawing/2014/main" id="{6FC163CC-AC84-41B2-9569-CDC5A08349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0" y="1371600"/>
            <a:ext cx="2060575"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7" descr="Chem_img007">
            <a:extLst>
              <a:ext uri="{FF2B5EF4-FFF2-40B4-BE49-F238E27FC236}">
                <a16:creationId xmlns:a16="http://schemas.microsoft.com/office/drawing/2014/main" id="{6BD26406-E91E-4329-BEF5-2CE3BD064A3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9800" y="4673600"/>
            <a:ext cx="2820988"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 name="TextBox 6">
            <a:extLst>
              <a:ext uri="{FF2B5EF4-FFF2-40B4-BE49-F238E27FC236}">
                <a16:creationId xmlns:a16="http://schemas.microsoft.com/office/drawing/2014/main" id="{23CBA600-ED3F-47A7-BC85-776B81CE6CF8}"/>
              </a:ext>
            </a:extLst>
          </p:cNvPr>
          <p:cNvSpPr txBox="1">
            <a:spLocks noChangeArrowheads="1"/>
          </p:cNvSpPr>
          <p:nvPr/>
        </p:nvSpPr>
        <p:spPr bwMode="auto">
          <a:xfrm>
            <a:off x="163513" y="1905000"/>
            <a:ext cx="625157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New Roman" panose="02020603050405020304" pitchFamily="18" charset="0"/>
              </a:defRPr>
            </a:lvl1pPr>
            <a:lvl2pPr marL="800100" indent="-34290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lvl="1">
              <a:buFont typeface="Arial" panose="020B0604020202020204" pitchFamily="34" charset="0"/>
              <a:buChar char="•"/>
            </a:pPr>
            <a:r>
              <a:rPr lang="en-US" altLang="en-US"/>
              <a:t>In water, electrons shared unequally</a:t>
            </a:r>
          </a:p>
          <a:p>
            <a:pPr lvl="1">
              <a:buFont typeface="Arial" panose="020B0604020202020204" pitchFamily="34" charset="0"/>
              <a:buChar char="•"/>
            </a:pPr>
            <a:r>
              <a:rPr lang="en-US" altLang="en-US"/>
              <a:t>Oxygen is more electronegative, giving it a partial - charge</a:t>
            </a:r>
          </a:p>
          <a:p>
            <a:pPr lvl="1">
              <a:buFont typeface="Arial" panose="020B0604020202020204" pitchFamily="34" charset="0"/>
              <a:buChar char="•"/>
            </a:pPr>
            <a:r>
              <a:rPr lang="en-US" altLang="en-US"/>
              <a:t>Hydrogen atoms get a partial + charge</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FB487429-A403-4E5A-B443-EF41D9DFDAF4}"/>
              </a:ext>
            </a:extLst>
          </p:cNvPr>
          <p:cNvSpPr>
            <a:spLocks noGrp="1" noChangeArrowheads="1"/>
          </p:cNvSpPr>
          <p:nvPr>
            <p:ph type="body" idx="1"/>
          </p:nvPr>
        </p:nvSpPr>
        <p:spPr>
          <a:xfrm>
            <a:off x="0" y="0"/>
            <a:ext cx="9144000" cy="3459163"/>
          </a:xfrm>
        </p:spPr>
        <p:txBody>
          <a:bodyPr>
            <a:spAutoFit/>
          </a:bodyPr>
          <a:lstStyle/>
          <a:p>
            <a:pPr eaLnBrk="1" hangingPunct="1">
              <a:buClr>
                <a:srgbClr val="339933"/>
              </a:buClr>
              <a:tabLst>
                <a:tab pos="2743200" algn="l"/>
              </a:tabLst>
            </a:pPr>
            <a:r>
              <a:rPr lang="en-US" altLang="en-US">
                <a:solidFill>
                  <a:srgbClr val="000000"/>
                </a:solidFill>
              </a:rPr>
              <a:t>A </a:t>
            </a:r>
            <a:r>
              <a:rPr lang="en-US" altLang="en-US" b="1">
                <a:solidFill>
                  <a:srgbClr val="FF0000"/>
                </a:solidFill>
              </a:rPr>
              <a:t>hydrogen bond</a:t>
            </a:r>
            <a:r>
              <a:rPr lang="en-US" altLang="en-US">
                <a:solidFill>
                  <a:srgbClr val="FF0000"/>
                </a:solidFill>
              </a:rPr>
              <a:t> </a:t>
            </a:r>
            <a:r>
              <a:rPr lang="en-US" altLang="en-US">
                <a:solidFill>
                  <a:srgbClr val="000000"/>
                </a:solidFill>
              </a:rPr>
              <a:t>forms between the + oxygen and – hydrogen on the different molecules</a:t>
            </a:r>
          </a:p>
          <a:p>
            <a:pPr lvl="1" eaLnBrk="1" hangingPunct="1">
              <a:buClr>
                <a:srgbClr val="339933"/>
              </a:buClr>
              <a:tabLst>
                <a:tab pos="2743200" algn="l"/>
              </a:tabLst>
            </a:pPr>
            <a:r>
              <a:rPr lang="en-US" altLang="en-US">
                <a:solidFill>
                  <a:srgbClr val="000000"/>
                </a:solidFill>
              </a:rPr>
              <a:t>Each water molecule can form hydrogen bonds with up to four neighbors.</a:t>
            </a:r>
          </a:p>
          <a:p>
            <a:pPr lvl="1" eaLnBrk="1" hangingPunct="1">
              <a:buClr>
                <a:srgbClr val="339933"/>
              </a:buClr>
              <a:tabLst>
                <a:tab pos="2743200" algn="l"/>
              </a:tabLst>
            </a:pPr>
            <a:r>
              <a:rPr lang="en-US" altLang="en-US">
                <a:solidFill>
                  <a:srgbClr val="000000"/>
                </a:solidFill>
              </a:rPr>
              <a:t>Hydrogen bonds are very weak compared to covalent bonds, they break and reform easily</a:t>
            </a:r>
          </a:p>
          <a:p>
            <a:pPr lvl="1" eaLnBrk="1" hangingPunct="1">
              <a:buClr>
                <a:srgbClr val="339933"/>
              </a:buClr>
              <a:tabLst>
                <a:tab pos="2743200" algn="l"/>
              </a:tabLst>
            </a:pPr>
            <a:r>
              <a:rPr lang="en-US" altLang="en-US">
                <a:solidFill>
                  <a:srgbClr val="000000"/>
                </a:solidFill>
              </a:rPr>
              <a:t>But!-They are the basis for the other properties of water</a:t>
            </a:r>
          </a:p>
        </p:txBody>
      </p:sp>
      <p:sp>
        <p:nvSpPr>
          <p:cNvPr id="10243" name="Rectangle 3">
            <a:extLst>
              <a:ext uri="{FF2B5EF4-FFF2-40B4-BE49-F238E27FC236}">
                <a16:creationId xmlns:a16="http://schemas.microsoft.com/office/drawing/2014/main" id="{494B91A9-2A5E-48A5-812B-C0DB54749147}"/>
              </a:ext>
            </a:extLst>
          </p:cNvPr>
          <p:cNvSpPr>
            <a:spLocks noChangeArrowheads="1"/>
          </p:cNvSpPr>
          <p:nvPr/>
        </p:nvSpPr>
        <p:spPr bwMode="auto">
          <a:xfrm>
            <a:off x="457200" y="6553200"/>
            <a:ext cx="6781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latin typeface="Times" panose="02020603050405020304" pitchFamily="18" charset="0"/>
              </a:rPr>
              <a:t>Copyright © 2002 Pearson Education, Inc., publishing as Benjamin Cummings</a:t>
            </a:r>
          </a:p>
        </p:txBody>
      </p:sp>
      <p:pic>
        <p:nvPicPr>
          <p:cNvPr id="10244" name="Picture 4">
            <a:extLst>
              <a:ext uri="{FF2B5EF4-FFF2-40B4-BE49-F238E27FC236}">
                <a16:creationId xmlns:a16="http://schemas.microsoft.com/office/drawing/2014/main" id="{99764E1C-EEF8-44C3-8974-A0D48709C1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4466"/>
          <a:stretch>
            <a:fillRect/>
          </a:stretch>
        </p:blipFill>
        <p:spPr bwMode="auto">
          <a:xfrm>
            <a:off x="4800600" y="3505200"/>
            <a:ext cx="4038600" cy="306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5" name="Rectangle 5">
            <a:extLst>
              <a:ext uri="{FF2B5EF4-FFF2-40B4-BE49-F238E27FC236}">
                <a16:creationId xmlns:a16="http://schemas.microsoft.com/office/drawing/2014/main" id="{433D40AE-80E1-41CB-8AE3-5816A9872437}"/>
              </a:ext>
            </a:extLst>
          </p:cNvPr>
          <p:cNvSpPr>
            <a:spLocks noChangeArrowheads="1"/>
          </p:cNvSpPr>
          <p:nvPr/>
        </p:nvSpPr>
        <p:spPr bwMode="auto">
          <a:xfrm>
            <a:off x="3733800" y="6248400"/>
            <a:ext cx="990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FontTx/>
              <a:buNone/>
            </a:pPr>
            <a:r>
              <a:rPr lang="en-US" altLang="en-US" sz="1500" b="1">
                <a:latin typeface="Times" panose="02020603050405020304" pitchFamily="18" charset="0"/>
              </a:rPr>
              <a:t>Fig. 3.1</a:t>
            </a:r>
          </a:p>
        </p:txBody>
      </p:sp>
      <p:pic>
        <p:nvPicPr>
          <p:cNvPr id="10246" name="Picture 7" descr="hydrogenbonds">
            <a:extLst>
              <a:ext uri="{FF2B5EF4-FFF2-40B4-BE49-F238E27FC236}">
                <a16:creationId xmlns:a16="http://schemas.microsoft.com/office/drawing/2014/main" id="{E37B8BA8-7E55-4B26-9808-748D5C2B02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4191000"/>
            <a:ext cx="2857500" cy="221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C:\Users\nashj2\AppData\Local\Microsoft\Windows\Temporary Internet Files\Content.IE5\IL9AGU2V\photo.JPG">
            <a:extLst>
              <a:ext uri="{FF2B5EF4-FFF2-40B4-BE49-F238E27FC236}">
                <a16:creationId xmlns:a16="http://schemas.microsoft.com/office/drawing/2014/main" id="{C114C8A0-6CB5-4B69-A172-C087537421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4800" y="628650"/>
            <a:ext cx="5994400" cy="560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E03A5D44-7801-401D-9C3F-A643D805435B}"/>
              </a:ext>
            </a:extLst>
          </p:cNvPr>
          <p:cNvSpPr>
            <a:spLocks noGrp="1" noChangeArrowheads="1"/>
          </p:cNvSpPr>
          <p:nvPr>
            <p:ph type="title"/>
          </p:nvPr>
        </p:nvSpPr>
        <p:spPr>
          <a:xfrm>
            <a:off x="685800" y="0"/>
            <a:ext cx="7772400" cy="914400"/>
          </a:xfrm>
        </p:spPr>
        <p:txBody>
          <a:bodyPr/>
          <a:lstStyle/>
          <a:p>
            <a:r>
              <a:rPr lang="en-US" altLang="en-US"/>
              <a:t>2. Capillary Action</a:t>
            </a:r>
          </a:p>
        </p:txBody>
      </p:sp>
      <p:sp>
        <p:nvSpPr>
          <p:cNvPr id="14339" name="Rectangle 3">
            <a:extLst>
              <a:ext uri="{FF2B5EF4-FFF2-40B4-BE49-F238E27FC236}">
                <a16:creationId xmlns:a16="http://schemas.microsoft.com/office/drawing/2014/main" id="{2EE3A1D1-AD4F-46A8-B68D-888D2A7E9FC1}"/>
              </a:ext>
            </a:extLst>
          </p:cNvPr>
          <p:cNvSpPr>
            <a:spLocks noGrp="1" noChangeArrowheads="1"/>
          </p:cNvSpPr>
          <p:nvPr>
            <p:ph type="body" idx="1"/>
          </p:nvPr>
        </p:nvSpPr>
        <p:spPr>
          <a:xfrm>
            <a:off x="152400" y="762000"/>
            <a:ext cx="8915400" cy="6096000"/>
          </a:xfrm>
        </p:spPr>
        <p:txBody>
          <a:bodyPr/>
          <a:lstStyle/>
          <a:p>
            <a:r>
              <a:rPr lang="en-US" altLang="en-US" b="1">
                <a:solidFill>
                  <a:srgbClr val="FF0000"/>
                </a:solidFill>
              </a:rPr>
              <a:t>Capillary Action </a:t>
            </a:r>
            <a:r>
              <a:rPr lang="en-US" altLang="en-US" b="1"/>
              <a:t>– </a:t>
            </a:r>
            <a:r>
              <a:rPr lang="en-US" altLang="en-US"/>
              <a:t>the ability water has to flow upward against the force of gravity, due to cohesion and adhesion</a:t>
            </a:r>
            <a:endParaRPr lang="en-US" altLang="en-US" b="1"/>
          </a:p>
          <a:p>
            <a:r>
              <a:rPr lang="en-US" altLang="en-US" b="1">
                <a:solidFill>
                  <a:srgbClr val="FF0000"/>
                </a:solidFill>
              </a:rPr>
              <a:t>Cohesion</a:t>
            </a:r>
            <a:r>
              <a:rPr lang="en-US" altLang="en-US"/>
              <a:t> (cohesive) – sticking together of two like molecules</a:t>
            </a:r>
          </a:p>
          <a:p>
            <a:pPr lvl="1"/>
            <a:r>
              <a:rPr lang="en-US" altLang="en-US"/>
              <a:t>2 water molecules are cohesive due to the hydrogen bonds</a:t>
            </a:r>
          </a:p>
          <a:p>
            <a:r>
              <a:rPr lang="en-US" altLang="en-US" b="1">
                <a:solidFill>
                  <a:srgbClr val="FF0000"/>
                </a:solidFill>
              </a:rPr>
              <a:t>Adhesion</a:t>
            </a:r>
            <a:r>
              <a:rPr lang="en-US" altLang="en-US" b="1"/>
              <a:t> </a:t>
            </a:r>
            <a:r>
              <a:rPr lang="en-US" altLang="en-US"/>
              <a:t>(adhesive) – sticking together of two unlike molecules</a:t>
            </a:r>
          </a:p>
          <a:p>
            <a:pPr lvl="1"/>
            <a:r>
              <a:rPr lang="en-US" altLang="en-US"/>
              <a:t>Ex: A water molecule being attracted to a sugar molecule (Like making Kool-aid)</a:t>
            </a: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http://ga.water.usgs.gov/edu/graphics/adhesion-cohesion-2.gif">
            <a:hlinkClick r:id="rId3"/>
            <a:extLst>
              <a:ext uri="{FF2B5EF4-FFF2-40B4-BE49-F238E27FC236}">
                <a16:creationId xmlns:a16="http://schemas.microsoft.com/office/drawing/2014/main" id="{E3197BDF-2009-445B-ADF9-E170B316F2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457200"/>
            <a:ext cx="3476625" cy="560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B2587F6C-45ED-42DA-A2C8-10F1A7B70BE7}"/>
              </a:ext>
            </a:extLst>
          </p:cNvPr>
          <p:cNvSpPr>
            <a:spLocks noGrp="1" noChangeArrowheads="1"/>
          </p:cNvSpPr>
          <p:nvPr>
            <p:ph type="title"/>
          </p:nvPr>
        </p:nvSpPr>
        <p:spPr/>
        <p:txBody>
          <a:bodyPr/>
          <a:lstStyle/>
          <a:p>
            <a:r>
              <a:rPr lang="en-US" altLang="en-US"/>
              <a:t>DEMO!</a:t>
            </a:r>
          </a:p>
        </p:txBody>
      </p:sp>
      <p:sp>
        <p:nvSpPr>
          <p:cNvPr id="17411" name="Content Placeholder 2">
            <a:extLst>
              <a:ext uri="{FF2B5EF4-FFF2-40B4-BE49-F238E27FC236}">
                <a16:creationId xmlns:a16="http://schemas.microsoft.com/office/drawing/2014/main" id="{D9766016-EDEE-4B61-8E4D-0DDD2B194217}"/>
              </a:ext>
            </a:extLst>
          </p:cNvPr>
          <p:cNvSpPr>
            <a:spLocks noGrp="1" noChangeArrowheads="1"/>
          </p:cNvSpPr>
          <p:nvPr>
            <p:ph idx="1"/>
          </p:nvPr>
        </p:nvSpPr>
        <p:spPr/>
        <p:txBody>
          <a:bodyPr/>
          <a:lstStyle/>
          <a:p>
            <a:r>
              <a:rPr lang="en-US" altLang="en-US"/>
              <a:t>Take a dry 5 c coin.</a:t>
            </a:r>
          </a:p>
          <a:p>
            <a:r>
              <a:rPr lang="en-US" altLang="en-US"/>
              <a:t>Slowly add drops of water to the penny.</a:t>
            </a:r>
          </a:p>
          <a:p>
            <a:r>
              <a:rPr lang="en-US" altLang="en-US"/>
              <a:t>How many drops can you add?</a:t>
            </a: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7CF7A7D1-96CC-4B96-BDE7-E1E880D38683}"/>
              </a:ext>
            </a:extLst>
          </p:cNvPr>
          <p:cNvSpPr>
            <a:spLocks noGrp="1" noChangeArrowheads="1"/>
          </p:cNvSpPr>
          <p:nvPr>
            <p:ph type="title" idx="4294967295"/>
          </p:nvPr>
        </p:nvSpPr>
        <p:spPr>
          <a:xfrm>
            <a:off x="838200" y="304800"/>
            <a:ext cx="7772400" cy="1143000"/>
          </a:xfrm>
        </p:spPr>
        <p:txBody>
          <a:bodyPr/>
          <a:lstStyle/>
          <a:p>
            <a:r>
              <a:rPr lang="en-US" altLang="en-US"/>
              <a:t>COHESION!!</a:t>
            </a:r>
          </a:p>
        </p:txBody>
      </p:sp>
      <p:pic>
        <p:nvPicPr>
          <p:cNvPr id="18435" name="Picture 2" descr="http://t2.gstatic.com/images?q=tbn:ANd9GcQT8Co5qovpMbVviTK3ugidFZTfKvuabSq7lnBd_gUmzciiRA0p5g:2.bp.blogspot.com/-rJ1N_H7WdOk/TsbY_SZPYsI/AAAAAAAAB3k/kAJvIXdCjIw/s640/DSC04720-2.JPG">
            <a:extLst>
              <a:ext uri="{FF2B5EF4-FFF2-40B4-BE49-F238E27FC236}">
                <a16:creationId xmlns:a16="http://schemas.microsoft.com/office/drawing/2014/main" id="{4667C322-A88E-428F-B031-736A7C0ED4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8988" y="1600200"/>
            <a:ext cx="5026025" cy="334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TextBox 1">
            <a:extLst>
              <a:ext uri="{FF2B5EF4-FFF2-40B4-BE49-F238E27FC236}">
                <a16:creationId xmlns:a16="http://schemas.microsoft.com/office/drawing/2014/main" id="{7A1741EF-D392-40CE-A010-9D2F1318297B}"/>
              </a:ext>
            </a:extLst>
          </p:cNvPr>
          <p:cNvSpPr txBox="1">
            <a:spLocks noChangeArrowheads="1"/>
          </p:cNvSpPr>
          <p:nvPr/>
        </p:nvSpPr>
        <p:spPr bwMode="auto">
          <a:xfrm>
            <a:off x="1828800" y="5562600"/>
            <a:ext cx="6096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Mr Dhue managed 46 drops! How did you do?</a:t>
            </a:r>
            <a:endParaRPr lang="en-AU" altLang="en-US"/>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0.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2.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3.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4.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5.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6.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7.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8.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9.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2.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20.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2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22.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23.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24.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25.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26.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27.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28.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29.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3.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4.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5.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6.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7.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8.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9.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3715</TotalTime>
  <Words>1333</Words>
  <Application>Microsoft Office PowerPoint</Application>
  <PresentationFormat>On-screen Show (4:3)</PresentationFormat>
  <Paragraphs>136</Paragraphs>
  <Slides>29</Slides>
  <Notes>11</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Default Design</vt:lpstr>
      <vt:lpstr>PowerPoint Presentation</vt:lpstr>
      <vt:lpstr>Water Molecule</vt:lpstr>
      <vt:lpstr>1. Polarity</vt:lpstr>
      <vt:lpstr>PowerPoint Presentation</vt:lpstr>
      <vt:lpstr>PowerPoint Presentation</vt:lpstr>
      <vt:lpstr>2. Capillary Action</vt:lpstr>
      <vt:lpstr>PowerPoint Presentation</vt:lpstr>
      <vt:lpstr>DEMO!</vt:lpstr>
      <vt:lpstr>COHESION!!</vt:lpstr>
      <vt:lpstr>PowerPoint Presentation</vt:lpstr>
      <vt:lpstr>3. Surface Tension</vt:lpstr>
      <vt:lpstr>PowerPoint Presentation</vt:lpstr>
      <vt:lpstr>DEMO!</vt:lpstr>
      <vt:lpstr>SURFACE TENSION</vt:lpstr>
      <vt:lpstr>4. Heat Capacity</vt:lpstr>
      <vt:lpstr>Heat Capacity</vt:lpstr>
      <vt:lpstr>Practice</vt:lpstr>
      <vt:lpstr>5. Heat of Vaporization</vt:lpstr>
      <vt:lpstr>6. Density</vt:lpstr>
      <vt:lpstr>PowerPoint Presentation</vt:lpstr>
      <vt:lpstr>7. Universal Solvent</vt:lpstr>
      <vt:lpstr>PowerPoint Presentation</vt:lpstr>
      <vt:lpstr>Practice – Write down the number and answer</vt:lpstr>
      <vt:lpstr>Properties of Water and their Connection to Life on Earth</vt:lpstr>
      <vt:lpstr>Properties of Water and their Connection to Life on Earth</vt:lpstr>
      <vt:lpstr>Properties of Water and their Connection to Life on Earth</vt:lpstr>
      <vt:lpstr>Properties of Water and their Connection to Life on Earth</vt:lpstr>
      <vt:lpstr>Let’s Review!</vt:lpstr>
      <vt:lpstr>Let’s 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Properties of Water</dc:title>
  <dc:creator>Pre-Installed-User</dc:creator>
  <cp:lastModifiedBy>Alison Barnes</cp:lastModifiedBy>
  <cp:revision>79</cp:revision>
  <cp:lastPrinted>2015-04-24T11:14:22Z</cp:lastPrinted>
  <dcterms:created xsi:type="dcterms:W3CDTF">2001-08-26T22:42:44Z</dcterms:created>
  <dcterms:modified xsi:type="dcterms:W3CDTF">2021-08-17T00:22:17Z</dcterms:modified>
</cp:coreProperties>
</file>