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64" r:id="rId4"/>
    <p:sldId id="263" r:id="rId5"/>
    <p:sldId id="262" r:id="rId6"/>
    <p:sldId id="261" r:id="rId7"/>
    <p:sldId id="265" r:id="rId8"/>
    <p:sldId id="266" r:id="rId9"/>
    <p:sldId id="267" r:id="rId10"/>
    <p:sldId id="268" r:id="rId11"/>
    <p:sldId id="269" r:id="rId12"/>
    <p:sldId id="260" r:id="rId13"/>
    <p:sldId id="270" r:id="rId14"/>
    <p:sldId id="271" r:id="rId15"/>
    <p:sldId id="259" r:id="rId16"/>
    <p:sldId id="272" r:id="rId17"/>
    <p:sldId id="25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608011-6120-4AB9-872E-27B2F4A0CA44}" type="datetimeFigureOut">
              <a:rPr lang="en-AU" smtClean="0"/>
              <a:t>18/08/2021</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AAA47E-749D-42D8-A2B6-0973837ECA62}" type="slidenum">
              <a:rPr lang="en-AU" smtClean="0"/>
              <a:t>‹#›</a:t>
            </a:fld>
            <a:endParaRPr lang="en-AU"/>
          </a:p>
        </p:txBody>
      </p:sp>
    </p:spTree>
    <p:extLst>
      <p:ext uri="{BB962C8B-B14F-4D97-AF65-F5344CB8AC3E}">
        <p14:creationId xmlns:p14="http://schemas.microsoft.com/office/powerpoint/2010/main" val="455806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FD667-9D0D-407B-993A-D20613453E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037A241B-18FF-4B4A-873A-AC030FD62A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F197C1BE-B984-4FE8-AE9F-6EEB1193C51C}"/>
              </a:ext>
            </a:extLst>
          </p:cNvPr>
          <p:cNvSpPr>
            <a:spLocks noGrp="1"/>
          </p:cNvSpPr>
          <p:nvPr>
            <p:ph type="dt" sz="half" idx="10"/>
          </p:nvPr>
        </p:nvSpPr>
        <p:spPr/>
        <p:txBody>
          <a:bodyPr/>
          <a:lstStyle/>
          <a:p>
            <a:fld id="{E5BAFC2E-9969-4737-BB24-FCCD9D52E6CB}" type="datetimeFigureOut">
              <a:rPr lang="en-AU" smtClean="0"/>
              <a:t>18/08/2021</a:t>
            </a:fld>
            <a:endParaRPr lang="en-AU"/>
          </a:p>
        </p:txBody>
      </p:sp>
      <p:sp>
        <p:nvSpPr>
          <p:cNvPr id="5" name="Footer Placeholder 4">
            <a:extLst>
              <a:ext uri="{FF2B5EF4-FFF2-40B4-BE49-F238E27FC236}">
                <a16:creationId xmlns:a16="http://schemas.microsoft.com/office/drawing/2014/main" id="{834D559A-2DEE-41FA-894D-A7097C47C0D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98B29BC-226A-49A2-9EC7-05C85C371929}"/>
              </a:ext>
            </a:extLst>
          </p:cNvPr>
          <p:cNvSpPr>
            <a:spLocks noGrp="1"/>
          </p:cNvSpPr>
          <p:nvPr>
            <p:ph type="sldNum" sz="quarter" idx="12"/>
          </p:nvPr>
        </p:nvSpPr>
        <p:spPr/>
        <p:txBody>
          <a:bodyPr/>
          <a:lstStyle/>
          <a:p>
            <a:fld id="{8CAD7EAA-D154-49FF-8F75-EAC7C9BBC8F5}" type="slidenum">
              <a:rPr lang="en-AU" smtClean="0"/>
              <a:t>‹#›</a:t>
            </a:fld>
            <a:endParaRPr lang="en-AU"/>
          </a:p>
        </p:txBody>
      </p:sp>
    </p:spTree>
    <p:extLst>
      <p:ext uri="{BB962C8B-B14F-4D97-AF65-F5344CB8AC3E}">
        <p14:creationId xmlns:p14="http://schemas.microsoft.com/office/powerpoint/2010/main" val="2325085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1CB4D-5FB8-4E9A-B742-82E2A32E01FC}"/>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03829EB5-A856-4F0B-8886-77931A10F4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730850DE-4162-4023-892F-F9C5DD6451F1}"/>
              </a:ext>
            </a:extLst>
          </p:cNvPr>
          <p:cNvSpPr>
            <a:spLocks noGrp="1"/>
          </p:cNvSpPr>
          <p:nvPr>
            <p:ph type="dt" sz="half" idx="10"/>
          </p:nvPr>
        </p:nvSpPr>
        <p:spPr/>
        <p:txBody>
          <a:bodyPr/>
          <a:lstStyle/>
          <a:p>
            <a:fld id="{E5BAFC2E-9969-4737-BB24-FCCD9D52E6CB}" type="datetimeFigureOut">
              <a:rPr lang="en-AU" smtClean="0"/>
              <a:t>18/08/2021</a:t>
            </a:fld>
            <a:endParaRPr lang="en-AU"/>
          </a:p>
        </p:txBody>
      </p:sp>
      <p:sp>
        <p:nvSpPr>
          <p:cNvPr id="5" name="Footer Placeholder 4">
            <a:extLst>
              <a:ext uri="{FF2B5EF4-FFF2-40B4-BE49-F238E27FC236}">
                <a16:creationId xmlns:a16="http://schemas.microsoft.com/office/drawing/2014/main" id="{FCF29F11-32EA-40EA-8DF9-4037961AB90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4F61044-53F0-4C78-9EDC-FA00F8876635}"/>
              </a:ext>
            </a:extLst>
          </p:cNvPr>
          <p:cNvSpPr>
            <a:spLocks noGrp="1"/>
          </p:cNvSpPr>
          <p:nvPr>
            <p:ph type="sldNum" sz="quarter" idx="12"/>
          </p:nvPr>
        </p:nvSpPr>
        <p:spPr/>
        <p:txBody>
          <a:bodyPr/>
          <a:lstStyle/>
          <a:p>
            <a:fld id="{8CAD7EAA-D154-49FF-8F75-EAC7C9BBC8F5}" type="slidenum">
              <a:rPr lang="en-AU" smtClean="0"/>
              <a:t>‹#›</a:t>
            </a:fld>
            <a:endParaRPr lang="en-AU"/>
          </a:p>
        </p:txBody>
      </p:sp>
    </p:spTree>
    <p:extLst>
      <p:ext uri="{BB962C8B-B14F-4D97-AF65-F5344CB8AC3E}">
        <p14:creationId xmlns:p14="http://schemas.microsoft.com/office/powerpoint/2010/main" val="3358482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ABD793-613B-4EAD-9F10-5C0EFF584D7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E480270C-F556-47DD-800E-09B5E8D646B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26E80733-C1A7-4CEB-B1EE-1C96FB34A8C6}"/>
              </a:ext>
            </a:extLst>
          </p:cNvPr>
          <p:cNvSpPr>
            <a:spLocks noGrp="1"/>
          </p:cNvSpPr>
          <p:nvPr>
            <p:ph type="dt" sz="half" idx="10"/>
          </p:nvPr>
        </p:nvSpPr>
        <p:spPr/>
        <p:txBody>
          <a:bodyPr/>
          <a:lstStyle/>
          <a:p>
            <a:fld id="{E5BAFC2E-9969-4737-BB24-FCCD9D52E6CB}" type="datetimeFigureOut">
              <a:rPr lang="en-AU" smtClean="0"/>
              <a:t>18/08/2021</a:t>
            </a:fld>
            <a:endParaRPr lang="en-AU"/>
          </a:p>
        </p:txBody>
      </p:sp>
      <p:sp>
        <p:nvSpPr>
          <p:cNvPr id="5" name="Footer Placeholder 4">
            <a:extLst>
              <a:ext uri="{FF2B5EF4-FFF2-40B4-BE49-F238E27FC236}">
                <a16:creationId xmlns:a16="http://schemas.microsoft.com/office/drawing/2014/main" id="{4BE63473-C04C-47C3-87CE-486ECAC9251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76BCD34-4DA5-46C5-ADBC-E894B7F7A91F}"/>
              </a:ext>
            </a:extLst>
          </p:cNvPr>
          <p:cNvSpPr>
            <a:spLocks noGrp="1"/>
          </p:cNvSpPr>
          <p:nvPr>
            <p:ph type="sldNum" sz="quarter" idx="12"/>
          </p:nvPr>
        </p:nvSpPr>
        <p:spPr/>
        <p:txBody>
          <a:bodyPr/>
          <a:lstStyle/>
          <a:p>
            <a:fld id="{8CAD7EAA-D154-49FF-8F75-EAC7C9BBC8F5}" type="slidenum">
              <a:rPr lang="en-AU" smtClean="0"/>
              <a:t>‹#›</a:t>
            </a:fld>
            <a:endParaRPr lang="en-AU"/>
          </a:p>
        </p:txBody>
      </p:sp>
    </p:spTree>
    <p:extLst>
      <p:ext uri="{BB962C8B-B14F-4D97-AF65-F5344CB8AC3E}">
        <p14:creationId xmlns:p14="http://schemas.microsoft.com/office/powerpoint/2010/main" val="1884162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D4985-4CE8-404B-B2C4-428D1E3E1F84}"/>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948FC8CC-C4DB-4CCB-A8F4-758C8B5ED2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2B08842-ABB8-44F5-8B93-74D24B9813CC}"/>
              </a:ext>
            </a:extLst>
          </p:cNvPr>
          <p:cNvSpPr>
            <a:spLocks noGrp="1"/>
          </p:cNvSpPr>
          <p:nvPr>
            <p:ph type="dt" sz="half" idx="10"/>
          </p:nvPr>
        </p:nvSpPr>
        <p:spPr/>
        <p:txBody>
          <a:bodyPr/>
          <a:lstStyle/>
          <a:p>
            <a:fld id="{E5BAFC2E-9969-4737-BB24-FCCD9D52E6CB}" type="datetimeFigureOut">
              <a:rPr lang="en-AU" smtClean="0"/>
              <a:t>18/08/2021</a:t>
            </a:fld>
            <a:endParaRPr lang="en-AU"/>
          </a:p>
        </p:txBody>
      </p:sp>
      <p:sp>
        <p:nvSpPr>
          <p:cNvPr id="5" name="Footer Placeholder 4">
            <a:extLst>
              <a:ext uri="{FF2B5EF4-FFF2-40B4-BE49-F238E27FC236}">
                <a16:creationId xmlns:a16="http://schemas.microsoft.com/office/drawing/2014/main" id="{D0B415E9-8AC4-4C45-9AB2-0D69748D17B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F2AB85A-F433-42AF-B01D-82F3CC3A5FEF}"/>
              </a:ext>
            </a:extLst>
          </p:cNvPr>
          <p:cNvSpPr>
            <a:spLocks noGrp="1"/>
          </p:cNvSpPr>
          <p:nvPr>
            <p:ph type="sldNum" sz="quarter" idx="12"/>
          </p:nvPr>
        </p:nvSpPr>
        <p:spPr/>
        <p:txBody>
          <a:bodyPr/>
          <a:lstStyle/>
          <a:p>
            <a:fld id="{8CAD7EAA-D154-49FF-8F75-EAC7C9BBC8F5}" type="slidenum">
              <a:rPr lang="en-AU" smtClean="0"/>
              <a:t>‹#›</a:t>
            </a:fld>
            <a:endParaRPr lang="en-AU"/>
          </a:p>
        </p:txBody>
      </p:sp>
    </p:spTree>
    <p:extLst>
      <p:ext uri="{BB962C8B-B14F-4D97-AF65-F5344CB8AC3E}">
        <p14:creationId xmlns:p14="http://schemas.microsoft.com/office/powerpoint/2010/main" val="4133741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012D2-A64A-4952-BA4B-773CE74D03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DC0FF104-4C00-4AA1-A987-BA1E6444C8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F7A7A7-54CD-4E0B-BEDA-33336450E70F}"/>
              </a:ext>
            </a:extLst>
          </p:cNvPr>
          <p:cNvSpPr>
            <a:spLocks noGrp="1"/>
          </p:cNvSpPr>
          <p:nvPr>
            <p:ph type="dt" sz="half" idx="10"/>
          </p:nvPr>
        </p:nvSpPr>
        <p:spPr/>
        <p:txBody>
          <a:bodyPr/>
          <a:lstStyle/>
          <a:p>
            <a:fld id="{E5BAFC2E-9969-4737-BB24-FCCD9D52E6CB}" type="datetimeFigureOut">
              <a:rPr lang="en-AU" smtClean="0"/>
              <a:t>18/08/2021</a:t>
            </a:fld>
            <a:endParaRPr lang="en-AU"/>
          </a:p>
        </p:txBody>
      </p:sp>
      <p:sp>
        <p:nvSpPr>
          <p:cNvPr id="5" name="Footer Placeholder 4">
            <a:extLst>
              <a:ext uri="{FF2B5EF4-FFF2-40B4-BE49-F238E27FC236}">
                <a16:creationId xmlns:a16="http://schemas.microsoft.com/office/drawing/2014/main" id="{6AD4E6DC-4E67-49E5-9CDD-2D96C207239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E1B25A2-62D2-441F-BA80-7EDFC532F68F}"/>
              </a:ext>
            </a:extLst>
          </p:cNvPr>
          <p:cNvSpPr>
            <a:spLocks noGrp="1"/>
          </p:cNvSpPr>
          <p:nvPr>
            <p:ph type="sldNum" sz="quarter" idx="12"/>
          </p:nvPr>
        </p:nvSpPr>
        <p:spPr/>
        <p:txBody>
          <a:bodyPr/>
          <a:lstStyle/>
          <a:p>
            <a:fld id="{8CAD7EAA-D154-49FF-8F75-EAC7C9BBC8F5}" type="slidenum">
              <a:rPr lang="en-AU" smtClean="0"/>
              <a:t>‹#›</a:t>
            </a:fld>
            <a:endParaRPr lang="en-AU"/>
          </a:p>
        </p:txBody>
      </p:sp>
    </p:spTree>
    <p:extLst>
      <p:ext uri="{BB962C8B-B14F-4D97-AF65-F5344CB8AC3E}">
        <p14:creationId xmlns:p14="http://schemas.microsoft.com/office/powerpoint/2010/main" val="3929157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EAE9E-393C-452A-AA9D-EC6476B0B1E4}"/>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05B71F6E-18C8-4B47-BDD6-97A93FD8FE1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796B9BC5-1E85-479B-8942-C8BED847D0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9BAD6A06-880E-473A-9468-97CEEAC95212}"/>
              </a:ext>
            </a:extLst>
          </p:cNvPr>
          <p:cNvSpPr>
            <a:spLocks noGrp="1"/>
          </p:cNvSpPr>
          <p:nvPr>
            <p:ph type="dt" sz="half" idx="10"/>
          </p:nvPr>
        </p:nvSpPr>
        <p:spPr/>
        <p:txBody>
          <a:bodyPr/>
          <a:lstStyle/>
          <a:p>
            <a:fld id="{E5BAFC2E-9969-4737-BB24-FCCD9D52E6CB}" type="datetimeFigureOut">
              <a:rPr lang="en-AU" smtClean="0"/>
              <a:t>18/08/2021</a:t>
            </a:fld>
            <a:endParaRPr lang="en-AU"/>
          </a:p>
        </p:txBody>
      </p:sp>
      <p:sp>
        <p:nvSpPr>
          <p:cNvPr id="6" name="Footer Placeholder 5">
            <a:extLst>
              <a:ext uri="{FF2B5EF4-FFF2-40B4-BE49-F238E27FC236}">
                <a16:creationId xmlns:a16="http://schemas.microsoft.com/office/drawing/2014/main" id="{DF721A16-66CC-465A-9F55-1C5AA7D92A3C}"/>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DFDF2E3D-1D3D-4FD7-8539-C670708D9287}"/>
              </a:ext>
            </a:extLst>
          </p:cNvPr>
          <p:cNvSpPr>
            <a:spLocks noGrp="1"/>
          </p:cNvSpPr>
          <p:nvPr>
            <p:ph type="sldNum" sz="quarter" idx="12"/>
          </p:nvPr>
        </p:nvSpPr>
        <p:spPr/>
        <p:txBody>
          <a:bodyPr/>
          <a:lstStyle/>
          <a:p>
            <a:fld id="{8CAD7EAA-D154-49FF-8F75-EAC7C9BBC8F5}" type="slidenum">
              <a:rPr lang="en-AU" smtClean="0"/>
              <a:t>‹#›</a:t>
            </a:fld>
            <a:endParaRPr lang="en-AU"/>
          </a:p>
        </p:txBody>
      </p:sp>
    </p:spTree>
    <p:extLst>
      <p:ext uri="{BB962C8B-B14F-4D97-AF65-F5344CB8AC3E}">
        <p14:creationId xmlns:p14="http://schemas.microsoft.com/office/powerpoint/2010/main" val="340188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57654-5684-4B4F-8930-452B8A96D1C3}"/>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A6B400D7-6CE4-4311-823C-B24D3B38E8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7A9D59-D996-404C-9B91-26779D466A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AE94BE9E-516C-4702-9B77-C1FC9554F3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7DC203-E369-4D60-8737-48AD347D401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6B5D5AA1-141A-4347-A411-3D3EA4C49401}"/>
              </a:ext>
            </a:extLst>
          </p:cNvPr>
          <p:cNvSpPr>
            <a:spLocks noGrp="1"/>
          </p:cNvSpPr>
          <p:nvPr>
            <p:ph type="dt" sz="half" idx="10"/>
          </p:nvPr>
        </p:nvSpPr>
        <p:spPr/>
        <p:txBody>
          <a:bodyPr/>
          <a:lstStyle/>
          <a:p>
            <a:fld id="{E5BAFC2E-9969-4737-BB24-FCCD9D52E6CB}" type="datetimeFigureOut">
              <a:rPr lang="en-AU" smtClean="0"/>
              <a:t>18/08/2021</a:t>
            </a:fld>
            <a:endParaRPr lang="en-AU"/>
          </a:p>
        </p:txBody>
      </p:sp>
      <p:sp>
        <p:nvSpPr>
          <p:cNvPr id="8" name="Footer Placeholder 7">
            <a:extLst>
              <a:ext uri="{FF2B5EF4-FFF2-40B4-BE49-F238E27FC236}">
                <a16:creationId xmlns:a16="http://schemas.microsoft.com/office/drawing/2014/main" id="{38461BEB-033E-42E4-BF99-3E9C674FB225}"/>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B6036D40-31DC-452D-ADD5-BB964520AEF4}"/>
              </a:ext>
            </a:extLst>
          </p:cNvPr>
          <p:cNvSpPr>
            <a:spLocks noGrp="1"/>
          </p:cNvSpPr>
          <p:nvPr>
            <p:ph type="sldNum" sz="quarter" idx="12"/>
          </p:nvPr>
        </p:nvSpPr>
        <p:spPr/>
        <p:txBody>
          <a:bodyPr/>
          <a:lstStyle/>
          <a:p>
            <a:fld id="{8CAD7EAA-D154-49FF-8F75-EAC7C9BBC8F5}" type="slidenum">
              <a:rPr lang="en-AU" smtClean="0"/>
              <a:t>‹#›</a:t>
            </a:fld>
            <a:endParaRPr lang="en-AU"/>
          </a:p>
        </p:txBody>
      </p:sp>
    </p:spTree>
    <p:extLst>
      <p:ext uri="{BB962C8B-B14F-4D97-AF65-F5344CB8AC3E}">
        <p14:creationId xmlns:p14="http://schemas.microsoft.com/office/powerpoint/2010/main" val="3627480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B4446-2F92-464D-89FB-25B504F7AD72}"/>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6760E189-EF73-471C-B69F-33D6092D2A19}"/>
              </a:ext>
            </a:extLst>
          </p:cNvPr>
          <p:cNvSpPr>
            <a:spLocks noGrp="1"/>
          </p:cNvSpPr>
          <p:nvPr>
            <p:ph type="dt" sz="half" idx="10"/>
          </p:nvPr>
        </p:nvSpPr>
        <p:spPr/>
        <p:txBody>
          <a:bodyPr/>
          <a:lstStyle/>
          <a:p>
            <a:fld id="{E5BAFC2E-9969-4737-BB24-FCCD9D52E6CB}" type="datetimeFigureOut">
              <a:rPr lang="en-AU" smtClean="0"/>
              <a:t>18/08/2021</a:t>
            </a:fld>
            <a:endParaRPr lang="en-AU"/>
          </a:p>
        </p:txBody>
      </p:sp>
      <p:sp>
        <p:nvSpPr>
          <p:cNvPr id="4" name="Footer Placeholder 3">
            <a:extLst>
              <a:ext uri="{FF2B5EF4-FFF2-40B4-BE49-F238E27FC236}">
                <a16:creationId xmlns:a16="http://schemas.microsoft.com/office/drawing/2014/main" id="{27EE57C5-60AF-4B57-B4FE-3B627CDC7231}"/>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53A4EE88-61C7-4BCC-8DFB-7E3553EC70E5}"/>
              </a:ext>
            </a:extLst>
          </p:cNvPr>
          <p:cNvSpPr>
            <a:spLocks noGrp="1"/>
          </p:cNvSpPr>
          <p:nvPr>
            <p:ph type="sldNum" sz="quarter" idx="12"/>
          </p:nvPr>
        </p:nvSpPr>
        <p:spPr/>
        <p:txBody>
          <a:bodyPr/>
          <a:lstStyle/>
          <a:p>
            <a:fld id="{8CAD7EAA-D154-49FF-8F75-EAC7C9BBC8F5}" type="slidenum">
              <a:rPr lang="en-AU" smtClean="0"/>
              <a:t>‹#›</a:t>
            </a:fld>
            <a:endParaRPr lang="en-AU"/>
          </a:p>
        </p:txBody>
      </p:sp>
    </p:spTree>
    <p:extLst>
      <p:ext uri="{BB962C8B-B14F-4D97-AF65-F5344CB8AC3E}">
        <p14:creationId xmlns:p14="http://schemas.microsoft.com/office/powerpoint/2010/main" val="1816760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5E0ADB-FE37-452B-A2BE-0F99A8590467}"/>
              </a:ext>
            </a:extLst>
          </p:cNvPr>
          <p:cNvSpPr>
            <a:spLocks noGrp="1"/>
          </p:cNvSpPr>
          <p:nvPr>
            <p:ph type="dt" sz="half" idx="10"/>
          </p:nvPr>
        </p:nvSpPr>
        <p:spPr/>
        <p:txBody>
          <a:bodyPr/>
          <a:lstStyle/>
          <a:p>
            <a:fld id="{E5BAFC2E-9969-4737-BB24-FCCD9D52E6CB}" type="datetimeFigureOut">
              <a:rPr lang="en-AU" smtClean="0"/>
              <a:t>18/08/2021</a:t>
            </a:fld>
            <a:endParaRPr lang="en-AU"/>
          </a:p>
        </p:txBody>
      </p:sp>
      <p:sp>
        <p:nvSpPr>
          <p:cNvPr id="3" name="Footer Placeholder 2">
            <a:extLst>
              <a:ext uri="{FF2B5EF4-FFF2-40B4-BE49-F238E27FC236}">
                <a16:creationId xmlns:a16="http://schemas.microsoft.com/office/drawing/2014/main" id="{B2D3F494-23A7-498E-AB6B-23B53DCF4E0F}"/>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8B5188F3-B2DC-494A-900F-A2F198DAE056}"/>
              </a:ext>
            </a:extLst>
          </p:cNvPr>
          <p:cNvSpPr>
            <a:spLocks noGrp="1"/>
          </p:cNvSpPr>
          <p:nvPr>
            <p:ph type="sldNum" sz="quarter" idx="12"/>
          </p:nvPr>
        </p:nvSpPr>
        <p:spPr/>
        <p:txBody>
          <a:bodyPr/>
          <a:lstStyle/>
          <a:p>
            <a:fld id="{8CAD7EAA-D154-49FF-8F75-EAC7C9BBC8F5}" type="slidenum">
              <a:rPr lang="en-AU" smtClean="0"/>
              <a:t>‹#›</a:t>
            </a:fld>
            <a:endParaRPr lang="en-AU"/>
          </a:p>
        </p:txBody>
      </p:sp>
    </p:spTree>
    <p:extLst>
      <p:ext uri="{BB962C8B-B14F-4D97-AF65-F5344CB8AC3E}">
        <p14:creationId xmlns:p14="http://schemas.microsoft.com/office/powerpoint/2010/main" val="3852213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61C0-E63C-4F9E-A7A3-9CA5FFE45A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83EC18AB-82E0-4F8A-8466-FD1C81C3AF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8D016651-0AE7-4FB0-8BAD-B7F2AEA7C2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91B5DB-E8EA-4672-ABC3-C2F136E0C37F}"/>
              </a:ext>
            </a:extLst>
          </p:cNvPr>
          <p:cNvSpPr>
            <a:spLocks noGrp="1"/>
          </p:cNvSpPr>
          <p:nvPr>
            <p:ph type="dt" sz="half" idx="10"/>
          </p:nvPr>
        </p:nvSpPr>
        <p:spPr/>
        <p:txBody>
          <a:bodyPr/>
          <a:lstStyle/>
          <a:p>
            <a:fld id="{E5BAFC2E-9969-4737-BB24-FCCD9D52E6CB}" type="datetimeFigureOut">
              <a:rPr lang="en-AU" smtClean="0"/>
              <a:t>18/08/2021</a:t>
            </a:fld>
            <a:endParaRPr lang="en-AU"/>
          </a:p>
        </p:txBody>
      </p:sp>
      <p:sp>
        <p:nvSpPr>
          <p:cNvPr id="6" name="Footer Placeholder 5">
            <a:extLst>
              <a:ext uri="{FF2B5EF4-FFF2-40B4-BE49-F238E27FC236}">
                <a16:creationId xmlns:a16="http://schemas.microsoft.com/office/drawing/2014/main" id="{F5589D8E-B299-49CC-905F-3430D34BEC6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F5018470-354A-4835-B5B8-075668AFBD3D}"/>
              </a:ext>
            </a:extLst>
          </p:cNvPr>
          <p:cNvSpPr>
            <a:spLocks noGrp="1"/>
          </p:cNvSpPr>
          <p:nvPr>
            <p:ph type="sldNum" sz="quarter" idx="12"/>
          </p:nvPr>
        </p:nvSpPr>
        <p:spPr/>
        <p:txBody>
          <a:bodyPr/>
          <a:lstStyle/>
          <a:p>
            <a:fld id="{8CAD7EAA-D154-49FF-8F75-EAC7C9BBC8F5}" type="slidenum">
              <a:rPr lang="en-AU" smtClean="0"/>
              <a:t>‹#›</a:t>
            </a:fld>
            <a:endParaRPr lang="en-AU"/>
          </a:p>
        </p:txBody>
      </p:sp>
    </p:spTree>
    <p:extLst>
      <p:ext uri="{BB962C8B-B14F-4D97-AF65-F5344CB8AC3E}">
        <p14:creationId xmlns:p14="http://schemas.microsoft.com/office/powerpoint/2010/main" val="2137102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59403-912C-4430-8970-1260B1B2F1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EAEF61BB-89C4-4FDA-8E7D-0E28801BAF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3BF9C810-07C7-4B2B-95B5-E0A9B11E1C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2AA3DB-A073-4641-AF3D-B0BE572554C3}"/>
              </a:ext>
            </a:extLst>
          </p:cNvPr>
          <p:cNvSpPr>
            <a:spLocks noGrp="1"/>
          </p:cNvSpPr>
          <p:nvPr>
            <p:ph type="dt" sz="half" idx="10"/>
          </p:nvPr>
        </p:nvSpPr>
        <p:spPr/>
        <p:txBody>
          <a:bodyPr/>
          <a:lstStyle/>
          <a:p>
            <a:fld id="{E5BAFC2E-9969-4737-BB24-FCCD9D52E6CB}" type="datetimeFigureOut">
              <a:rPr lang="en-AU" smtClean="0"/>
              <a:t>18/08/2021</a:t>
            </a:fld>
            <a:endParaRPr lang="en-AU"/>
          </a:p>
        </p:txBody>
      </p:sp>
      <p:sp>
        <p:nvSpPr>
          <p:cNvPr id="6" name="Footer Placeholder 5">
            <a:extLst>
              <a:ext uri="{FF2B5EF4-FFF2-40B4-BE49-F238E27FC236}">
                <a16:creationId xmlns:a16="http://schemas.microsoft.com/office/drawing/2014/main" id="{7A3A4974-6443-4E9C-957D-4C182823FEB8}"/>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DFEB9F81-9D3C-4301-9D71-F93B96595677}"/>
              </a:ext>
            </a:extLst>
          </p:cNvPr>
          <p:cNvSpPr>
            <a:spLocks noGrp="1"/>
          </p:cNvSpPr>
          <p:nvPr>
            <p:ph type="sldNum" sz="quarter" idx="12"/>
          </p:nvPr>
        </p:nvSpPr>
        <p:spPr/>
        <p:txBody>
          <a:bodyPr/>
          <a:lstStyle/>
          <a:p>
            <a:fld id="{8CAD7EAA-D154-49FF-8F75-EAC7C9BBC8F5}" type="slidenum">
              <a:rPr lang="en-AU" smtClean="0"/>
              <a:t>‹#›</a:t>
            </a:fld>
            <a:endParaRPr lang="en-AU"/>
          </a:p>
        </p:txBody>
      </p:sp>
    </p:spTree>
    <p:extLst>
      <p:ext uri="{BB962C8B-B14F-4D97-AF65-F5344CB8AC3E}">
        <p14:creationId xmlns:p14="http://schemas.microsoft.com/office/powerpoint/2010/main" val="3232027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286943-D859-41D7-AD84-59F2771977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AC8F7D7B-886C-4F94-A0CA-915929A594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E7D3B60-8886-4F67-B667-52374DF66B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BAFC2E-9969-4737-BB24-FCCD9D52E6CB}" type="datetimeFigureOut">
              <a:rPr lang="en-AU" smtClean="0"/>
              <a:t>18/08/2021</a:t>
            </a:fld>
            <a:endParaRPr lang="en-AU"/>
          </a:p>
        </p:txBody>
      </p:sp>
      <p:sp>
        <p:nvSpPr>
          <p:cNvPr id="5" name="Footer Placeholder 4">
            <a:extLst>
              <a:ext uri="{FF2B5EF4-FFF2-40B4-BE49-F238E27FC236}">
                <a16:creationId xmlns:a16="http://schemas.microsoft.com/office/drawing/2014/main" id="{8DA6F369-EDC1-4251-A372-2722BB30C4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14D5CB5E-C900-47D6-B06E-A1D10F25F3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AD7EAA-D154-49FF-8F75-EAC7C9BBC8F5}" type="slidenum">
              <a:rPr lang="en-AU" smtClean="0"/>
              <a:t>‹#›</a:t>
            </a:fld>
            <a:endParaRPr lang="en-AU"/>
          </a:p>
        </p:txBody>
      </p:sp>
    </p:spTree>
    <p:extLst>
      <p:ext uri="{BB962C8B-B14F-4D97-AF65-F5344CB8AC3E}">
        <p14:creationId xmlns:p14="http://schemas.microsoft.com/office/powerpoint/2010/main" val="4358520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36BA680-77ED-4A1C-B448-1A81FBEC19EA}"/>
              </a:ext>
            </a:extLst>
          </p:cNvPr>
          <p:cNvPicPr>
            <a:picLocks noChangeAspect="1"/>
          </p:cNvPicPr>
          <p:nvPr/>
        </p:nvPicPr>
        <p:blipFill rotWithShape="1">
          <a:blip r:embed="rId2">
            <a:extLst>
              <a:ext uri="{28A0092B-C50C-407E-A947-70E740481C1C}">
                <a14:useLocalDpi xmlns:a14="http://schemas.microsoft.com/office/drawing/2010/main" val="0"/>
              </a:ext>
            </a:extLst>
          </a:blip>
          <a:srcRect t="6004" b="4331"/>
          <a:stretch/>
        </p:blipFill>
        <p:spPr>
          <a:xfrm>
            <a:off x="-1" y="0"/>
            <a:ext cx="12246429" cy="6858000"/>
          </a:xfrm>
          <a:prstGeom prst="rect">
            <a:avLst/>
          </a:prstGeom>
        </p:spPr>
      </p:pic>
      <p:sp>
        <p:nvSpPr>
          <p:cNvPr id="5" name="TextBox 4">
            <a:extLst>
              <a:ext uri="{FF2B5EF4-FFF2-40B4-BE49-F238E27FC236}">
                <a16:creationId xmlns:a16="http://schemas.microsoft.com/office/drawing/2014/main" id="{73D4CDA3-2ACB-45F5-B122-58D911916CC1}"/>
              </a:ext>
            </a:extLst>
          </p:cNvPr>
          <p:cNvSpPr txBox="1"/>
          <p:nvPr/>
        </p:nvSpPr>
        <p:spPr>
          <a:xfrm>
            <a:off x="1320800" y="426720"/>
            <a:ext cx="9743440" cy="584775"/>
          </a:xfrm>
          <a:prstGeom prst="rect">
            <a:avLst/>
          </a:prstGeom>
          <a:solidFill>
            <a:schemeClr val="bg1"/>
          </a:solid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3200" dirty="0"/>
              <a:t>Water: the universal solvent</a:t>
            </a:r>
            <a:endParaRPr lang="en-AU" sz="3200" dirty="0"/>
          </a:p>
        </p:txBody>
      </p:sp>
    </p:spTree>
    <p:extLst>
      <p:ext uri="{BB962C8B-B14F-4D97-AF65-F5344CB8AC3E}">
        <p14:creationId xmlns:p14="http://schemas.microsoft.com/office/powerpoint/2010/main" val="32453257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6FD75A4-A163-4DC0-AD29-3E1D933D9C60}"/>
              </a:ext>
            </a:extLst>
          </p:cNvPr>
          <p:cNvSpPr/>
          <p:nvPr/>
        </p:nvSpPr>
        <p:spPr>
          <a:xfrm>
            <a:off x="1300480" y="843280"/>
            <a:ext cx="6868160" cy="22352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 name="Picture 1">
            <a:extLst>
              <a:ext uri="{FF2B5EF4-FFF2-40B4-BE49-F238E27FC236}">
                <a16:creationId xmlns:a16="http://schemas.microsoft.com/office/drawing/2014/main" id="{BF25C397-F27A-4C17-891C-DF12DF945FFF}"/>
              </a:ext>
            </a:extLst>
          </p:cNvPr>
          <p:cNvPicPr>
            <a:picLocks noChangeAspect="1"/>
          </p:cNvPicPr>
          <p:nvPr/>
        </p:nvPicPr>
        <p:blipFill>
          <a:blip r:embed="rId2"/>
          <a:stretch>
            <a:fillRect/>
          </a:stretch>
        </p:blipFill>
        <p:spPr>
          <a:xfrm>
            <a:off x="0" y="0"/>
            <a:ext cx="1412240" cy="1283854"/>
          </a:xfrm>
          <a:prstGeom prst="rect">
            <a:avLst/>
          </a:prstGeom>
        </p:spPr>
      </p:pic>
      <p:sp>
        <p:nvSpPr>
          <p:cNvPr id="4" name="TextBox 3">
            <a:extLst>
              <a:ext uri="{FF2B5EF4-FFF2-40B4-BE49-F238E27FC236}">
                <a16:creationId xmlns:a16="http://schemas.microsoft.com/office/drawing/2014/main" id="{5F737FF8-EB12-45A8-9000-B2B6506ADD9F}"/>
              </a:ext>
            </a:extLst>
          </p:cNvPr>
          <p:cNvSpPr txBox="1"/>
          <p:nvPr/>
        </p:nvSpPr>
        <p:spPr>
          <a:xfrm>
            <a:off x="1529080" y="231447"/>
            <a:ext cx="6522720" cy="461665"/>
          </a:xfrm>
          <a:prstGeom prst="rect">
            <a:avLst/>
          </a:prstGeom>
          <a:noFill/>
        </p:spPr>
        <p:txBody>
          <a:bodyPr wrap="square" rtlCol="0">
            <a:spAutoFit/>
          </a:bodyPr>
          <a:lstStyle/>
          <a:p>
            <a:r>
              <a:rPr lang="en-US" sz="2400" dirty="0"/>
              <a:t>Dissolving molecular substance: Ionisation</a:t>
            </a:r>
            <a:endParaRPr lang="en-AU" sz="2400" dirty="0"/>
          </a:p>
        </p:txBody>
      </p:sp>
      <p:sp>
        <p:nvSpPr>
          <p:cNvPr id="6" name="TextBox 5">
            <a:extLst>
              <a:ext uri="{FF2B5EF4-FFF2-40B4-BE49-F238E27FC236}">
                <a16:creationId xmlns:a16="http://schemas.microsoft.com/office/drawing/2014/main" id="{06D9C874-9E7B-4151-BAC1-B75EB7B9819C}"/>
              </a:ext>
            </a:extLst>
          </p:cNvPr>
          <p:cNvSpPr txBox="1"/>
          <p:nvPr/>
        </p:nvSpPr>
        <p:spPr>
          <a:xfrm>
            <a:off x="345440" y="1285316"/>
            <a:ext cx="11379200" cy="3359061"/>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dirty="0"/>
              <a:t>Some molecules contain very strong polar bonds that break when they dissolve in water</a:t>
            </a:r>
          </a:p>
          <a:p>
            <a:pPr marL="342900" indent="-342900">
              <a:lnSpc>
                <a:spcPct val="150000"/>
              </a:lnSpc>
              <a:buFont typeface="Arial" panose="020B0604020202020204" pitchFamily="34" charset="0"/>
              <a:buChar char="•"/>
            </a:pPr>
            <a:r>
              <a:rPr lang="en-US" sz="2400" dirty="0"/>
              <a:t>Example: hydrogen chloride, HCl, is a gas at room temperature. The H-Cl bond is highly polar. When added to water the hydrogen atom forms a strong hydrogen bond to water while the chloride (which is very electronegative) attracts electrons so strongly that the H-Cl bond breaks. This ionisation form chloride ions (Cl</a:t>
            </a:r>
            <a:r>
              <a:rPr lang="en-US" sz="2400" baseline="30000" dirty="0"/>
              <a:t>-</a:t>
            </a:r>
            <a:r>
              <a:rPr lang="en-US" sz="2400" dirty="0"/>
              <a:t>) and hydronium ions (H</a:t>
            </a:r>
            <a:r>
              <a:rPr lang="en-US" sz="2400" baseline="-25000" dirty="0"/>
              <a:t>3</a:t>
            </a:r>
            <a:r>
              <a:rPr lang="en-US" sz="2400" dirty="0"/>
              <a:t>O</a:t>
            </a:r>
            <a:r>
              <a:rPr lang="en-US" sz="2400" baseline="30000" dirty="0"/>
              <a:t>+</a:t>
            </a:r>
            <a:r>
              <a:rPr lang="en-US" sz="2400" dirty="0"/>
              <a:t>)</a:t>
            </a:r>
            <a:endParaRPr lang="en-AU" sz="2400" dirty="0"/>
          </a:p>
        </p:txBody>
      </p:sp>
      <p:pic>
        <p:nvPicPr>
          <p:cNvPr id="12" name="Picture 11">
            <a:extLst>
              <a:ext uri="{FF2B5EF4-FFF2-40B4-BE49-F238E27FC236}">
                <a16:creationId xmlns:a16="http://schemas.microsoft.com/office/drawing/2014/main" id="{7A44F7EB-4194-4BC0-A264-ACF4575344EB}"/>
              </a:ext>
            </a:extLst>
          </p:cNvPr>
          <p:cNvPicPr>
            <a:picLocks noChangeAspect="1"/>
          </p:cNvPicPr>
          <p:nvPr/>
        </p:nvPicPr>
        <p:blipFill>
          <a:blip r:embed="rId3"/>
          <a:stretch>
            <a:fillRect/>
          </a:stretch>
        </p:blipFill>
        <p:spPr>
          <a:xfrm>
            <a:off x="2651125" y="5008880"/>
            <a:ext cx="6489700" cy="1483360"/>
          </a:xfrm>
          <a:prstGeom prst="rect">
            <a:avLst/>
          </a:prstGeom>
        </p:spPr>
      </p:pic>
    </p:spTree>
    <p:extLst>
      <p:ext uri="{BB962C8B-B14F-4D97-AF65-F5344CB8AC3E}">
        <p14:creationId xmlns:p14="http://schemas.microsoft.com/office/powerpoint/2010/main" val="4240559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6FD75A4-A163-4DC0-AD29-3E1D933D9C60}"/>
              </a:ext>
            </a:extLst>
          </p:cNvPr>
          <p:cNvSpPr/>
          <p:nvPr/>
        </p:nvSpPr>
        <p:spPr>
          <a:xfrm>
            <a:off x="1300480" y="843280"/>
            <a:ext cx="6868160" cy="22352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 name="Picture 1">
            <a:extLst>
              <a:ext uri="{FF2B5EF4-FFF2-40B4-BE49-F238E27FC236}">
                <a16:creationId xmlns:a16="http://schemas.microsoft.com/office/drawing/2014/main" id="{BF25C397-F27A-4C17-891C-DF12DF945FFF}"/>
              </a:ext>
            </a:extLst>
          </p:cNvPr>
          <p:cNvPicPr>
            <a:picLocks noChangeAspect="1"/>
          </p:cNvPicPr>
          <p:nvPr/>
        </p:nvPicPr>
        <p:blipFill>
          <a:blip r:embed="rId2"/>
          <a:stretch>
            <a:fillRect/>
          </a:stretch>
        </p:blipFill>
        <p:spPr>
          <a:xfrm>
            <a:off x="0" y="0"/>
            <a:ext cx="1412240" cy="1283854"/>
          </a:xfrm>
          <a:prstGeom prst="rect">
            <a:avLst/>
          </a:prstGeom>
        </p:spPr>
      </p:pic>
      <p:sp>
        <p:nvSpPr>
          <p:cNvPr id="4" name="TextBox 3">
            <a:extLst>
              <a:ext uri="{FF2B5EF4-FFF2-40B4-BE49-F238E27FC236}">
                <a16:creationId xmlns:a16="http://schemas.microsoft.com/office/drawing/2014/main" id="{5F737FF8-EB12-45A8-9000-B2B6506ADD9F}"/>
              </a:ext>
            </a:extLst>
          </p:cNvPr>
          <p:cNvSpPr txBox="1"/>
          <p:nvPr/>
        </p:nvSpPr>
        <p:spPr>
          <a:xfrm>
            <a:off x="1529080" y="231447"/>
            <a:ext cx="6522720" cy="461665"/>
          </a:xfrm>
          <a:prstGeom prst="rect">
            <a:avLst/>
          </a:prstGeom>
          <a:noFill/>
        </p:spPr>
        <p:txBody>
          <a:bodyPr wrap="square" rtlCol="0">
            <a:spAutoFit/>
          </a:bodyPr>
          <a:lstStyle/>
          <a:p>
            <a:r>
              <a:rPr lang="en-US" sz="2400" dirty="0"/>
              <a:t>Dissolving molecular substance: Ionisation</a:t>
            </a:r>
            <a:endParaRPr lang="en-AU" sz="2400" dirty="0"/>
          </a:p>
        </p:txBody>
      </p:sp>
      <p:pic>
        <p:nvPicPr>
          <p:cNvPr id="12" name="Picture 11">
            <a:extLst>
              <a:ext uri="{FF2B5EF4-FFF2-40B4-BE49-F238E27FC236}">
                <a16:creationId xmlns:a16="http://schemas.microsoft.com/office/drawing/2014/main" id="{7A44F7EB-4194-4BC0-A264-ACF4575344EB}"/>
              </a:ext>
            </a:extLst>
          </p:cNvPr>
          <p:cNvPicPr>
            <a:picLocks noChangeAspect="1"/>
          </p:cNvPicPr>
          <p:nvPr/>
        </p:nvPicPr>
        <p:blipFill>
          <a:blip r:embed="rId3"/>
          <a:stretch>
            <a:fillRect/>
          </a:stretch>
        </p:blipFill>
        <p:spPr>
          <a:xfrm>
            <a:off x="2732405" y="1536392"/>
            <a:ext cx="6489700" cy="1483360"/>
          </a:xfrm>
          <a:prstGeom prst="rect">
            <a:avLst/>
          </a:prstGeom>
        </p:spPr>
      </p:pic>
      <p:sp>
        <p:nvSpPr>
          <p:cNvPr id="5" name="TextBox 4">
            <a:extLst>
              <a:ext uri="{FF2B5EF4-FFF2-40B4-BE49-F238E27FC236}">
                <a16:creationId xmlns:a16="http://schemas.microsoft.com/office/drawing/2014/main" id="{9A571CE5-7F68-40B4-8320-9A212D2F552B}"/>
              </a:ext>
            </a:extLst>
          </p:cNvPr>
          <p:cNvSpPr txBox="1"/>
          <p:nvPr/>
        </p:nvSpPr>
        <p:spPr>
          <a:xfrm>
            <a:off x="243840" y="3489344"/>
            <a:ext cx="6075680" cy="2677656"/>
          </a:xfrm>
          <a:prstGeom prst="rect">
            <a:avLst/>
          </a:prstGeom>
          <a:noFill/>
        </p:spPr>
        <p:txBody>
          <a:bodyPr wrap="square" rtlCol="0">
            <a:spAutoFit/>
          </a:bodyPr>
          <a:lstStyle/>
          <a:p>
            <a:pPr marL="342900" indent="-342900">
              <a:buFont typeface="Arial" panose="020B0604020202020204" pitchFamily="34" charset="0"/>
              <a:buChar char="•"/>
            </a:pPr>
            <a:r>
              <a:rPr lang="en-US" sz="2400" dirty="0"/>
              <a:t>Note – water is part of the equation</a:t>
            </a:r>
          </a:p>
          <a:p>
            <a:pPr marL="342900" indent="-342900">
              <a:buFont typeface="Arial" panose="020B0604020202020204" pitchFamily="34" charset="0"/>
              <a:buChar char="•"/>
            </a:pPr>
            <a:r>
              <a:rPr lang="en-US" sz="2400" dirty="0"/>
              <a:t>It is called ionisation as you go from a neutral covalent molecular compound and form charged ions</a:t>
            </a:r>
          </a:p>
          <a:p>
            <a:pPr marL="342900" indent="-342900">
              <a:buFont typeface="Arial" panose="020B0604020202020204" pitchFamily="34" charset="0"/>
              <a:buChar char="•"/>
            </a:pPr>
            <a:r>
              <a:rPr lang="en-US" sz="2400" dirty="0"/>
              <a:t>The state (</a:t>
            </a:r>
            <a:r>
              <a:rPr lang="en-US" sz="2400" dirty="0" err="1"/>
              <a:t>aq</a:t>
            </a:r>
            <a:r>
              <a:rPr lang="en-US" sz="2400" dirty="0"/>
              <a:t>) means the ions are hydrated (form ion-dipole attractions to water molecules)</a:t>
            </a:r>
            <a:endParaRPr lang="en-AU" sz="2400" dirty="0"/>
          </a:p>
        </p:txBody>
      </p:sp>
      <p:grpSp>
        <p:nvGrpSpPr>
          <p:cNvPr id="10" name="Group 9">
            <a:extLst>
              <a:ext uri="{FF2B5EF4-FFF2-40B4-BE49-F238E27FC236}">
                <a16:creationId xmlns:a16="http://schemas.microsoft.com/office/drawing/2014/main" id="{94B43FCB-DA55-427A-A856-68860044A469}"/>
              </a:ext>
            </a:extLst>
          </p:cNvPr>
          <p:cNvGrpSpPr/>
          <p:nvPr/>
        </p:nvGrpSpPr>
        <p:grpSpPr>
          <a:xfrm>
            <a:off x="7450772" y="3489344"/>
            <a:ext cx="3542665" cy="3137209"/>
            <a:chOff x="7450772" y="3489344"/>
            <a:chExt cx="3542665" cy="3137209"/>
          </a:xfrm>
        </p:grpSpPr>
        <p:pic>
          <p:nvPicPr>
            <p:cNvPr id="8" name="Picture 7">
              <a:extLst>
                <a:ext uri="{FF2B5EF4-FFF2-40B4-BE49-F238E27FC236}">
                  <a16:creationId xmlns:a16="http://schemas.microsoft.com/office/drawing/2014/main" id="{B32B35DE-4827-43B9-AB6B-89D5AF9BD4E2}"/>
                </a:ext>
              </a:extLst>
            </p:cNvPr>
            <p:cNvPicPr>
              <a:picLocks noChangeAspect="1"/>
            </p:cNvPicPr>
            <p:nvPr/>
          </p:nvPicPr>
          <p:blipFill rotWithShape="1">
            <a:blip r:embed="rId4"/>
            <a:srcRect t="1963" b="1"/>
            <a:stretch/>
          </p:blipFill>
          <p:spPr>
            <a:xfrm>
              <a:off x="7450772" y="3553381"/>
              <a:ext cx="3542665" cy="3073172"/>
            </a:xfrm>
            <a:prstGeom prst="rect">
              <a:avLst/>
            </a:prstGeom>
          </p:spPr>
        </p:pic>
        <p:sp>
          <p:nvSpPr>
            <p:cNvPr id="9" name="Rectangle 8">
              <a:extLst>
                <a:ext uri="{FF2B5EF4-FFF2-40B4-BE49-F238E27FC236}">
                  <a16:creationId xmlns:a16="http://schemas.microsoft.com/office/drawing/2014/main" id="{233858F2-BF95-4831-860A-955AB0F255E3}"/>
                </a:ext>
              </a:extLst>
            </p:cNvPr>
            <p:cNvSpPr/>
            <p:nvPr/>
          </p:nvSpPr>
          <p:spPr>
            <a:xfrm>
              <a:off x="7599680" y="3489344"/>
              <a:ext cx="452120" cy="34890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Tree>
    <p:extLst>
      <p:ext uri="{BB962C8B-B14F-4D97-AF65-F5344CB8AC3E}">
        <p14:creationId xmlns:p14="http://schemas.microsoft.com/office/powerpoint/2010/main" val="804681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6FD75A4-A163-4DC0-AD29-3E1D933D9C60}"/>
              </a:ext>
            </a:extLst>
          </p:cNvPr>
          <p:cNvSpPr/>
          <p:nvPr/>
        </p:nvSpPr>
        <p:spPr>
          <a:xfrm>
            <a:off x="1300480" y="843280"/>
            <a:ext cx="6868160" cy="22352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 name="Picture 1">
            <a:extLst>
              <a:ext uri="{FF2B5EF4-FFF2-40B4-BE49-F238E27FC236}">
                <a16:creationId xmlns:a16="http://schemas.microsoft.com/office/drawing/2014/main" id="{BF25C397-F27A-4C17-891C-DF12DF945FFF}"/>
              </a:ext>
            </a:extLst>
          </p:cNvPr>
          <p:cNvPicPr>
            <a:picLocks noChangeAspect="1"/>
          </p:cNvPicPr>
          <p:nvPr/>
        </p:nvPicPr>
        <p:blipFill>
          <a:blip r:embed="rId2"/>
          <a:stretch>
            <a:fillRect/>
          </a:stretch>
        </p:blipFill>
        <p:spPr>
          <a:xfrm>
            <a:off x="0" y="0"/>
            <a:ext cx="1412240" cy="1283854"/>
          </a:xfrm>
          <a:prstGeom prst="rect">
            <a:avLst/>
          </a:prstGeom>
        </p:spPr>
      </p:pic>
      <p:sp>
        <p:nvSpPr>
          <p:cNvPr id="4" name="TextBox 3">
            <a:extLst>
              <a:ext uri="{FF2B5EF4-FFF2-40B4-BE49-F238E27FC236}">
                <a16:creationId xmlns:a16="http://schemas.microsoft.com/office/drawing/2014/main" id="{5F737FF8-EB12-45A8-9000-B2B6506ADD9F}"/>
              </a:ext>
            </a:extLst>
          </p:cNvPr>
          <p:cNvSpPr txBox="1"/>
          <p:nvPr/>
        </p:nvSpPr>
        <p:spPr>
          <a:xfrm>
            <a:off x="1529080" y="231447"/>
            <a:ext cx="6522720" cy="461665"/>
          </a:xfrm>
          <a:prstGeom prst="rect">
            <a:avLst/>
          </a:prstGeom>
          <a:noFill/>
        </p:spPr>
        <p:txBody>
          <a:bodyPr wrap="square" rtlCol="0">
            <a:spAutoFit/>
          </a:bodyPr>
          <a:lstStyle/>
          <a:p>
            <a:r>
              <a:rPr lang="en-US" sz="2400" dirty="0"/>
              <a:t>Solubility of ionic </a:t>
            </a:r>
            <a:r>
              <a:rPr lang="en-US" sz="2400" dirty="0" smtClean="0"/>
              <a:t>compounds: Soluble salts</a:t>
            </a:r>
            <a:endParaRPr lang="en-AU" sz="2400" dirty="0"/>
          </a:p>
        </p:txBody>
      </p:sp>
      <p:pic>
        <p:nvPicPr>
          <p:cNvPr id="7" name="Picture 6"/>
          <p:cNvPicPr>
            <a:picLocks noChangeAspect="1"/>
          </p:cNvPicPr>
          <p:nvPr/>
        </p:nvPicPr>
        <p:blipFill>
          <a:blip r:embed="rId3"/>
          <a:stretch>
            <a:fillRect/>
          </a:stretch>
        </p:blipFill>
        <p:spPr>
          <a:xfrm>
            <a:off x="5124450" y="1536392"/>
            <a:ext cx="6515100" cy="4695825"/>
          </a:xfrm>
          <a:prstGeom prst="rect">
            <a:avLst/>
          </a:prstGeom>
        </p:spPr>
      </p:pic>
      <p:sp>
        <p:nvSpPr>
          <p:cNvPr id="8" name="TextBox 7"/>
          <p:cNvSpPr txBox="1"/>
          <p:nvPr/>
        </p:nvSpPr>
        <p:spPr>
          <a:xfrm>
            <a:off x="207818" y="1604356"/>
            <a:ext cx="4526742" cy="3359061"/>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AU" sz="2400" dirty="0" smtClean="0"/>
              <a:t>The water is attracted through ion-dipole interactions to the surface of the ionic compound</a:t>
            </a:r>
          </a:p>
          <a:p>
            <a:pPr marL="342900" indent="-342900">
              <a:lnSpc>
                <a:spcPct val="150000"/>
              </a:lnSpc>
              <a:buFont typeface="Arial" panose="020B0604020202020204" pitchFamily="34" charset="0"/>
              <a:buChar char="•"/>
            </a:pPr>
            <a:r>
              <a:rPr lang="en-AU" sz="2400" dirty="0" smtClean="0"/>
              <a:t>If the attraction is strong enough the water will pull the ions away from the ionic lattice</a:t>
            </a:r>
            <a:endParaRPr lang="en-AU" sz="2400" dirty="0"/>
          </a:p>
        </p:txBody>
      </p:sp>
    </p:spTree>
    <p:extLst>
      <p:ext uri="{BB962C8B-B14F-4D97-AF65-F5344CB8AC3E}">
        <p14:creationId xmlns:p14="http://schemas.microsoft.com/office/powerpoint/2010/main" val="33696263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6FD75A4-A163-4DC0-AD29-3E1D933D9C60}"/>
              </a:ext>
            </a:extLst>
          </p:cNvPr>
          <p:cNvSpPr/>
          <p:nvPr/>
        </p:nvSpPr>
        <p:spPr>
          <a:xfrm>
            <a:off x="1300480" y="843280"/>
            <a:ext cx="6868160" cy="22352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 name="Picture 1">
            <a:extLst>
              <a:ext uri="{FF2B5EF4-FFF2-40B4-BE49-F238E27FC236}">
                <a16:creationId xmlns:a16="http://schemas.microsoft.com/office/drawing/2014/main" id="{BF25C397-F27A-4C17-891C-DF12DF945FFF}"/>
              </a:ext>
            </a:extLst>
          </p:cNvPr>
          <p:cNvPicPr>
            <a:picLocks noChangeAspect="1"/>
          </p:cNvPicPr>
          <p:nvPr/>
        </p:nvPicPr>
        <p:blipFill>
          <a:blip r:embed="rId2"/>
          <a:stretch>
            <a:fillRect/>
          </a:stretch>
        </p:blipFill>
        <p:spPr>
          <a:xfrm>
            <a:off x="0" y="0"/>
            <a:ext cx="1412240" cy="1283854"/>
          </a:xfrm>
          <a:prstGeom prst="rect">
            <a:avLst/>
          </a:prstGeom>
        </p:spPr>
      </p:pic>
      <p:sp>
        <p:nvSpPr>
          <p:cNvPr id="4" name="TextBox 3">
            <a:extLst>
              <a:ext uri="{FF2B5EF4-FFF2-40B4-BE49-F238E27FC236}">
                <a16:creationId xmlns:a16="http://schemas.microsoft.com/office/drawing/2014/main" id="{5F737FF8-EB12-45A8-9000-B2B6506ADD9F}"/>
              </a:ext>
            </a:extLst>
          </p:cNvPr>
          <p:cNvSpPr txBox="1"/>
          <p:nvPr/>
        </p:nvSpPr>
        <p:spPr>
          <a:xfrm>
            <a:off x="1529080" y="231447"/>
            <a:ext cx="6522720" cy="461665"/>
          </a:xfrm>
          <a:prstGeom prst="rect">
            <a:avLst/>
          </a:prstGeom>
          <a:noFill/>
        </p:spPr>
        <p:txBody>
          <a:bodyPr wrap="square" rtlCol="0">
            <a:spAutoFit/>
          </a:bodyPr>
          <a:lstStyle/>
          <a:p>
            <a:r>
              <a:rPr lang="en-US" sz="2400" dirty="0"/>
              <a:t>Solubility of ionic </a:t>
            </a:r>
            <a:r>
              <a:rPr lang="en-US" sz="2400" dirty="0" smtClean="0"/>
              <a:t>compounds: Soluble salts</a:t>
            </a:r>
            <a:endParaRPr lang="en-AU" sz="2400" dirty="0"/>
          </a:p>
        </p:txBody>
      </p:sp>
      <p:sp>
        <p:nvSpPr>
          <p:cNvPr id="8" name="TextBox 7"/>
          <p:cNvSpPr txBox="1"/>
          <p:nvPr/>
        </p:nvSpPr>
        <p:spPr>
          <a:xfrm>
            <a:off x="581891" y="1216091"/>
            <a:ext cx="9642764" cy="2308324"/>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AU" sz="2400" dirty="0" smtClean="0"/>
              <a:t>The process for dissolving an ionic compound is called dissociation</a:t>
            </a:r>
          </a:p>
          <a:p>
            <a:pPr marL="342900" indent="-342900">
              <a:lnSpc>
                <a:spcPct val="150000"/>
              </a:lnSpc>
              <a:buFont typeface="Arial" panose="020B0604020202020204" pitchFamily="34" charset="0"/>
              <a:buChar char="•"/>
            </a:pPr>
            <a:r>
              <a:rPr lang="en-AU" sz="2400" dirty="0" smtClean="0"/>
              <a:t>Dissociation involves free existing ions from the ionic lattice</a:t>
            </a:r>
          </a:p>
          <a:p>
            <a:pPr marL="342900" indent="-342900">
              <a:lnSpc>
                <a:spcPct val="150000"/>
              </a:lnSpc>
              <a:buFont typeface="Arial" panose="020B0604020202020204" pitchFamily="34" charset="0"/>
              <a:buChar char="•"/>
            </a:pPr>
            <a:r>
              <a:rPr lang="en-AU" sz="2400" dirty="0" smtClean="0"/>
              <a:t>**Note the difference – ionisation involves forming ions from a molecule that was neutral, covalent**</a:t>
            </a:r>
            <a:endParaRPr lang="en-AU" sz="24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51800" y="3872807"/>
            <a:ext cx="3192607" cy="2655859"/>
          </a:xfrm>
          <a:prstGeom prst="rect">
            <a:avLst/>
          </a:prstGeom>
        </p:spPr>
      </p:pic>
      <p:sp>
        <p:nvSpPr>
          <p:cNvPr id="6" name="TextBox 5"/>
          <p:cNvSpPr txBox="1"/>
          <p:nvPr/>
        </p:nvSpPr>
        <p:spPr>
          <a:xfrm>
            <a:off x="8416376" y="3420347"/>
            <a:ext cx="2286520" cy="369332"/>
          </a:xfrm>
          <a:prstGeom prst="rect">
            <a:avLst/>
          </a:prstGeom>
          <a:noFill/>
        </p:spPr>
        <p:txBody>
          <a:bodyPr wrap="square" rtlCol="0">
            <a:spAutoFit/>
          </a:bodyPr>
          <a:lstStyle/>
          <a:p>
            <a:r>
              <a:rPr lang="en-AU" dirty="0" smtClean="0"/>
              <a:t>Ion-dipole interactions</a:t>
            </a:r>
            <a:endParaRPr lang="en-AU" dirty="0"/>
          </a:p>
        </p:txBody>
      </p:sp>
      <p:grpSp>
        <p:nvGrpSpPr>
          <p:cNvPr id="14" name="Group 13"/>
          <p:cNvGrpSpPr/>
          <p:nvPr/>
        </p:nvGrpSpPr>
        <p:grpSpPr>
          <a:xfrm>
            <a:off x="1920241" y="3845972"/>
            <a:ext cx="4705004" cy="789747"/>
            <a:chOff x="1704110" y="3673706"/>
            <a:chExt cx="4705004" cy="789747"/>
          </a:xfrm>
        </p:grpSpPr>
        <p:sp>
          <p:nvSpPr>
            <p:cNvPr id="9" name="TextBox 8"/>
            <p:cNvSpPr txBox="1"/>
            <p:nvPr/>
          </p:nvSpPr>
          <p:spPr>
            <a:xfrm>
              <a:off x="1704110" y="3940233"/>
              <a:ext cx="4705004" cy="523220"/>
            </a:xfrm>
            <a:prstGeom prst="rect">
              <a:avLst/>
            </a:prstGeom>
            <a:noFill/>
          </p:spPr>
          <p:txBody>
            <a:bodyPr wrap="square" rtlCol="0">
              <a:spAutoFit/>
            </a:bodyPr>
            <a:lstStyle/>
            <a:p>
              <a:r>
                <a:rPr lang="en-AU" sz="2800" dirty="0" err="1" smtClean="0"/>
                <a:t>NaCl</a:t>
              </a:r>
              <a:r>
                <a:rPr lang="en-AU" sz="2800" baseline="-25000" dirty="0" smtClean="0"/>
                <a:t>(s)</a:t>
              </a:r>
              <a:r>
                <a:rPr lang="en-AU" sz="2800" dirty="0" smtClean="0"/>
                <a:t>                 Na</a:t>
              </a:r>
              <a:r>
                <a:rPr lang="en-AU" sz="2800" baseline="30000" dirty="0" smtClean="0"/>
                <a:t>+</a:t>
              </a:r>
              <a:r>
                <a:rPr lang="en-AU" sz="2800" baseline="-25000" dirty="0" smtClean="0"/>
                <a:t>(</a:t>
              </a:r>
              <a:r>
                <a:rPr lang="en-AU" sz="2800" baseline="-25000" dirty="0" err="1" smtClean="0"/>
                <a:t>aq</a:t>
              </a:r>
              <a:r>
                <a:rPr lang="en-AU" sz="2800" baseline="-25000" dirty="0" smtClean="0"/>
                <a:t>)</a:t>
              </a:r>
              <a:r>
                <a:rPr lang="en-AU" sz="2800" dirty="0" smtClean="0"/>
                <a:t>  +  Cl</a:t>
              </a:r>
              <a:r>
                <a:rPr lang="en-AU" sz="2800" baseline="30000" dirty="0" smtClean="0"/>
                <a:t>-</a:t>
              </a:r>
              <a:r>
                <a:rPr lang="en-AU" sz="2800" baseline="-25000" dirty="0" smtClean="0"/>
                <a:t>(</a:t>
              </a:r>
              <a:r>
                <a:rPr lang="en-AU" sz="2800" baseline="-25000" dirty="0" err="1" smtClean="0"/>
                <a:t>aq</a:t>
              </a:r>
              <a:r>
                <a:rPr lang="en-AU" sz="2800" baseline="-25000" dirty="0" smtClean="0"/>
                <a:t>)</a:t>
              </a:r>
              <a:endParaRPr lang="en-AU" sz="2800" baseline="-25000" dirty="0"/>
            </a:p>
          </p:txBody>
        </p:sp>
        <p:cxnSp>
          <p:nvCxnSpPr>
            <p:cNvPr id="11" name="Straight Arrow Connector 10"/>
            <p:cNvCxnSpPr/>
            <p:nvPr/>
          </p:nvCxnSpPr>
          <p:spPr>
            <a:xfrm>
              <a:off x="2809702" y="4201843"/>
              <a:ext cx="11139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F2C25796-1DB6-4B4C-BD52-29FCBAA6BDC7}"/>
                </a:ext>
              </a:extLst>
            </p:cNvPr>
            <p:cNvSpPr txBox="1"/>
            <p:nvPr/>
          </p:nvSpPr>
          <p:spPr>
            <a:xfrm>
              <a:off x="2923772" y="3673706"/>
              <a:ext cx="2265680" cy="523220"/>
            </a:xfrm>
            <a:prstGeom prst="rect">
              <a:avLst/>
            </a:prstGeom>
            <a:noFill/>
          </p:spPr>
          <p:txBody>
            <a:bodyPr wrap="square" rtlCol="0">
              <a:spAutoFit/>
            </a:bodyPr>
            <a:lstStyle/>
            <a:p>
              <a:r>
                <a:rPr lang="en-US" sz="2800" dirty="0"/>
                <a:t>H</a:t>
              </a:r>
              <a:r>
                <a:rPr lang="en-US" sz="2800" baseline="-25000" dirty="0"/>
                <a:t>2</a:t>
              </a:r>
              <a:r>
                <a:rPr lang="en-US" sz="2800" dirty="0"/>
                <a:t>0</a:t>
              </a:r>
              <a:endParaRPr lang="en-AU" sz="2800" dirty="0"/>
            </a:p>
          </p:txBody>
        </p:sp>
      </p:grpSp>
      <p:sp>
        <p:nvSpPr>
          <p:cNvPr id="13" name="TextBox 12"/>
          <p:cNvSpPr txBox="1"/>
          <p:nvPr/>
        </p:nvSpPr>
        <p:spPr>
          <a:xfrm>
            <a:off x="1861589" y="4962698"/>
            <a:ext cx="5129415" cy="646331"/>
          </a:xfrm>
          <a:prstGeom prst="rect">
            <a:avLst/>
          </a:prstGeom>
          <a:noFill/>
        </p:spPr>
        <p:txBody>
          <a:bodyPr wrap="square" rtlCol="0">
            <a:spAutoFit/>
          </a:bodyPr>
          <a:lstStyle/>
          <a:p>
            <a:r>
              <a:rPr lang="en-AU" dirty="0" smtClean="0"/>
              <a:t>Above is a solvation equation for a dissociation process. Note the water is above the arrow.</a:t>
            </a:r>
            <a:endParaRPr lang="en-AU" dirty="0"/>
          </a:p>
        </p:txBody>
      </p:sp>
      <p:sp>
        <p:nvSpPr>
          <p:cNvPr id="15" name="Rounded Rectangle 14"/>
          <p:cNvSpPr/>
          <p:nvPr/>
        </p:nvSpPr>
        <p:spPr>
          <a:xfrm>
            <a:off x="1720735" y="3789679"/>
            <a:ext cx="4829694" cy="1896226"/>
          </a:xfrm>
          <a:prstGeom prst="round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AU"/>
          </a:p>
        </p:txBody>
      </p:sp>
    </p:spTree>
    <p:extLst>
      <p:ext uri="{BB962C8B-B14F-4D97-AF65-F5344CB8AC3E}">
        <p14:creationId xmlns:p14="http://schemas.microsoft.com/office/powerpoint/2010/main" val="2248144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6FD75A4-A163-4DC0-AD29-3E1D933D9C60}"/>
              </a:ext>
            </a:extLst>
          </p:cNvPr>
          <p:cNvSpPr/>
          <p:nvPr/>
        </p:nvSpPr>
        <p:spPr>
          <a:xfrm>
            <a:off x="1300480" y="843280"/>
            <a:ext cx="6868160" cy="22352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 name="Picture 1">
            <a:extLst>
              <a:ext uri="{FF2B5EF4-FFF2-40B4-BE49-F238E27FC236}">
                <a16:creationId xmlns:a16="http://schemas.microsoft.com/office/drawing/2014/main" id="{BF25C397-F27A-4C17-891C-DF12DF945FFF}"/>
              </a:ext>
            </a:extLst>
          </p:cNvPr>
          <p:cNvPicPr>
            <a:picLocks noChangeAspect="1"/>
          </p:cNvPicPr>
          <p:nvPr/>
        </p:nvPicPr>
        <p:blipFill>
          <a:blip r:embed="rId2"/>
          <a:stretch>
            <a:fillRect/>
          </a:stretch>
        </p:blipFill>
        <p:spPr>
          <a:xfrm>
            <a:off x="0" y="0"/>
            <a:ext cx="1412240" cy="1283854"/>
          </a:xfrm>
          <a:prstGeom prst="rect">
            <a:avLst/>
          </a:prstGeom>
        </p:spPr>
      </p:pic>
      <p:sp>
        <p:nvSpPr>
          <p:cNvPr id="4" name="TextBox 3">
            <a:extLst>
              <a:ext uri="{FF2B5EF4-FFF2-40B4-BE49-F238E27FC236}">
                <a16:creationId xmlns:a16="http://schemas.microsoft.com/office/drawing/2014/main" id="{5F737FF8-EB12-45A8-9000-B2B6506ADD9F}"/>
              </a:ext>
            </a:extLst>
          </p:cNvPr>
          <p:cNvSpPr txBox="1"/>
          <p:nvPr/>
        </p:nvSpPr>
        <p:spPr>
          <a:xfrm>
            <a:off x="1529080" y="231447"/>
            <a:ext cx="6522720" cy="461665"/>
          </a:xfrm>
          <a:prstGeom prst="rect">
            <a:avLst/>
          </a:prstGeom>
          <a:noFill/>
        </p:spPr>
        <p:txBody>
          <a:bodyPr wrap="square" rtlCol="0">
            <a:spAutoFit/>
          </a:bodyPr>
          <a:lstStyle/>
          <a:p>
            <a:r>
              <a:rPr lang="en-US" sz="2400" dirty="0"/>
              <a:t>Solubility of ionic </a:t>
            </a:r>
            <a:r>
              <a:rPr lang="en-US" sz="2400" dirty="0" smtClean="0"/>
              <a:t>compounds: Insoluble salts</a:t>
            </a:r>
            <a:endParaRPr lang="en-AU" sz="2400" dirty="0"/>
          </a:p>
        </p:txBody>
      </p:sp>
      <p:sp>
        <p:nvSpPr>
          <p:cNvPr id="8" name="TextBox 7"/>
          <p:cNvSpPr txBox="1"/>
          <p:nvPr/>
        </p:nvSpPr>
        <p:spPr>
          <a:xfrm>
            <a:off x="207817" y="1604356"/>
            <a:ext cx="11388437" cy="2308324"/>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AU" sz="2400" dirty="0" smtClean="0"/>
              <a:t>If the attraction between the water and ions are not strong enough, the ion cannot be removed from the ionic lattice and the compound does not dissolve.</a:t>
            </a:r>
          </a:p>
          <a:p>
            <a:pPr marL="342900" indent="-342900">
              <a:lnSpc>
                <a:spcPct val="150000"/>
              </a:lnSpc>
              <a:buFont typeface="Arial" panose="020B0604020202020204" pitchFamily="34" charset="0"/>
              <a:buChar char="•"/>
            </a:pPr>
            <a:r>
              <a:rPr lang="en-AU" sz="2400" dirty="0" smtClean="0"/>
              <a:t>Solubility is a scale with ionic compounds ranging from highly soluble to slightly soluble to insoluble.</a:t>
            </a:r>
            <a:endParaRPr lang="en-AU" sz="2400" dirty="0"/>
          </a:p>
        </p:txBody>
      </p:sp>
    </p:spTree>
    <p:extLst>
      <p:ext uri="{BB962C8B-B14F-4D97-AF65-F5344CB8AC3E}">
        <p14:creationId xmlns:p14="http://schemas.microsoft.com/office/powerpoint/2010/main" val="668258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6FD75A4-A163-4DC0-AD29-3E1D933D9C60}"/>
              </a:ext>
            </a:extLst>
          </p:cNvPr>
          <p:cNvSpPr/>
          <p:nvPr/>
        </p:nvSpPr>
        <p:spPr>
          <a:xfrm>
            <a:off x="1300480" y="843280"/>
            <a:ext cx="6868160" cy="22352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 name="Picture 1">
            <a:extLst>
              <a:ext uri="{FF2B5EF4-FFF2-40B4-BE49-F238E27FC236}">
                <a16:creationId xmlns:a16="http://schemas.microsoft.com/office/drawing/2014/main" id="{BF25C397-F27A-4C17-891C-DF12DF945FFF}"/>
              </a:ext>
            </a:extLst>
          </p:cNvPr>
          <p:cNvPicPr>
            <a:picLocks noChangeAspect="1"/>
          </p:cNvPicPr>
          <p:nvPr/>
        </p:nvPicPr>
        <p:blipFill>
          <a:blip r:embed="rId2"/>
          <a:stretch>
            <a:fillRect/>
          </a:stretch>
        </p:blipFill>
        <p:spPr>
          <a:xfrm>
            <a:off x="0" y="0"/>
            <a:ext cx="1412240" cy="1283854"/>
          </a:xfrm>
          <a:prstGeom prst="rect">
            <a:avLst/>
          </a:prstGeom>
        </p:spPr>
      </p:pic>
      <p:sp>
        <p:nvSpPr>
          <p:cNvPr id="4" name="TextBox 3">
            <a:extLst>
              <a:ext uri="{FF2B5EF4-FFF2-40B4-BE49-F238E27FC236}">
                <a16:creationId xmlns:a16="http://schemas.microsoft.com/office/drawing/2014/main" id="{5F737FF8-EB12-45A8-9000-B2B6506ADD9F}"/>
              </a:ext>
            </a:extLst>
          </p:cNvPr>
          <p:cNvSpPr txBox="1"/>
          <p:nvPr/>
        </p:nvSpPr>
        <p:spPr>
          <a:xfrm>
            <a:off x="1529079" y="231447"/>
            <a:ext cx="6958215" cy="461665"/>
          </a:xfrm>
          <a:prstGeom prst="rect">
            <a:avLst/>
          </a:prstGeom>
          <a:noFill/>
        </p:spPr>
        <p:txBody>
          <a:bodyPr wrap="square" rtlCol="0">
            <a:spAutoFit/>
          </a:bodyPr>
          <a:lstStyle/>
          <a:p>
            <a:r>
              <a:rPr lang="en-US" sz="2400" dirty="0" smtClean="0"/>
              <a:t>Using the Date Sheet to predict solubility and </a:t>
            </a:r>
            <a:r>
              <a:rPr lang="en-US" sz="2400" dirty="0" err="1" smtClean="0"/>
              <a:t>colour</a:t>
            </a:r>
            <a:endParaRPr lang="en-AU" sz="2400" dirty="0"/>
          </a:p>
        </p:txBody>
      </p:sp>
      <p:pic>
        <p:nvPicPr>
          <p:cNvPr id="7" name="Picture 6">
            <a:extLst>
              <a:ext uri="{FF2B5EF4-FFF2-40B4-BE49-F238E27FC236}">
                <a16:creationId xmlns:a16="http://schemas.microsoft.com/office/drawing/2014/main" id="{747BD548-1679-4189-B708-84FDF730F54E}"/>
              </a:ext>
            </a:extLst>
          </p:cNvPr>
          <p:cNvPicPr>
            <a:picLocks noChangeAspect="1"/>
          </p:cNvPicPr>
          <p:nvPr/>
        </p:nvPicPr>
        <p:blipFill>
          <a:blip r:embed="rId3"/>
          <a:stretch>
            <a:fillRect/>
          </a:stretch>
        </p:blipFill>
        <p:spPr>
          <a:xfrm>
            <a:off x="4723881" y="1283854"/>
            <a:ext cx="7324725" cy="2428875"/>
          </a:xfrm>
          <a:prstGeom prst="rect">
            <a:avLst/>
          </a:prstGeom>
        </p:spPr>
      </p:pic>
      <p:sp>
        <p:nvSpPr>
          <p:cNvPr id="8" name="Content Placeholder 2">
            <a:extLst>
              <a:ext uri="{FF2B5EF4-FFF2-40B4-BE49-F238E27FC236}">
                <a16:creationId xmlns:a16="http://schemas.microsoft.com/office/drawing/2014/main" id="{BAA8D69F-CDD5-4489-BA17-FB4860B376CA}"/>
              </a:ext>
            </a:extLst>
          </p:cNvPr>
          <p:cNvSpPr txBox="1">
            <a:spLocks/>
          </p:cNvSpPr>
          <p:nvPr/>
        </p:nvSpPr>
        <p:spPr>
          <a:xfrm>
            <a:off x="542406" y="1737435"/>
            <a:ext cx="5031583" cy="3670767"/>
          </a:xfrm>
          <a:prstGeom prst="rect">
            <a:avLst/>
          </a:prstGeom>
        </p:spPr>
        <p:txBody>
          <a:bodyPr vert="horz" lIns="91440" tIns="45720" rIns="91440" bIns="45720" rtlCol="0">
            <a:normAutofit/>
          </a:bodyPr>
          <a:lstStyle>
            <a:lvl1pPr marL="342900" indent="-342900" algn="l" defTabSz="914400" rtl="0" eaLnBrk="1" latinLnBrk="0" hangingPunct="1">
              <a:spcBef>
                <a:spcPts val="20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Font typeface="Wingdings 2" pitchFamily="18" charset="2"/>
              <a:buChar char=""/>
              <a:defRPr lang="en-US" sz="1800" kern="1200" dirty="0">
                <a:solidFill>
                  <a:schemeClr val="tx1">
                    <a:lumMod val="65000"/>
                    <a:lumOff val="35000"/>
                  </a:schemeClr>
                </a:solidFill>
                <a:latin typeface="+mn-lt"/>
                <a:ea typeface="+mn-ea"/>
                <a:cs typeface="+mn-cs"/>
              </a:defRPr>
            </a:lvl9pPr>
          </a:lstStyle>
          <a:p>
            <a:pPr marL="6350" indent="0">
              <a:buClr>
                <a:srgbClr val="4F81BD"/>
              </a:buClr>
              <a:buNone/>
            </a:pPr>
            <a:r>
              <a:rPr lang="en-US" sz="2400" dirty="0" smtClean="0">
                <a:solidFill>
                  <a:sysClr val="windowText" lastClr="000000">
                    <a:lumMod val="65000"/>
                    <a:lumOff val="35000"/>
                  </a:sysClr>
                </a:solidFill>
                <a:latin typeface="Calibri" panose="020F0502020204030204" pitchFamily="34" charset="0"/>
                <a:cs typeface="Calibri" panose="020F0502020204030204" pitchFamily="34" charset="0"/>
              </a:rPr>
              <a:t>Practice:</a:t>
            </a:r>
          </a:p>
          <a:p>
            <a:pPr marL="6350" indent="0">
              <a:buClr>
                <a:srgbClr val="4F81BD"/>
              </a:buClr>
              <a:buNone/>
            </a:pPr>
            <a:r>
              <a:rPr lang="en-US" sz="2400" dirty="0" smtClean="0">
                <a:solidFill>
                  <a:sysClr val="windowText" lastClr="000000">
                    <a:lumMod val="65000"/>
                    <a:lumOff val="35000"/>
                  </a:sysClr>
                </a:solidFill>
                <a:latin typeface="Calibri" panose="020F0502020204030204" pitchFamily="34" charset="0"/>
                <a:cs typeface="Calibri" panose="020F0502020204030204" pitchFamily="34" charset="0"/>
              </a:rPr>
              <a:t>KI </a:t>
            </a:r>
            <a:r>
              <a:rPr lang="en-US" sz="2400" dirty="0">
                <a:solidFill>
                  <a:sysClr val="windowText" lastClr="000000">
                    <a:lumMod val="65000"/>
                    <a:lumOff val="35000"/>
                  </a:sysClr>
                </a:solidFill>
                <a:latin typeface="Calibri" panose="020F0502020204030204" pitchFamily="34" charset="0"/>
                <a:cs typeface="Calibri" panose="020F0502020204030204" pitchFamily="34" charset="0"/>
              </a:rPr>
              <a:t>, </a:t>
            </a:r>
            <a:r>
              <a:rPr lang="en-US" sz="2400" dirty="0">
                <a:solidFill>
                  <a:sysClr val="windowText" lastClr="000000">
                    <a:lumMod val="65000"/>
                    <a:lumOff val="35000"/>
                  </a:sysClr>
                </a:solidFill>
                <a:latin typeface="Calibri" panose="020F0502020204030204" pitchFamily="34" charset="0"/>
                <a:cs typeface="Calibri" panose="020F0502020204030204" pitchFamily="34" charset="0"/>
                <a:sym typeface="Wingdings"/>
              </a:rPr>
              <a:t>Pb(NO</a:t>
            </a:r>
            <a:r>
              <a:rPr lang="en-US" sz="2400" baseline="-25000" dirty="0">
                <a:solidFill>
                  <a:sysClr val="windowText" lastClr="000000">
                    <a:lumMod val="65000"/>
                    <a:lumOff val="35000"/>
                  </a:sysClr>
                </a:solidFill>
                <a:latin typeface="Calibri" panose="020F0502020204030204" pitchFamily="34" charset="0"/>
                <a:cs typeface="Calibri" panose="020F0502020204030204" pitchFamily="34" charset="0"/>
                <a:sym typeface="Wingdings"/>
              </a:rPr>
              <a:t>3</a:t>
            </a:r>
            <a:r>
              <a:rPr lang="en-US" sz="2400" dirty="0">
                <a:solidFill>
                  <a:sysClr val="windowText" lastClr="000000">
                    <a:lumMod val="65000"/>
                    <a:lumOff val="35000"/>
                  </a:sysClr>
                </a:solidFill>
                <a:latin typeface="Calibri" panose="020F0502020204030204" pitchFamily="34" charset="0"/>
                <a:cs typeface="Calibri" panose="020F0502020204030204" pitchFamily="34" charset="0"/>
                <a:sym typeface="Wingdings"/>
              </a:rPr>
              <a:t>)</a:t>
            </a:r>
            <a:r>
              <a:rPr lang="en-US" sz="2400" baseline="-25000" dirty="0">
                <a:solidFill>
                  <a:sysClr val="windowText" lastClr="000000">
                    <a:lumMod val="65000"/>
                    <a:lumOff val="35000"/>
                  </a:sysClr>
                </a:solidFill>
                <a:latin typeface="Calibri" panose="020F0502020204030204" pitchFamily="34" charset="0"/>
                <a:cs typeface="Calibri" panose="020F0502020204030204" pitchFamily="34" charset="0"/>
                <a:sym typeface="Wingdings"/>
              </a:rPr>
              <a:t>2</a:t>
            </a:r>
            <a:r>
              <a:rPr lang="en-US" sz="2400" dirty="0">
                <a:solidFill>
                  <a:sysClr val="windowText" lastClr="000000">
                    <a:lumMod val="65000"/>
                    <a:lumOff val="35000"/>
                  </a:sysClr>
                </a:solidFill>
                <a:latin typeface="Calibri" panose="020F0502020204030204" pitchFamily="34" charset="0"/>
                <a:cs typeface="Calibri" panose="020F0502020204030204" pitchFamily="34" charset="0"/>
                <a:sym typeface="Wingdings"/>
              </a:rPr>
              <a:t> , PbI</a:t>
            </a:r>
            <a:r>
              <a:rPr lang="en-US" sz="2400" baseline="-25000" dirty="0">
                <a:solidFill>
                  <a:sysClr val="windowText" lastClr="000000">
                    <a:lumMod val="65000"/>
                    <a:lumOff val="35000"/>
                  </a:sysClr>
                </a:solidFill>
                <a:latin typeface="Calibri" panose="020F0502020204030204" pitchFamily="34" charset="0"/>
                <a:cs typeface="Calibri" panose="020F0502020204030204" pitchFamily="34" charset="0"/>
                <a:sym typeface="Wingdings"/>
              </a:rPr>
              <a:t>2</a:t>
            </a:r>
            <a:r>
              <a:rPr lang="en-US" sz="2400" dirty="0">
                <a:solidFill>
                  <a:sysClr val="windowText" lastClr="000000">
                    <a:lumMod val="65000"/>
                    <a:lumOff val="35000"/>
                  </a:sysClr>
                </a:solidFill>
                <a:latin typeface="Calibri" panose="020F0502020204030204" pitchFamily="34" charset="0"/>
                <a:cs typeface="Calibri" panose="020F0502020204030204" pitchFamily="34" charset="0"/>
                <a:sym typeface="Wingdings"/>
              </a:rPr>
              <a:t>, KNO</a:t>
            </a:r>
            <a:r>
              <a:rPr lang="en-US" sz="2400" baseline="-25000" dirty="0">
                <a:solidFill>
                  <a:sysClr val="windowText" lastClr="000000">
                    <a:lumMod val="65000"/>
                    <a:lumOff val="35000"/>
                  </a:sysClr>
                </a:solidFill>
                <a:latin typeface="Calibri" panose="020F0502020204030204" pitchFamily="34" charset="0"/>
                <a:cs typeface="Calibri" panose="020F0502020204030204" pitchFamily="34" charset="0"/>
                <a:sym typeface="Wingdings"/>
              </a:rPr>
              <a:t>3</a:t>
            </a:r>
          </a:p>
        </p:txBody>
      </p:sp>
      <p:pic>
        <p:nvPicPr>
          <p:cNvPr id="9" name="Picture 8">
            <a:extLst>
              <a:ext uri="{FF2B5EF4-FFF2-40B4-BE49-F238E27FC236}">
                <a16:creationId xmlns:a16="http://schemas.microsoft.com/office/drawing/2014/main" id="{5DF33E58-C460-4300-B403-AF79F308EB35}"/>
              </a:ext>
            </a:extLst>
          </p:cNvPr>
          <p:cNvPicPr>
            <a:picLocks noChangeAspect="1"/>
          </p:cNvPicPr>
          <p:nvPr/>
        </p:nvPicPr>
        <p:blipFill>
          <a:blip r:embed="rId4"/>
          <a:stretch>
            <a:fillRect/>
          </a:stretch>
        </p:blipFill>
        <p:spPr>
          <a:xfrm>
            <a:off x="4914381" y="3769879"/>
            <a:ext cx="7134225" cy="2314575"/>
          </a:xfrm>
          <a:prstGeom prst="rect">
            <a:avLst/>
          </a:prstGeom>
        </p:spPr>
      </p:pic>
      <p:sp>
        <p:nvSpPr>
          <p:cNvPr id="10" name="TextBox 9">
            <a:extLst>
              <a:ext uri="{FF2B5EF4-FFF2-40B4-BE49-F238E27FC236}">
                <a16:creationId xmlns:a16="http://schemas.microsoft.com/office/drawing/2014/main" id="{4D1E2C64-F531-438E-9428-237B58E07FCD}"/>
              </a:ext>
            </a:extLst>
          </p:cNvPr>
          <p:cNvSpPr txBox="1"/>
          <p:nvPr/>
        </p:nvSpPr>
        <p:spPr>
          <a:xfrm>
            <a:off x="628131" y="3245254"/>
            <a:ext cx="428625" cy="523220"/>
          </a:xfrm>
          <a:prstGeom prst="rect">
            <a:avLst/>
          </a:prstGeom>
          <a:noFill/>
        </p:spPr>
        <p:txBody>
          <a:bodyPr wrap="square" rtlCol="0">
            <a:spAutoFit/>
          </a:bodyPr>
          <a:lstStyle/>
          <a:p>
            <a:r>
              <a:rPr lang="en-US" sz="2800" dirty="0">
                <a:solidFill>
                  <a:srgbClr val="7030A0"/>
                </a:solidFill>
                <a:latin typeface="Calibri" panose="020F0502020204030204" pitchFamily="34" charset="0"/>
                <a:cs typeface="Calibri" panose="020F0502020204030204" pitchFamily="34" charset="0"/>
              </a:rPr>
              <a:t>S</a:t>
            </a:r>
            <a:endParaRPr lang="en-AU" sz="2800" dirty="0">
              <a:solidFill>
                <a:srgbClr val="7030A0"/>
              </a:solidFill>
              <a:latin typeface="Calibri" panose="020F0502020204030204" pitchFamily="34" charset="0"/>
              <a:cs typeface="Calibri" panose="020F0502020204030204" pitchFamily="34" charset="0"/>
            </a:endParaRPr>
          </a:p>
        </p:txBody>
      </p:sp>
      <p:sp>
        <p:nvSpPr>
          <p:cNvPr id="11" name="Arrow: Down 12">
            <a:extLst>
              <a:ext uri="{FF2B5EF4-FFF2-40B4-BE49-F238E27FC236}">
                <a16:creationId xmlns:a16="http://schemas.microsoft.com/office/drawing/2014/main" id="{2C082CC5-26C1-4D2B-9C8A-CB183E2DBFC8}"/>
              </a:ext>
            </a:extLst>
          </p:cNvPr>
          <p:cNvSpPr/>
          <p:nvPr/>
        </p:nvSpPr>
        <p:spPr>
          <a:xfrm rot="10800000">
            <a:off x="728143" y="2917365"/>
            <a:ext cx="180975" cy="350977"/>
          </a:xfrm>
          <a:prstGeom prst="downArrow">
            <a:avLst/>
          </a:prstGeom>
          <a:solidFill>
            <a:srgbClr val="6333DA"/>
          </a:solidFill>
          <a:ln>
            <a:solidFill>
              <a:srgbClr val="6333DA"/>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AU"/>
          </a:p>
        </p:txBody>
      </p:sp>
      <p:sp>
        <p:nvSpPr>
          <p:cNvPr id="12" name="TextBox 11">
            <a:extLst>
              <a:ext uri="{FF2B5EF4-FFF2-40B4-BE49-F238E27FC236}">
                <a16:creationId xmlns:a16="http://schemas.microsoft.com/office/drawing/2014/main" id="{B4AA9F52-ED7C-4DFA-A1A8-B3A25EED7693}"/>
              </a:ext>
            </a:extLst>
          </p:cNvPr>
          <p:cNvSpPr txBox="1"/>
          <p:nvPr/>
        </p:nvSpPr>
        <p:spPr>
          <a:xfrm>
            <a:off x="1380606" y="3245254"/>
            <a:ext cx="428625" cy="523220"/>
          </a:xfrm>
          <a:prstGeom prst="rect">
            <a:avLst/>
          </a:prstGeom>
          <a:noFill/>
        </p:spPr>
        <p:txBody>
          <a:bodyPr wrap="square" rtlCol="0">
            <a:spAutoFit/>
          </a:bodyPr>
          <a:lstStyle/>
          <a:p>
            <a:r>
              <a:rPr lang="en-US" sz="2800" dirty="0">
                <a:solidFill>
                  <a:srgbClr val="7030A0"/>
                </a:solidFill>
                <a:latin typeface="Calibri" panose="020F0502020204030204" pitchFamily="34" charset="0"/>
                <a:cs typeface="Calibri" panose="020F0502020204030204" pitchFamily="34" charset="0"/>
              </a:rPr>
              <a:t>S</a:t>
            </a:r>
            <a:endParaRPr lang="en-AU" sz="2800" dirty="0">
              <a:solidFill>
                <a:srgbClr val="7030A0"/>
              </a:solidFill>
              <a:latin typeface="Calibri" panose="020F0502020204030204" pitchFamily="34" charset="0"/>
              <a:cs typeface="Calibri" panose="020F0502020204030204" pitchFamily="34" charset="0"/>
            </a:endParaRPr>
          </a:p>
        </p:txBody>
      </p:sp>
      <p:sp>
        <p:nvSpPr>
          <p:cNvPr id="13" name="Arrow: Down 16">
            <a:extLst>
              <a:ext uri="{FF2B5EF4-FFF2-40B4-BE49-F238E27FC236}">
                <a16:creationId xmlns:a16="http://schemas.microsoft.com/office/drawing/2014/main" id="{07AF508C-80AD-4056-8B1C-280FB8567DED}"/>
              </a:ext>
            </a:extLst>
          </p:cNvPr>
          <p:cNvSpPr/>
          <p:nvPr/>
        </p:nvSpPr>
        <p:spPr>
          <a:xfrm rot="10800000">
            <a:off x="1480618" y="2917365"/>
            <a:ext cx="180975" cy="350977"/>
          </a:xfrm>
          <a:prstGeom prst="downArrow">
            <a:avLst/>
          </a:prstGeom>
          <a:solidFill>
            <a:srgbClr val="6333DA"/>
          </a:solidFill>
          <a:ln>
            <a:solidFill>
              <a:srgbClr val="6333DA"/>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AU"/>
          </a:p>
        </p:txBody>
      </p:sp>
      <p:sp>
        <p:nvSpPr>
          <p:cNvPr id="14" name="TextBox 13">
            <a:extLst>
              <a:ext uri="{FF2B5EF4-FFF2-40B4-BE49-F238E27FC236}">
                <a16:creationId xmlns:a16="http://schemas.microsoft.com/office/drawing/2014/main" id="{07B3E849-0E82-4527-A473-85EE63197C3E}"/>
              </a:ext>
            </a:extLst>
          </p:cNvPr>
          <p:cNvSpPr txBox="1"/>
          <p:nvPr/>
        </p:nvSpPr>
        <p:spPr>
          <a:xfrm>
            <a:off x="3221312" y="3289750"/>
            <a:ext cx="428625" cy="523220"/>
          </a:xfrm>
          <a:prstGeom prst="rect">
            <a:avLst/>
          </a:prstGeom>
          <a:noFill/>
        </p:spPr>
        <p:txBody>
          <a:bodyPr wrap="square" rtlCol="0">
            <a:spAutoFit/>
          </a:bodyPr>
          <a:lstStyle/>
          <a:p>
            <a:r>
              <a:rPr lang="en-US" sz="2800" dirty="0">
                <a:solidFill>
                  <a:srgbClr val="7030A0"/>
                </a:solidFill>
                <a:latin typeface="Calibri" panose="020F0502020204030204" pitchFamily="34" charset="0"/>
                <a:cs typeface="Calibri" panose="020F0502020204030204" pitchFamily="34" charset="0"/>
              </a:rPr>
              <a:t>S</a:t>
            </a:r>
            <a:endParaRPr lang="en-AU" sz="2800" dirty="0">
              <a:solidFill>
                <a:srgbClr val="7030A0"/>
              </a:solidFill>
              <a:latin typeface="Calibri" panose="020F0502020204030204" pitchFamily="34" charset="0"/>
              <a:cs typeface="Calibri" panose="020F0502020204030204" pitchFamily="34" charset="0"/>
            </a:endParaRPr>
          </a:p>
        </p:txBody>
      </p:sp>
      <p:sp>
        <p:nvSpPr>
          <p:cNvPr id="15" name="Arrow: Down 20">
            <a:extLst>
              <a:ext uri="{FF2B5EF4-FFF2-40B4-BE49-F238E27FC236}">
                <a16:creationId xmlns:a16="http://schemas.microsoft.com/office/drawing/2014/main" id="{4B77991F-8F2D-4A86-8B29-E93CF75250D6}"/>
              </a:ext>
            </a:extLst>
          </p:cNvPr>
          <p:cNvSpPr/>
          <p:nvPr/>
        </p:nvSpPr>
        <p:spPr>
          <a:xfrm rot="10800000">
            <a:off x="3321324" y="2961861"/>
            <a:ext cx="180975" cy="350977"/>
          </a:xfrm>
          <a:prstGeom prst="downArrow">
            <a:avLst/>
          </a:prstGeom>
          <a:solidFill>
            <a:srgbClr val="6333DA"/>
          </a:solidFill>
          <a:ln>
            <a:solidFill>
              <a:srgbClr val="6333DA"/>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AU"/>
          </a:p>
        </p:txBody>
      </p:sp>
      <p:sp>
        <p:nvSpPr>
          <p:cNvPr id="16" name="TextBox 15">
            <a:extLst>
              <a:ext uri="{FF2B5EF4-FFF2-40B4-BE49-F238E27FC236}">
                <a16:creationId xmlns:a16="http://schemas.microsoft.com/office/drawing/2014/main" id="{A8BEA416-4A50-42E0-ACCD-6003D633510A}"/>
              </a:ext>
            </a:extLst>
          </p:cNvPr>
          <p:cNvSpPr txBox="1"/>
          <p:nvPr/>
        </p:nvSpPr>
        <p:spPr>
          <a:xfrm>
            <a:off x="2430736" y="3268342"/>
            <a:ext cx="457200" cy="523220"/>
          </a:xfrm>
          <a:prstGeom prst="rect">
            <a:avLst/>
          </a:prstGeom>
          <a:noFill/>
        </p:spPr>
        <p:txBody>
          <a:bodyPr wrap="square" rtlCol="0">
            <a:spAutoFit/>
          </a:bodyPr>
          <a:lstStyle/>
          <a:p>
            <a:r>
              <a:rPr lang="en-US" sz="2800" dirty="0">
                <a:solidFill>
                  <a:schemeClr val="accent2"/>
                </a:solidFill>
                <a:latin typeface="Calibri" panose="020F0502020204030204" pitchFamily="34" charset="0"/>
                <a:cs typeface="Calibri" panose="020F0502020204030204" pitchFamily="34" charset="0"/>
              </a:rPr>
              <a:t>IS</a:t>
            </a:r>
            <a:endParaRPr lang="en-AU" sz="2800" dirty="0">
              <a:solidFill>
                <a:schemeClr val="accent2"/>
              </a:solidFill>
              <a:latin typeface="Calibri" panose="020F0502020204030204" pitchFamily="34" charset="0"/>
              <a:cs typeface="Calibri" panose="020F0502020204030204" pitchFamily="34" charset="0"/>
            </a:endParaRPr>
          </a:p>
        </p:txBody>
      </p:sp>
      <p:sp>
        <p:nvSpPr>
          <p:cNvPr id="17" name="Arrow: Down 24">
            <a:extLst>
              <a:ext uri="{FF2B5EF4-FFF2-40B4-BE49-F238E27FC236}">
                <a16:creationId xmlns:a16="http://schemas.microsoft.com/office/drawing/2014/main" id="{47E638C2-F9F9-47E8-87FD-9B879A39610F}"/>
              </a:ext>
            </a:extLst>
          </p:cNvPr>
          <p:cNvSpPr/>
          <p:nvPr/>
        </p:nvSpPr>
        <p:spPr>
          <a:xfrm rot="10800000">
            <a:off x="2568849" y="2940453"/>
            <a:ext cx="180975" cy="350977"/>
          </a:xfrm>
          <a:prstGeom prst="downArrow">
            <a:avLst/>
          </a:prstGeom>
          <a:solidFill>
            <a:schemeClr val="accent2"/>
          </a:solidFill>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AU"/>
          </a:p>
        </p:txBody>
      </p:sp>
    </p:spTree>
    <p:extLst>
      <p:ext uri="{BB962C8B-B14F-4D97-AF65-F5344CB8AC3E}">
        <p14:creationId xmlns:p14="http://schemas.microsoft.com/office/powerpoint/2010/main" val="626371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2" grpId="0"/>
      <p:bldP spid="13" grpId="0" animBg="1"/>
      <p:bldP spid="14" grpId="0"/>
      <p:bldP spid="15" grpId="0" animBg="1"/>
      <p:bldP spid="16" grpId="0"/>
      <p:bldP spid="1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6FD75A4-A163-4DC0-AD29-3E1D933D9C60}"/>
              </a:ext>
            </a:extLst>
          </p:cNvPr>
          <p:cNvSpPr/>
          <p:nvPr/>
        </p:nvSpPr>
        <p:spPr>
          <a:xfrm>
            <a:off x="1300480" y="843280"/>
            <a:ext cx="6868160" cy="22352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 name="Picture 1">
            <a:extLst>
              <a:ext uri="{FF2B5EF4-FFF2-40B4-BE49-F238E27FC236}">
                <a16:creationId xmlns:a16="http://schemas.microsoft.com/office/drawing/2014/main" id="{BF25C397-F27A-4C17-891C-DF12DF945FFF}"/>
              </a:ext>
            </a:extLst>
          </p:cNvPr>
          <p:cNvPicPr>
            <a:picLocks noChangeAspect="1"/>
          </p:cNvPicPr>
          <p:nvPr/>
        </p:nvPicPr>
        <p:blipFill>
          <a:blip r:embed="rId2"/>
          <a:stretch>
            <a:fillRect/>
          </a:stretch>
        </p:blipFill>
        <p:spPr>
          <a:xfrm>
            <a:off x="0" y="0"/>
            <a:ext cx="1412240" cy="1283854"/>
          </a:xfrm>
          <a:prstGeom prst="rect">
            <a:avLst/>
          </a:prstGeom>
        </p:spPr>
      </p:pic>
      <p:sp>
        <p:nvSpPr>
          <p:cNvPr id="4" name="TextBox 3">
            <a:extLst>
              <a:ext uri="{FF2B5EF4-FFF2-40B4-BE49-F238E27FC236}">
                <a16:creationId xmlns:a16="http://schemas.microsoft.com/office/drawing/2014/main" id="{5F737FF8-EB12-45A8-9000-B2B6506ADD9F}"/>
              </a:ext>
            </a:extLst>
          </p:cNvPr>
          <p:cNvSpPr txBox="1"/>
          <p:nvPr/>
        </p:nvSpPr>
        <p:spPr>
          <a:xfrm>
            <a:off x="1529079" y="231447"/>
            <a:ext cx="6958215" cy="461665"/>
          </a:xfrm>
          <a:prstGeom prst="rect">
            <a:avLst/>
          </a:prstGeom>
          <a:noFill/>
        </p:spPr>
        <p:txBody>
          <a:bodyPr wrap="square" rtlCol="0">
            <a:spAutoFit/>
          </a:bodyPr>
          <a:lstStyle/>
          <a:p>
            <a:r>
              <a:rPr lang="en-US" sz="2400" dirty="0" smtClean="0"/>
              <a:t>Using the Date Sheet to predict solubility and </a:t>
            </a:r>
            <a:r>
              <a:rPr lang="en-US" sz="2400" dirty="0" err="1" smtClean="0"/>
              <a:t>colour</a:t>
            </a:r>
            <a:endParaRPr lang="en-AU" sz="2400" dirty="0"/>
          </a:p>
        </p:txBody>
      </p:sp>
      <p:sp>
        <p:nvSpPr>
          <p:cNvPr id="18" name="Content Placeholder 2">
            <a:extLst>
              <a:ext uri="{FF2B5EF4-FFF2-40B4-BE49-F238E27FC236}">
                <a16:creationId xmlns:a16="http://schemas.microsoft.com/office/drawing/2014/main" id="{DD477F83-D283-46B1-8E60-3744799385A9}"/>
              </a:ext>
            </a:extLst>
          </p:cNvPr>
          <p:cNvSpPr txBox="1">
            <a:spLocks/>
          </p:cNvSpPr>
          <p:nvPr/>
        </p:nvSpPr>
        <p:spPr>
          <a:xfrm>
            <a:off x="402646" y="1346052"/>
            <a:ext cx="10953751" cy="3670767"/>
          </a:xfrm>
          <a:prstGeom prst="rect">
            <a:avLst/>
          </a:prstGeom>
        </p:spPr>
        <p:txBody>
          <a:bodyPr vert="horz" lIns="91440" tIns="45720" rIns="91440" bIns="45720" rtlCol="0">
            <a:normAutofit/>
          </a:bodyPr>
          <a:lstStyle>
            <a:lvl1pPr marL="342900" indent="-342900" algn="l" defTabSz="914400" rtl="0" eaLnBrk="1" latinLnBrk="0" hangingPunct="1">
              <a:spcBef>
                <a:spcPts val="20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Font typeface="Wingdings 2" pitchFamily="18" charset="2"/>
              <a:buChar char=""/>
              <a:defRPr lang="en-US" sz="1800" kern="1200" dirty="0">
                <a:solidFill>
                  <a:schemeClr val="tx1">
                    <a:lumMod val="65000"/>
                    <a:lumOff val="35000"/>
                  </a:schemeClr>
                </a:solidFill>
                <a:latin typeface="+mn-lt"/>
                <a:ea typeface="+mn-ea"/>
                <a:cs typeface="+mn-cs"/>
              </a:defRPr>
            </a:lvl9pPr>
          </a:lstStyle>
          <a:p>
            <a:pPr marR="0" lvl="0" algn="l" defTabSz="914400" rtl="0" eaLnBrk="1" fontAlgn="auto" latinLnBrk="0" hangingPunct="1">
              <a:spcBef>
                <a:spcPts val="2000"/>
              </a:spcBef>
              <a:spcAft>
                <a:spcPts val="0"/>
              </a:spcAft>
              <a:buClr>
                <a:srgbClr val="4F81BD"/>
              </a:buClr>
              <a:buSzTx/>
              <a:buFont typeface="Arial" panose="020B0604020202020204" pitchFamily="34" charset="0"/>
              <a:buChar char="•"/>
              <a:tabLst/>
              <a:defRPr/>
            </a:pPr>
            <a:r>
              <a:rPr kumimoji="0" lang="en-US" sz="2400" b="0" i="0" u="none" strike="noStrike" kern="120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In general, ionic solids have the same </a:t>
            </a:r>
            <a:r>
              <a:rPr kumimoji="0" lang="en-US" sz="2400" b="0" i="0" u="none" strike="noStrike" kern="120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colour</a:t>
            </a:r>
            <a:r>
              <a:rPr kumimoji="0" lang="en-US" sz="2400" b="0" i="0" u="none" strike="noStrike" kern="120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 as that of any </a:t>
            </a:r>
            <a:r>
              <a:rPr kumimoji="0" lang="en-US" sz="2400" b="0" i="0" u="none" strike="noStrike" kern="120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coloured</a:t>
            </a:r>
            <a:r>
              <a:rPr kumimoji="0" lang="en-US" sz="2400" b="0" i="0" u="none" strike="noStrike" kern="120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 ion they contain</a:t>
            </a:r>
          </a:p>
          <a:p>
            <a:pPr marR="0" lvl="0" algn="l" defTabSz="914400" rtl="0" eaLnBrk="1" fontAlgn="auto" latinLnBrk="0" hangingPunct="1">
              <a:spcBef>
                <a:spcPts val="2000"/>
              </a:spcBef>
              <a:spcAft>
                <a:spcPts val="0"/>
              </a:spcAft>
              <a:buClr>
                <a:srgbClr val="4F81BD"/>
              </a:buClr>
              <a:buSzTx/>
              <a:buFont typeface="Arial" panose="020B0604020202020204" pitchFamily="34" charset="0"/>
              <a:buChar char="•"/>
              <a:tabLst/>
              <a:defRPr/>
            </a:pPr>
            <a:r>
              <a:rPr kumimoji="0" lang="en-US" sz="2400" b="0" i="0" u="none" strike="noStrike" kern="120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Two </a:t>
            </a:r>
            <a:r>
              <a:rPr kumimoji="0" lang="en-US" sz="2400" b="0" i="0" u="none" strike="noStrike" kern="120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colourless</a:t>
            </a:r>
            <a:r>
              <a:rPr kumimoji="0" lang="en-US" sz="2400" b="0" i="0" u="none" strike="noStrike" kern="120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 ions in general produce a </a:t>
            </a:r>
            <a:r>
              <a:rPr kumimoji="0" lang="en-US" sz="2400" b="0" i="0" u="none" strike="noStrike" kern="1200" cap="none" spc="0" normalizeH="0" baseline="0" noProof="0" dirty="0">
                <a:ln>
                  <a:noFill/>
                </a:ln>
                <a:solidFill>
                  <a:srgbClr val="FF0000"/>
                </a:solidFill>
                <a:effectLst/>
                <a:uLnTx/>
                <a:uFillTx/>
                <a:latin typeface="Calibri" panose="020F0502020204030204" pitchFamily="34" charset="0"/>
                <a:cs typeface="Calibri" panose="020F0502020204030204" pitchFamily="34" charset="0"/>
              </a:rPr>
              <a:t>white solid</a:t>
            </a:r>
          </a:p>
          <a:p>
            <a:pPr marR="0" lvl="0" algn="l" defTabSz="914400" rtl="0" eaLnBrk="1" fontAlgn="auto" latinLnBrk="0" hangingPunct="1">
              <a:spcBef>
                <a:spcPts val="2000"/>
              </a:spcBef>
              <a:spcAft>
                <a:spcPts val="0"/>
              </a:spcAft>
              <a:buClr>
                <a:srgbClr val="4F81BD"/>
              </a:buClr>
              <a:buSzTx/>
              <a:buFont typeface="Arial" panose="020B0604020202020204" pitchFamily="34" charset="0"/>
              <a:buChar char="•"/>
              <a:tabLst/>
              <a:defRPr/>
            </a:pPr>
            <a:r>
              <a:rPr kumimoji="0" lang="en-US" sz="2400" b="0" i="0" u="none" strike="noStrike" kern="120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Selected exceptions are in the Data Sheet</a:t>
            </a:r>
          </a:p>
        </p:txBody>
      </p:sp>
      <p:pic>
        <p:nvPicPr>
          <p:cNvPr id="19" name="Picture 18">
            <a:extLst>
              <a:ext uri="{FF2B5EF4-FFF2-40B4-BE49-F238E27FC236}">
                <a16:creationId xmlns:a16="http://schemas.microsoft.com/office/drawing/2014/main" id="{899D726B-7088-49A9-88A7-1EA30A954876}"/>
              </a:ext>
            </a:extLst>
          </p:cNvPr>
          <p:cNvPicPr>
            <a:picLocks noChangeAspect="1"/>
          </p:cNvPicPr>
          <p:nvPr/>
        </p:nvPicPr>
        <p:blipFill>
          <a:blip r:embed="rId3"/>
          <a:stretch>
            <a:fillRect/>
          </a:stretch>
        </p:blipFill>
        <p:spPr>
          <a:xfrm>
            <a:off x="1022293" y="3134957"/>
            <a:ext cx="3577896" cy="3290781"/>
          </a:xfrm>
          <a:prstGeom prst="rect">
            <a:avLst/>
          </a:prstGeom>
        </p:spPr>
      </p:pic>
      <p:pic>
        <p:nvPicPr>
          <p:cNvPr id="20" name="Picture 19">
            <a:extLst>
              <a:ext uri="{FF2B5EF4-FFF2-40B4-BE49-F238E27FC236}">
                <a16:creationId xmlns:a16="http://schemas.microsoft.com/office/drawing/2014/main" id="{120477F9-1C5A-40AA-98CA-1D0D48D573F9}"/>
              </a:ext>
            </a:extLst>
          </p:cNvPr>
          <p:cNvPicPr>
            <a:picLocks noChangeAspect="1"/>
          </p:cNvPicPr>
          <p:nvPr/>
        </p:nvPicPr>
        <p:blipFill>
          <a:blip r:embed="rId4"/>
          <a:stretch>
            <a:fillRect/>
          </a:stretch>
        </p:blipFill>
        <p:spPr>
          <a:xfrm>
            <a:off x="5219836" y="3111831"/>
            <a:ext cx="4844859" cy="3297761"/>
          </a:xfrm>
          <a:prstGeom prst="rect">
            <a:avLst/>
          </a:prstGeom>
        </p:spPr>
      </p:pic>
    </p:spTree>
    <p:extLst>
      <p:ext uri="{BB962C8B-B14F-4D97-AF65-F5344CB8AC3E}">
        <p14:creationId xmlns:p14="http://schemas.microsoft.com/office/powerpoint/2010/main" val="32951090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6FD75A4-A163-4DC0-AD29-3E1D933D9C60}"/>
              </a:ext>
            </a:extLst>
          </p:cNvPr>
          <p:cNvSpPr/>
          <p:nvPr/>
        </p:nvSpPr>
        <p:spPr>
          <a:xfrm>
            <a:off x="1300480" y="843280"/>
            <a:ext cx="6868160" cy="22352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 name="Picture 1">
            <a:extLst>
              <a:ext uri="{FF2B5EF4-FFF2-40B4-BE49-F238E27FC236}">
                <a16:creationId xmlns:a16="http://schemas.microsoft.com/office/drawing/2014/main" id="{BF25C397-F27A-4C17-891C-DF12DF945FFF}"/>
              </a:ext>
            </a:extLst>
          </p:cNvPr>
          <p:cNvPicPr>
            <a:picLocks noChangeAspect="1"/>
          </p:cNvPicPr>
          <p:nvPr/>
        </p:nvPicPr>
        <p:blipFill>
          <a:blip r:embed="rId2"/>
          <a:stretch>
            <a:fillRect/>
          </a:stretch>
        </p:blipFill>
        <p:spPr>
          <a:xfrm>
            <a:off x="0" y="0"/>
            <a:ext cx="1412240" cy="1283854"/>
          </a:xfrm>
          <a:prstGeom prst="rect">
            <a:avLst/>
          </a:prstGeom>
        </p:spPr>
      </p:pic>
      <p:sp>
        <p:nvSpPr>
          <p:cNvPr id="4" name="TextBox 3">
            <a:extLst>
              <a:ext uri="{FF2B5EF4-FFF2-40B4-BE49-F238E27FC236}">
                <a16:creationId xmlns:a16="http://schemas.microsoft.com/office/drawing/2014/main" id="{5F737FF8-EB12-45A8-9000-B2B6506ADD9F}"/>
              </a:ext>
            </a:extLst>
          </p:cNvPr>
          <p:cNvSpPr txBox="1"/>
          <p:nvPr/>
        </p:nvSpPr>
        <p:spPr>
          <a:xfrm>
            <a:off x="1529080" y="231447"/>
            <a:ext cx="6522720" cy="461665"/>
          </a:xfrm>
          <a:prstGeom prst="rect">
            <a:avLst/>
          </a:prstGeom>
          <a:noFill/>
        </p:spPr>
        <p:txBody>
          <a:bodyPr wrap="square" rtlCol="0">
            <a:spAutoFit/>
          </a:bodyPr>
          <a:lstStyle/>
          <a:p>
            <a:r>
              <a:rPr lang="en-US" sz="2400" dirty="0" smtClean="0"/>
              <a:t>On going work</a:t>
            </a:r>
            <a:endParaRPr lang="en-AU" sz="2400" dirty="0"/>
          </a:p>
        </p:txBody>
      </p:sp>
      <p:sp>
        <p:nvSpPr>
          <p:cNvPr id="5" name="TextBox 4"/>
          <p:cNvSpPr txBox="1"/>
          <p:nvPr/>
        </p:nvSpPr>
        <p:spPr>
          <a:xfrm>
            <a:off x="706120" y="1540748"/>
            <a:ext cx="10291157" cy="369332"/>
          </a:xfrm>
          <a:prstGeom prst="rect">
            <a:avLst/>
          </a:prstGeom>
          <a:noFill/>
        </p:spPr>
        <p:txBody>
          <a:bodyPr wrap="square" rtlCol="0">
            <a:spAutoFit/>
          </a:bodyPr>
          <a:lstStyle/>
          <a:p>
            <a:pPr marL="285750" indent="-285750">
              <a:buFont typeface="Arial" panose="020B0604020202020204" pitchFamily="34" charset="0"/>
              <a:buChar char="•"/>
            </a:pPr>
            <a:r>
              <a:rPr lang="en-AU" dirty="0" smtClean="0"/>
              <a:t>Complete Pearson 15.5 review questions, then work backwards and look at 15.1 to 15.4</a:t>
            </a:r>
            <a:endParaRPr lang="en-AU" dirty="0"/>
          </a:p>
        </p:txBody>
      </p:sp>
    </p:spTree>
    <p:extLst>
      <p:ext uri="{BB962C8B-B14F-4D97-AF65-F5344CB8AC3E}">
        <p14:creationId xmlns:p14="http://schemas.microsoft.com/office/powerpoint/2010/main" val="379919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6FD75A4-A163-4DC0-AD29-3E1D933D9C60}"/>
              </a:ext>
            </a:extLst>
          </p:cNvPr>
          <p:cNvSpPr/>
          <p:nvPr/>
        </p:nvSpPr>
        <p:spPr>
          <a:xfrm>
            <a:off x="1300480" y="843280"/>
            <a:ext cx="6868160" cy="22352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 name="Picture 1">
            <a:extLst>
              <a:ext uri="{FF2B5EF4-FFF2-40B4-BE49-F238E27FC236}">
                <a16:creationId xmlns:a16="http://schemas.microsoft.com/office/drawing/2014/main" id="{BF25C397-F27A-4C17-891C-DF12DF945FFF}"/>
              </a:ext>
            </a:extLst>
          </p:cNvPr>
          <p:cNvPicPr>
            <a:picLocks noChangeAspect="1"/>
          </p:cNvPicPr>
          <p:nvPr/>
        </p:nvPicPr>
        <p:blipFill>
          <a:blip r:embed="rId2"/>
          <a:stretch>
            <a:fillRect/>
          </a:stretch>
        </p:blipFill>
        <p:spPr>
          <a:xfrm>
            <a:off x="0" y="0"/>
            <a:ext cx="1412240" cy="1283854"/>
          </a:xfrm>
          <a:prstGeom prst="rect">
            <a:avLst/>
          </a:prstGeom>
        </p:spPr>
      </p:pic>
      <p:sp>
        <p:nvSpPr>
          <p:cNvPr id="4" name="TextBox 3">
            <a:extLst>
              <a:ext uri="{FF2B5EF4-FFF2-40B4-BE49-F238E27FC236}">
                <a16:creationId xmlns:a16="http://schemas.microsoft.com/office/drawing/2014/main" id="{5F737FF8-EB12-45A8-9000-B2B6506ADD9F}"/>
              </a:ext>
            </a:extLst>
          </p:cNvPr>
          <p:cNvSpPr txBox="1"/>
          <p:nvPr/>
        </p:nvSpPr>
        <p:spPr>
          <a:xfrm>
            <a:off x="1529080" y="231447"/>
            <a:ext cx="6522720" cy="461665"/>
          </a:xfrm>
          <a:prstGeom prst="rect">
            <a:avLst/>
          </a:prstGeom>
          <a:noFill/>
        </p:spPr>
        <p:txBody>
          <a:bodyPr wrap="square" rtlCol="0">
            <a:spAutoFit/>
          </a:bodyPr>
          <a:lstStyle/>
          <a:p>
            <a:r>
              <a:rPr lang="en-US" sz="2400" dirty="0"/>
              <a:t>Outline</a:t>
            </a:r>
            <a:endParaRPr lang="en-AU" sz="2400" dirty="0"/>
          </a:p>
        </p:txBody>
      </p:sp>
      <p:sp>
        <p:nvSpPr>
          <p:cNvPr id="6" name="TextBox 5"/>
          <p:cNvSpPr txBox="1"/>
          <p:nvPr/>
        </p:nvSpPr>
        <p:spPr>
          <a:xfrm>
            <a:off x="939338" y="1536392"/>
            <a:ext cx="10257906" cy="225106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AU" sz="2400" dirty="0" smtClean="0"/>
              <a:t>General interaction </a:t>
            </a:r>
          </a:p>
          <a:p>
            <a:pPr marL="342900" indent="-342900">
              <a:lnSpc>
                <a:spcPct val="150000"/>
              </a:lnSpc>
              <a:buFont typeface="Arial" panose="020B0604020202020204" pitchFamily="34" charset="0"/>
              <a:buChar char="•"/>
            </a:pPr>
            <a:r>
              <a:rPr lang="en-AU" sz="2400" dirty="0" smtClean="0"/>
              <a:t>Dissolving molecular substances</a:t>
            </a:r>
          </a:p>
          <a:p>
            <a:pPr marL="342900" indent="-342900">
              <a:lnSpc>
                <a:spcPct val="150000"/>
              </a:lnSpc>
              <a:buFont typeface="Arial" panose="020B0604020202020204" pitchFamily="34" charset="0"/>
              <a:buChar char="•"/>
            </a:pPr>
            <a:r>
              <a:rPr lang="en-AU" sz="2400" dirty="0" smtClean="0"/>
              <a:t>Dissolving ionic substances</a:t>
            </a:r>
          </a:p>
          <a:p>
            <a:pPr marL="342900" indent="-342900">
              <a:lnSpc>
                <a:spcPct val="150000"/>
              </a:lnSpc>
              <a:buFont typeface="Arial" panose="020B0604020202020204" pitchFamily="34" charset="0"/>
              <a:buChar char="•"/>
            </a:pPr>
            <a:r>
              <a:rPr lang="en-AU" sz="2400" dirty="0" smtClean="0"/>
              <a:t>Predicting solubility and colour using your data sheet</a:t>
            </a:r>
            <a:endParaRPr lang="en-AU" sz="2400" dirty="0"/>
          </a:p>
        </p:txBody>
      </p:sp>
    </p:spTree>
    <p:extLst>
      <p:ext uri="{BB962C8B-B14F-4D97-AF65-F5344CB8AC3E}">
        <p14:creationId xmlns:p14="http://schemas.microsoft.com/office/powerpoint/2010/main" val="991604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6FD75A4-A163-4DC0-AD29-3E1D933D9C60}"/>
              </a:ext>
            </a:extLst>
          </p:cNvPr>
          <p:cNvSpPr/>
          <p:nvPr/>
        </p:nvSpPr>
        <p:spPr>
          <a:xfrm>
            <a:off x="1300480" y="843280"/>
            <a:ext cx="6868160" cy="22352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 name="Picture 1">
            <a:extLst>
              <a:ext uri="{FF2B5EF4-FFF2-40B4-BE49-F238E27FC236}">
                <a16:creationId xmlns:a16="http://schemas.microsoft.com/office/drawing/2014/main" id="{BF25C397-F27A-4C17-891C-DF12DF945FFF}"/>
              </a:ext>
            </a:extLst>
          </p:cNvPr>
          <p:cNvPicPr>
            <a:picLocks noChangeAspect="1"/>
          </p:cNvPicPr>
          <p:nvPr/>
        </p:nvPicPr>
        <p:blipFill>
          <a:blip r:embed="rId2"/>
          <a:stretch>
            <a:fillRect/>
          </a:stretch>
        </p:blipFill>
        <p:spPr>
          <a:xfrm>
            <a:off x="0" y="0"/>
            <a:ext cx="1412240" cy="1283854"/>
          </a:xfrm>
          <a:prstGeom prst="rect">
            <a:avLst/>
          </a:prstGeom>
        </p:spPr>
      </p:pic>
      <p:sp>
        <p:nvSpPr>
          <p:cNvPr id="4" name="TextBox 3">
            <a:extLst>
              <a:ext uri="{FF2B5EF4-FFF2-40B4-BE49-F238E27FC236}">
                <a16:creationId xmlns:a16="http://schemas.microsoft.com/office/drawing/2014/main" id="{5F737FF8-EB12-45A8-9000-B2B6506ADD9F}"/>
              </a:ext>
            </a:extLst>
          </p:cNvPr>
          <p:cNvSpPr txBox="1"/>
          <p:nvPr/>
        </p:nvSpPr>
        <p:spPr>
          <a:xfrm>
            <a:off x="1529080" y="231447"/>
            <a:ext cx="6522720" cy="461665"/>
          </a:xfrm>
          <a:prstGeom prst="rect">
            <a:avLst/>
          </a:prstGeom>
          <a:noFill/>
        </p:spPr>
        <p:txBody>
          <a:bodyPr wrap="square" rtlCol="0">
            <a:spAutoFit/>
          </a:bodyPr>
          <a:lstStyle/>
          <a:p>
            <a:r>
              <a:rPr lang="en-US" sz="2400" dirty="0"/>
              <a:t>Solute and solvent</a:t>
            </a:r>
            <a:endParaRPr lang="en-AU" sz="2400" dirty="0"/>
          </a:p>
        </p:txBody>
      </p:sp>
      <p:sp>
        <p:nvSpPr>
          <p:cNvPr id="5" name="TextBox 4">
            <a:extLst>
              <a:ext uri="{FF2B5EF4-FFF2-40B4-BE49-F238E27FC236}">
                <a16:creationId xmlns:a16="http://schemas.microsoft.com/office/drawing/2014/main" id="{DD290BD7-EECA-4F73-BB2D-6EBE3341A2CF}"/>
              </a:ext>
            </a:extLst>
          </p:cNvPr>
          <p:cNvSpPr txBox="1"/>
          <p:nvPr/>
        </p:nvSpPr>
        <p:spPr>
          <a:xfrm>
            <a:off x="670560" y="1256992"/>
            <a:ext cx="10840720" cy="2943563"/>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2400" b="1" dirty="0">
                <a:solidFill>
                  <a:srgbClr val="0070C0"/>
                </a:solidFill>
              </a:rPr>
              <a:t>Aqueous solution </a:t>
            </a:r>
            <a:r>
              <a:rPr lang="en-US" sz="2400" dirty="0"/>
              <a:t>– formed when a solid, liquid or gas dissolved in water</a:t>
            </a:r>
          </a:p>
          <a:p>
            <a:pPr marL="285750" indent="-285750">
              <a:lnSpc>
                <a:spcPct val="200000"/>
              </a:lnSpc>
              <a:buFont typeface="Arial" panose="020B0604020202020204" pitchFamily="34" charset="0"/>
              <a:buChar char="•"/>
            </a:pPr>
            <a:r>
              <a:rPr lang="en-US" sz="2400" dirty="0"/>
              <a:t>The substance that dissolved is the </a:t>
            </a:r>
            <a:r>
              <a:rPr lang="en-US" sz="2400" b="1" dirty="0">
                <a:solidFill>
                  <a:srgbClr val="0070C0"/>
                </a:solidFill>
              </a:rPr>
              <a:t>solute</a:t>
            </a:r>
            <a:r>
              <a:rPr lang="en-US" sz="2400" dirty="0"/>
              <a:t>, the water is the </a:t>
            </a:r>
            <a:r>
              <a:rPr lang="en-US" sz="2400" b="1" dirty="0">
                <a:solidFill>
                  <a:srgbClr val="0070C0"/>
                </a:solidFill>
              </a:rPr>
              <a:t>solvent</a:t>
            </a:r>
          </a:p>
          <a:p>
            <a:pPr marL="285750" indent="-285750">
              <a:lnSpc>
                <a:spcPct val="200000"/>
              </a:lnSpc>
              <a:buFont typeface="Arial" panose="020B0604020202020204" pitchFamily="34" charset="0"/>
              <a:buChar char="•"/>
            </a:pPr>
            <a:r>
              <a:rPr lang="en-US" sz="2400" dirty="0"/>
              <a:t>Solutions are homogeneous (you cannot distinguish between solute and solvent particles) and the particles are too small to see (a clear liquid, no cloudiness at all)</a:t>
            </a:r>
            <a:endParaRPr lang="en-AU" sz="2400" dirty="0"/>
          </a:p>
        </p:txBody>
      </p:sp>
      <p:pic>
        <p:nvPicPr>
          <p:cNvPr id="6" name="Picture 5">
            <a:extLst>
              <a:ext uri="{FF2B5EF4-FFF2-40B4-BE49-F238E27FC236}">
                <a16:creationId xmlns:a16="http://schemas.microsoft.com/office/drawing/2014/main" id="{CD9BB703-7F02-41E9-895D-0F013180D589}"/>
              </a:ext>
            </a:extLst>
          </p:cNvPr>
          <p:cNvPicPr>
            <a:picLocks noChangeAspect="1"/>
          </p:cNvPicPr>
          <p:nvPr/>
        </p:nvPicPr>
        <p:blipFill>
          <a:blip r:embed="rId3"/>
          <a:stretch>
            <a:fillRect/>
          </a:stretch>
        </p:blipFill>
        <p:spPr>
          <a:xfrm>
            <a:off x="3789680" y="4238347"/>
            <a:ext cx="3657600" cy="2438400"/>
          </a:xfrm>
          <a:prstGeom prst="rect">
            <a:avLst/>
          </a:prstGeom>
        </p:spPr>
      </p:pic>
    </p:spTree>
    <p:extLst>
      <p:ext uri="{BB962C8B-B14F-4D97-AF65-F5344CB8AC3E}">
        <p14:creationId xmlns:p14="http://schemas.microsoft.com/office/powerpoint/2010/main" val="1075677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6FD75A4-A163-4DC0-AD29-3E1D933D9C60}"/>
              </a:ext>
            </a:extLst>
          </p:cNvPr>
          <p:cNvSpPr/>
          <p:nvPr/>
        </p:nvSpPr>
        <p:spPr>
          <a:xfrm>
            <a:off x="1300480" y="843280"/>
            <a:ext cx="6868160" cy="22352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 name="Picture 1">
            <a:extLst>
              <a:ext uri="{FF2B5EF4-FFF2-40B4-BE49-F238E27FC236}">
                <a16:creationId xmlns:a16="http://schemas.microsoft.com/office/drawing/2014/main" id="{BF25C397-F27A-4C17-891C-DF12DF945FFF}"/>
              </a:ext>
            </a:extLst>
          </p:cNvPr>
          <p:cNvPicPr>
            <a:picLocks noChangeAspect="1"/>
          </p:cNvPicPr>
          <p:nvPr/>
        </p:nvPicPr>
        <p:blipFill>
          <a:blip r:embed="rId2"/>
          <a:stretch>
            <a:fillRect/>
          </a:stretch>
        </p:blipFill>
        <p:spPr>
          <a:xfrm>
            <a:off x="0" y="0"/>
            <a:ext cx="1412240" cy="1283854"/>
          </a:xfrm>
          <a:prstGeom prst="rect">
            <a:avLst/>
          </a:prstGeom>
        </p:spPr>
      </p:pic>
      <p:sp>
        <p:nvSpPr>
          <p:cNvPr id="4" name="TextBox 3">
            <a:extLst>
              <a:ext uri="{FF2B5EF4-FFF2-40B4-BE49-F238E27FC236}">
                <a16:creationId xmlns:a16="http://schemas.microsoft.com/office/drawing/2014/main" id="{5F737FF8-EB12-45A8-9000-B2B6506ADD9F}"/>
              </a:ext>
            </a:extLst>
          </p:cNvPr>
          <p:cNvSpPr txBox="1"/>
          <p:nvPr/>
        </p:nvSpPr>
        <p:spPr>
          <a:xfrm>
            <a:off x="1529080" y="231447"/>
            <a:ext cx="6522720" cy="461665"/>
          </a:xfrm>
          <a:prstGeom prst="rect">
            <a:avLst/>
          </a:prstGeom>
          <a:noFill/>
        </p:spPr>
        <p:txBody>
          <a:bodyPr wrap="square" rtlCol="0">
            <a:spAutoFit/>
          </a:bodyPr>
          <a:lstStyle/>
          <a:p>
            <a:r>
              <a:rPr lang="en-US" sz="2400" dirty="0"/>
              <a:t>Dissolving process</a:t>
            </a:r>
            <a:endParaRPr lang="en-AU" sz="2400" dirty="0"/>
          </a:p>
        </p:txBody>
      </p:sp>
      <p:pic>
        <p:nvPicPr>
          <p:cNvPr id="6" name="Picture 5">
            <a:extLst>
              <a:ext uri="{FF2B5EF4-FFF2-40B4-BE49-F238E27FC236}">
                <a16:creationId xmlns:a16="http://schemas.microsoft.com/office/drawing/2014/main" id="{06C698E8-917F-4EBF-AC0B-F34FF61CB53F}"/>
              </a:ext>
            </a:extLst>
          </p:cNvPr>
          <p:cNvPicPr>
            <a:picLocks noChangeAspect="1"/>
          </p:cNvPicPr>
          <p:nvPr/>
        </p:nvPicPr>
        <p:blipFill>
          <a:blip r:embed="rId3"/>
          <a:stretch>
            <a:fillRect/>
          </a:stretch>
        </p:blipFill>
        <p:spPr>
          <a:xfrm>
            <a:off x="5069840" y="1216968"/>
            <a:ext cx="6598230" cy="4143598"/>
          </a:xfrm>
          <a:prstGeom prst="rect">
            <a:avLst/>
          </a:prstGeom>
        </p:spPr>
      </p:pic>
      <p:sp>
        <p:nvSpPr>
          <p:cNvPr id="7" name="TextBox 6">
            <a:extLst>
              <a:ext uri="{FF2B5EF4-FFF2-40B4-BE49-F238E27FC236}">
                <a16:creationId xmlns:a16="http://schemas.microsoft.com/office/drawing/2014/main" id="{749CEE41-ED8C-4CA8-858F-45A2F36B2EBA}"/>
              </a:ext>
            </a:extLst>
          </p:cNvPr>
          <p:cNvSpPr txBox="1"/>
          <p:nvPr/>
        </p:nvSpPr>
        <p:spPr>
          <a:xfrm>
            <a:off x="279400" y="1283854"/>
            <a:ext cx="4511040" cy="3913059"/>
          </a:xfrm>
          <a:prstGeom prst="rect">
            <a:avLst/>
          </a:prstGeom>
          <a:noFill/>
        </p:spPr>
        <p:txBody>
          <a:bodyPr wrap="square" rtlCol="0">
            <a:spAutoFit/>
          </a:bodyPr>
          <a:lstStyle/>
          <a:p>
            <a:pPr>
              <a:lnSpc>
                <a:spcPct val="150000"/>
              </a:lnSpc>
            </a:pPr>
            <a:r>
              <a:rPr lang="en-US" sz="2400" dirty="0"/>
              <a:t>Dissolution</a:t>
            </a:r>
          </a:p>
          <a:p>
            <a:pPr marL="342900" indent="-342900">
              <a:lnSpc>
                <a:spcPct val="150000"/>
              </a:lnSpc>
              <a:buFont typeface="Arial" panose="020B0604020202020204" pitchFamily="34" charset="0"/>
              <a:buChar char="•"/>
            </a:pPr>
            <a:r>
              <a:rPr lang="en-US" sz="2400" dirty="0"/>
              <a:t>Particles of the solvent are separated from one another</a:t>
            </a:r>
          </a:p>
          <a:p>
            <a:pPr marL="342900" indent="-342900">
              <a:lnSpc>
                <a:spcPct val="150000"/>
              </a:lnSpc>
              <a:buFont typeface="Arial" panose="020B0604020202020204" pitchFamily="34" charset="0"/>
              <a:buChar char="•"/>
            </a:pPr>
            <a:r>
              <a:rPr lang="en-US" sz="2400" dirty="0"/>
              <a:t>Particles of the solute are separated from one another</a:t>
            </a:r>
          </a:p>
          <a:p>
            <a:pPr marL="342900" indent="-342900">
              <a:lnSpc>
                <a:spcPct val="150000"/>
              </a:lnSpc>
              <a:buFont typeface="Arial" panose="020B0604020202020204" pitchFamily="34" charset="0"/>
              <a:buChar char="•"/>
            </a:pPr>
            <a:r>
              <a:rPr lang="en-US" sz="2400" dirty="0"/>
              <a:t>Solute and solvent particles are attracted to each other</a:t>
            </a:r>
            <a:endParaRPr lang="en-AU" sz="2400" dirty="0"/>
          </a:p>
        </p:txBody>
      </p:sp>
      <p:sp>
        <p:nvSpPr>
          <p:cNvPr id="8" name="TextBox 7">
            <a:extLst>
              <a:ext uri="{FF2B5EF4-FFF2-40B4-BE49-F238E27FC236}">
                <a16:creationId xmlns:a16="http://schemas.microsoft.com/office/drawing/2014/main" id="{3493C373-9E22-428C-8384-9BA6BC35FAE9}"/>
              </a:ext>
            </a:extLst>
          </p:cNvPr>
          <p:cNvSpPr txBox="1"/>
          <p:nvPr/>
        </p:nvSpPr>
        <p:spPr>
          <a:xfrm>
            <a:off x="1998980" y="5599221"/>
            <a:ext cx="8194040" cy="830997"/>
          </a:xfrm>
          <a:prstGeom prst="rect">
            <a:avLst/>
          </a:prstGeom>
          <a:ln w="28575"/>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dirty="0">
                <a:solidFill>
                  <a:srgbClr val="0070C0"/>
                </a:solidFill>
              </a:rPr>
              <a:t>To be soluble – solute-solvent interactions must be stronger than the solute-solute and solvent-solvent interactions</a:t>
            </a:r>
            <a:endParaRPr lang="en-AU" sz="2400" dirty="0">
              <a:solidFill>
                <a:srgbClr val="0070C0"/>
              </a:solidFill>
            </a:endParaRPr>
          </a:p>
        </p:txBody>
      </p:sp>
    </p:spTree>
    <p:extLst>
      <p:ext uri="{BB962C8B-B14F-4D97-AF65-F5344CB8AC3E}">
        <p14:creationId xmlns:p14="http://schemas.microsoft.com/office/powerpoint/2010/main" val="1916763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6FD75A4-A163-4DC0-AD29-3E1D933D9C60}"/>
              </a:ext>
            </a:extLst>
          </p:cNvPr>
          <p:cNvSpPr/>
          <p:nvPr/>
        </p:nvSpPr>
        <p:spPr>
          <a:xfrm>
            <a:off x="1300480" y="843280"/>
            <a:ext cx="6868160" cy="22352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 name="Picture 1">
            <a:extLst>
              <a:ext uri="{FF2B5EF4-FFF2-40B4-BE49-F238E27FC236}">
                <a16:creationId xmlns:a16="http://schemas.microsoft.com/office/drawing/2014/main" id="{BF25C397-F27A-4C17-891C-DF12DF945FFF}"/>
              </a:ext>
            </a:extLst>
          </p:cNvPr>
          <p:cNvPicPr>
            <a:picLocks noChangeAspect="1"/>
          </p:cNvPicPr>
          <p:nvPr/>
        </p:nvPicPr>
        <p:blipFill>
          <a:blip r:embed="rId2"/>
          <a:stretch>
            <a:fillRect/>
          </a:stretch>
        </p:blipFill>
        <p:spPr>
          <a:xfrm>
            <a:off x="0" y="0"/>
            <a:ext cx="1412240" cy="1283854"/>
          </a:xfrm>
          <a:prstGeom prst="rect">
            <a:avLst/>
          </a:prstGeom>
        </p:spPr>
      </p:pic>
      <p:sp>
        <p:nvSpPr>
          <p:cNvPr id="4" name="TextBox 3">
            <a:extLst>
              <a:ext uri="{FF2B5EF4-FFF2-40B4-BE49-F238E27FC236}">
                <a16:creationId xmlns:a16="http://schemas.microsoft.com/office/drawing/2014/main" id="{5F737FF8-EB12-45A8-9000-B2B6506ADD9F}"/>
              </a:ext>
            </a:extLst>
          </p:cNvPr>
          <p:cNvSpPr txBox="1"/>
          <p:nvPr/>
        </p:nvSpPr>
        <p:spPr>
          <a:xfrm>
            <a:off x="1529080" y="231447"/>
            <a:ext cx="6522720" cy="461665"/>
          </a:xfrm>
          <a:prstGeom prst="rect">
            <a:avLst/>
          </a:prstGeom>
          <a:noFill/>
        </p:spPr>
        <p:txBody>
          <a:bodyPr wrap="square" rtlCol="0">
            <a:spAutoFit/>
          </a:bodyPr>
          <a:lstStyle/>
          <a:p>
            <a:r>
              <a:rPr lang="en-US" sz="2400" dirty="0"/>
              <a:t>Solubility of molecular substances</a:t>
            </a:r>
            <a:endParaRPr lang="en-AU" sz="2400" dirty="0"/>
          </a:p>
        </p:txBody>
      </p:sp>
      <p:sp>
        <p:nvSpPr>
          <p:cNvPr id="5" name="TextBox 4">
            <a:extLst>
              <a:ext uri="{FF2B5EF4-FFF2-40B4-BE49-F238E27FC236}">
                <a16:creationId xmlns:a16="http://schemas.microsoft.com/office/drawing/2014/main" id="{C460F712-3BE0-430F-90D1-8680C77766DF}"/>
              </a:ext>
            </a:extLst>
          </p:cNvPr>
          <p:cNvSpPr txBox="1"/>
          <p:nvPr/>
        </p:nvSpPr>
        <p:spPr>
          <a:xfrm>
            <a:off x="396240" y="1463040"/>
            <a:ext cx="11379200" cy="3359061"/>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dirty="0"/>
              <a:t>Most, larger, molecular substances are not soluble or sparingly soluble in water (e.g. hexane is insoluble in water)</a:t>
            </a:r>
          </a:p>
          <a:p>
            <a:pPr marL="342900" indent="-342900">
              <a:lnSpc>
                <a:spcPct val="150000"/>
              </a:lnSpc>
              <a:buFont typeface="Arial" panose="020B0604020202020204" pitchFamily="34" charset="0"/>
              <a:buChar char="•"/>
            </a:pPr>
            <a:r>
              <a:rPr lang="en-AU" sz="2400" dirty="0"/>
              <a:t>Some smaller molecules are soluble in water (e.g. sucrose, ammonia and hydrogen chloride). This occurs in two main ways:</a:t>
            </a:r>
          </a:p>
          <a:p>
            <a:pPr marL="1714500" lvl="3" indent="-342900">
              <a:lnSpc>
                <a:spcPct val="150000"/>
              </a:lnSpc>
              <a:buFont typeface="Arial" panose="020B0604020202020204" pitchFamily="34" charset="0"/>
              <a:buChar char="•"/>
            </a:pPr>
            <a:r>
              <a:rPr lang="en-AU" sz="2400" dirty="0"/>
              <a:t>Molecular compounds that form hydrogen bonds with water</a:t>
            </a:r>
          </a:p>
          <a:p>
            <a:pPr marL="1714500" lvl="3" indent="-342900">
              <a:lnSpc>
                <a:spcPct val="150000"/>
              </a:lnSpc>
              <a:buFont typeface="Arial" panose="020B0604020202020204" pitchFamily="34" charset="0"/>
              <a:buChar char="•"/>
            </a:pPr>
            <a:r>
              <a:rPr lang="en-AU" sz="2400" dirty="0"/>
              <a:t>Molecular compounds that ionise</a:t>
            </a:r>
          </a:p>
        </p:txBody>
      </p:sp>
    </p:spTree>
    <p:extLst>
      <p:ext uri="{BB962C8B-B14F-4D97-AF65-F5344CB8AC3E}">
        <p14:creationId xmlns:p14="http://schemas.microsoft.com/office/powerpoint/2010/main" val="1402387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6FD75A4-A163-4DC0-AD29-3E1D933D9C60}"/>
              </a:ext>
            </a:extLst>
          </p:cNvPr>
          <p:cNvSpPr/>
          <p:nvPr/>
        </p:nvSpPr>
        <p:spPr>
          <a:xfrm>
            <a:off x="1300480" y="843280"/>
            <a:ext cx="6868160" cy="22352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 name="Picture 1">
            <a:extLst>
              <a:ext uri="{FF2B5EF4-FFF2-40B4-BE49-F238E27FC236}">
                <a16:creationId xmlns:a16="http://schemas.microsoft.com/office/drawing/2014/main" id="{BF25C397-F27A-4C17-891C-DF12DF945FFF}"/>
              </a:ext>
            </a:extLst>
          </p:cNvPr>
          <p:cNvPicPr>
            <a:picLocks noChangeAspect="1"/>
          </p:cNvPicPr>
          <p:nvPr/>
        </p:nvPicPr>
        <p:blipFill>
          <a:blip r:embed="rId2"/>
          <a:stretch>
            <a:fillRect/>
          </a:stretch>
        </p:blipFill>
        <p:spPr>
          <a:xfrm>
            <a:off x="0" y="0"/>
            <a:ext cx="1412240" cy="1283854"/>
          </a:xfrm>
          <a:prstGeom prst="rect">
            <a:avLst/>
          </a:prstGeom>
        </p:spPr>
      </p:pic>
      <p:sp>
        <p:nvSpPr>
          <p:cNvPr id="4" name="TextBox 3">
            <a:extLst>
              <a:ext uri="{FF2B5EF4-FFF2-40B4-BE49-F238E27FC236}">
                <a16:creationId xmlns:a16="http://schemas.microsoft.com/office/drawing/2014/main" id="{5F737FF8-EB12-45A8-9000-B2B6506ADD9F}"/>
              </a:ext>
            </a:extLst>
          </p:cNvPr>
          <p:cNvSpPr txBox="1"/>
          <p:nvPr/>
        </p:nvSpPr>
        <p:spPr>
          <a:xfrm>
            <a:off x="1529080" y="231447"/>
            <a:ext cx="6522720" cy="461665"/>
          </a:xfrm>
          <a:prstGeom prst="rect">
            <a:avLst/>
          </a:prstGeom>
          <a:noFill/>
        </p:spPr>
        <p:txBody>
          <a:bodyPr wrap="square" rtlCol="0">
            <a:spAutoFit/>
          </a:bodyPr>
          <a:lstStyle/>
          <a:p>
            <a:r>
              <a:rPr lang="en-US" sz="2400" dirty="0"/>
              <a:t>Dissolving molecular substance: H-bonding</a:t>
            </a:r>
            <a:endParaRPr lang="en-AU" sz="2400" dirty="0"/>
          </a:p>
        </p:txBody>
      </p:sp>
      <p:sp>
        <p:nvSpPr>
          <p:cNvPr id="5" name="TextBox 4">
            <a:extLst>
              <a:ext uri="{FF2B5EF4-FFF2-40B4-BE49-F238E27FC236}">
                <a16:creationId xmlns:a16="http://schemas.microsoft.com/office/drawing/2014/main" id="{3B017B78-ADA6-4ACC-A10B-FC9C41C1A9D2}"/>
              </a:ext>
            </a:extLst>
          </p:cNvPr>
          <p:cNvSpPr txBox="1"/>
          <p:nvPr/>
        </p:nvSpPr>
        <p:spPr>
          <a:xfrm>
            <a:off x="254000" y="1283854"/>
            <a:ext cx="11480800" cy="114307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t>Small molecular substances that can hydrogen bond with water tend to be soluble</a:t>
            </a:r>
          </a:p>
          <a:p>
            <a:pPr marL="285750" indent="-285750">
              <a:lnSpc>
                <a:spcPct val="150000"/>
              </a:lnSpc>
              <a:buFont typeface="Arial" panose="020B0604020202020204" pitchFamily="34" charset="0"/>
              <a:buChar char="•"/>
            </a:pPr>
            <a:r>
              <a:rPr lang="en-US" sz="2400" dirty="0"/>
              <a:t>Example 1 - alcohols</a:t>
            </a:r>
          </a:p>
        </p:txBody>
      </p:sp>
      <p:pic>
        <p:nvPicPr>
          <p:cNvPr id="6" name="Picture 5">
            <a:extLst>
              <a:ext uri="{FF2B5EF4-FFF2-40B4-BE49-F238E27FC236}">
                <a16:creationId xmlns:a16="http://schemas.microsoft.com/office/drawing/2014/main" id="{60CB65E9-329F-46DB-BC7A-610F14CC2E81}"/>
              </a:ext>
            </a:extLst>
          </p:cNvPr>
          <p:cNvPicPr>
            <a:picLocks noChangeAspect="1"/>
          </p:cNvPicPr>
          <p:nvPr/>
        </p:nvPicPr>
        <p:blipFill>
          <a:blip r:embed="rId3"/>
          <a:stretch>
            <a:fillRect/>
          </a:stretch>
        </p:blipFill>
        <p:spPr>
          <a:xfrm>
            <a:off x="5811520" y="2478507"/>
            <a:ext cx="6061406" cy="3385129"/>
          </a:xfrm>
          <a:prstGeom prst="rect">
            <a:avLst/>
          </a:prstGeom>
        </p:spPr>
      </p:pic>
      <p:sp>
        <p:nvSpPr>
          <p:cNvPr id="7" name="TextBox 6">
            <a:extLst>
              <a:ext uri="{FF2B5EF4-FFF2-40B4-BE49-F238E27FC236}">
                <a16:creationId xmlns:a16="http://schemas.microsoft.com/office/drawing/2014/main" id="{029282B8-29F5-47ED-8894-9EDF8FF94D4C}"/>
              </a:ext>
            </a:extLst>
          </p:cNvPr>
          <p:cNvSpPr txBox="1"/>
          <p:nvPr/>
        </p:nvSpPr>
        <p:spPr>
          <a:xfrm>
            <a:off x="477520" y="2597465"/>
            <a:ext cx="5334000" cy="1569660"/>
          </a:xfrm>
          <a:prstGeom prst="rect">
            <a:avLst/>
          </a:prstGeom>
          <a:noFill/>
        </p:spPr>
        <p:txBody>
          <a:bodyPr wrap="square" rtlCol="0">
            <a:spAutoFit/>
          </a:bodyPr>
          <a:lstStyle/>
          <a:p>
            <a:pPr marL="285750" indent="-285750">
              <a:buFont typeface="Wingdings" panose="05000000000000000000" pitchFamily="2" charset="2"/>
              <a:buChar char="§"/>
            </a:pPr>
            <a:r>
              <a:rPr lang="en-US" sz="2400" dirty="0"/>
              <a:t>Methanol, ethanol and propanol are infinitely soluble (miscible)</a:t>
            </a:r>
          </a:p>
          <a:p>
            <a:pPr marL="285750" indent="-285750">
              <a:buFont typeface="Wingdings" panose="05000000000000000000" pitchFamily="2" charset="2"/>
              <a:buChar char="§"/>
            </a:pPr>
            <a:r>
              <a:rPr lang="en-US" sz="2400" dirty="0"/>
              <a:t>As dispersion forces increase the solubility in water decreases</a:t>
            </a:r>
            <a:endParaRPr lang="en-AU" sz="2400" dirty="0"/>
          </a:p>
        </p:txBody>
      </p:sp>
      <p:pic>
        <p:nvPicPr>
          <p:cNvPr id="8" name="Picture 7">
            <a:extLst>
              <a:ext uri="{FF2B5EF4-FFF2-40B4-BE49-F238E27FC236}">
                <a16:creationId xmlns:a16="http://schemas.microsoft.com/office/drawing/2014/main" id="{516E1B8C-11C9-4BA9-A50B-DC4249A691DD}"/>
              </a:ext>
            </a:extLst>
          </p:cNvPr>
          <p:cNvPicPr>
            <a:picLocks noChangeAspect="1"/>
          </p:cNvPicPr>
          <p:nvPr/>
        </p:nvPicPr>
        <p:blipFill rotWithShape="1">
          <a:blip r:embed="rId4"/>
          <a:srcRect l="8312" t="6814" r="8127" b="10386"/>
          <a:stretch/>
        </p:blipFill>
        <p:spPr>
          <a:xfrm>
            <a:off x="1752599" y="4260535"/>
            <a:ext cx="3037841" cy="2366018"/>
          </a:xfrm>
          <a:prstGeom prst="rect">
            <a:avLst/>
          </a:prstGeom>
        </p:spPr>
      </p:pic>
    </p:spTree>
    <p:extLst>
      <p:ext uri="{BB962C8B-B14F-4D97-AF65-F5344CB8AC3E}">
        <p14:creationId xmlns:p14="http://schemas.microsoft.com/office/powerpoint/2010/main" val="2461848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6FD75A4-A163-4DC0-AD29-3E1D933D9C60}"/>
              </a:ext>
            </a:extLst>
          </p:cNvPr>
          <p:cNvSpPr/>
          <p:nvPr/>
        </p:nvSpPr>
        <p:spPr>
          <a:xfrm>
            <a:off x="1300480" y="843280"/>
            <a:ext cx="6868160" cy="22352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 name="Picture 1">
            <a:extLst>
              <a:ext uri="{FF2B5EF4-FFF2-40B4-BE49-F238E27FC236}">
                <a16:creationId xmlns:a16="http://schemas.microsoft.com/office/drawing/2014/main" id="{BF25C397-F27A-4C17-891C-DF12DF945FFF}"/>
              </a:ext>
            </a:extLst>
          </p:cNvPr>
          <p:cNvPicPr>
            <a:picLocks noChangeAspect="1"/>
          </p:cNvPicPr>
          <p:nvPr/>
        </p:nvPicPr>
        <p:blipFill>
          <a:blip r:embed="rId2"/>
          <a:stretch>
            <a:fillRect/>
          </a:stretch>
        </p:blipFill>
        <p:spPr>
          <a:xfrm>
            <a:off x="0" y="0"/>
            <a:ext cx="1412240" cy="1283854"/>
          </a:xfrm>
          <a:prstGeom prst="rect">
            <a:avLst/>
          </a:prstGeom>
        </p:spPr>
      </p:pic>
      <p:sp>
        <p:nvSpPr>
          <p:cNvPr id="4" name="TextBox 3">
            <a:extLst>
              <a:ext uri="{FF2B5EF4-FFF2-40B4-BE49-F238E27FC236}">
                <a16:creationId xmlns:a16="http://schemas.microsoft.com/office/drawing/2014/main" id="{5F737FF8-EB12-45A8-9000-B2B6506ADD9F}"/>
              </a:ext>
            </a:extLst>
          </p:cNvPr>
          <p:cNvSpPr txBox="1"/>
          <p:nvPr/>
        </p:nvSpPr>
        <p:spPr>
          <a:xfrm>
            <a:off x="1529080" y="231447"/>
            <a:ext cx="6522720" cy="461665"/>
          </a:xfrm>
          <a:prstGeom prst="rect">
            <a:avLst/>
          </a:prstGeom>
          <a:noFill/>
        </p:spPr>
        <p:txBody>
          <a:bodyPr wrap="square" rtlCol="0">
            <a:spAutoFit/>
          </a:bodyPr>
          <a:lstStyle/>
          <a:p>
            <a:r>
              <a:rPr lang="en-US" sz="2400" dirty="0"/>
              <a:t>Dissolving molecular substance: H-bonding</a:t>
            </a:r>
            <a:endParaRPr lang="en-AU" sz="2400" dirty="0"/>
          </a:p>
        </p:txBody>
      </p:sp>
      <p:sp>
        <p:nvSpPr>
          <p:cNvPr id="5" name="TextBox 4">
            <a:extLst>
              <a:ext uri="{FF2B5EF4-FFF2-40B4-BE49-F238E27FC236}">
                <a16:creationId xmlns:a16="http://schemas.microsoft.com/office/drawing/2014/main" id="{3B017B78-ADA6-4ACC-A10B-FC9C41C1A9D2}"/>
              </a:ext>
            </a:extLst>
          </p:cNvPr>
          <p:cNvSpPr txBox="1"/>
          <p:nvPr/>
        </p:nvSpPr>
        <p:spPr>
          <a:xfrm>
            <a:off x="254000" y="1283854"/>
            <a:ext cx="11480800" cy="169706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t>When a substance dissolves in water we can write a </a:t>
            </a:r>
            <a:r>
              <a:rPr lang="en-US" sz="2400" b="1" dirty="0">
                <a:solidFill>
                  <a:srgbClr val="0070C0"/>
                </a:solidFill>
              </a:rPr>
              <a:t>solvation equation </a:t>
            </a:r>
            <a:r>
              <a:rPr lang="en-US" sz="2400" dirty="0"/>
              <a:t>for the process</a:t>
            </a:r>
          </a:p>
          <a:p>
            <a:pPr marL="285750" indent="-285750">
              <a:lnSpc>
                <a:spcPct val="150000"/>
              </a:lnSpc>
              <a:buFont typeface="Arial" panose="020B0604020202020204" pitchFamily="34" charset="0"/>
              <a:buChar char="•"/>
            </a:pPr>
            <a:r>
              <a:rPr lang="en-US" sz="2400" dirty="0"/>
              <a:t>Note – water is written above the arrow as this is not a chemical reaction, just a physical mixing that is reversible </a:t>
            </a:r>
          </a:p>
        </p:txBody>
      </p:sp>
      <p:sp>
        <p:nvSpPr>
          <p:cNvPr id="9" name="TextBox 8">
            <a:extLst>
              <a:ext uri="{FF2B5EF4-FFF2-40B4-BE49-F238E27FC236}">
                <a16:creationId xmlns:a16="http://schemas.microsoft.com/office/drawing/2014/main" id="{DF25D921-E312-47A1-91CB-E515BC32F7EB}"/>
              </a:ext>
            </a:extLst>
          </p:cNvPr>
          <p:cNvSpPr txBox="1"/>
          <p:nvPr/>
        </p:nvSpPr>
        <p:spPr>
          <a:xfrm>
            <a:off x="3017520" y="3197976"/>
            <a:ext cx="5689600" cy="646331"/>
          </a:xfrm>
          <a:prstGeom prst="rect">
            <a:avLst/>
          </a:prstGeom>
          <a:noFill/>
        </p:spPr>
        <p:txBody>
          <a:bodyPr wrap="square" rtlCol="0">
            <a:spAutoFit/>
          </a:bodyPr>
          <a:lstStyle/>
          <a:p>
            <a:r>
              <a:rPr lang="en-US" sz="3600" dirty="0"/>
              <a:t>C</a:t>
            </a:r>
            <a:r>
              <a:rPr lang="en-US" sz="3600" baseline="-25000" dirty="0"/>
              <a:t>2</a:t>
            </a:r>
            <a:r>
              <a:rPr lang="en-US" sz="3600" dirty="0"/>
              <a:t>H</a:t>
            </a:r>
            <a:r>
              <a:rPr lang="en-US" sz="3600" baseline="-25000" dirty="0"/>
              <a:t>5</a:t>
            </a:r>
            <a:r>
              <a:rPr lang="en-US" sz="3600" dirty="0"/>
              <a:t>OH</a:t>
            </a:r>
            <a:r>
              <a:rPr lang="en-US" sz="3600" baseline="-25000" dirty="0"/>
              <a:t>(l)</a:t>
            </a:r>
            <a:r>
              <a:rPr lang="en-US" sz="3600" dirty="0"/>
              <a:t>                  C</a:t>
            </a:r>
            <a:r>
              <a:rPr lang="en-US" sz="3600" baseline="-25000" dirty="0"/>
              <a:t>2</a:t>
            </a:r>
            <a:r>
              <a:rPr lang="en-US" sz="3600" dirty="0"/>
              <a:t>H</a:t>
            </a:r>
            <a:r>
              <a:rPr lang="en-US" sz="3600" baseline="-25000" dirty="0"/>
              <a:t>5</a:t>
            </a:r>
            <a:r>
              <a:rPr lang="en-US" sz="3600" dirty="0"/>
              <a:t>OH</a:t>
            </a:r>
            <a:r>
              <a:rPr lang="en-US" sz="3600" baseline="-25000" dirty="0"/>
              <a:t>(</a:t>
            </a:r>
            <a:r>
              <a:rPr lang="en-US" sz="3600" baseline="-25000" dirty="0" err="1"/>
              <a:t>aq</a:t>
            </a:r>
            <a:r>
              <a:rPr lang="en-US" sz="3600" baseline="-25000" dirty="0"/>
              <a:t>)</a:t>
            </a:r>
            <a:endParaRPr lang="en-AU" sz="3600" baseline="-25000" dirty="0"/>
          </a:p>
        </p:txBody>
      </p:sp>
      <p:cxnSp>
        <p:nvCxnSpPr>
          <p:cNvPr id="11" name="Straight Arrow Connector 10">
            <a:extLst>
              <a:ext uri="{FF2B5EF4-FFF2-40B4-BE49-F238E27FC236}">
                <a16:creationId xmlns:a16="http://schemas.microsoft.com/office/drawing/2014/main" id="{E147E5FA-00C1-4EAE-9966-7006993A25B0}"/>
              </a:ext>
            </a:extLst>
          </p:cNvPr>
          <p:cNvCxnSpPr/>
          <p:nvPr/>
        </p:nvCxnSpPr>
        <p:spPr>
          <a:xfrm>
            <a:off x="4947920" y="3521141"/>
            <a:ext cx="146304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F2C25796-1DB6-4B4C-BD52-29FCBAA6BDC7}"/>
              </a:ext>
            </a:extLst>
          </p:cNvPr>
          <p:cNvSpPr txBox="1"/>
          <p:nvPr/>
        </p:nvSpPr>
        <p:spPr>
          <a:xfrm>
            <a:off x="5181600" y="2936260"/>
            <a:ext cx="2265680" cy="523220"/>
          </a:xfrm>
          <a:prstGeom prst="rect">
            <a:avLst/>
          </a:prstGeom>
          <a:noFill/>
        </p:spPr>
        <p:txBody>
          <a:bodyPr wrap="square" rtlCol="0">
            <a:spAutoFit/>
          </a:bodyPr>
          <a:lstStyle/>
          <a:p>
            <a:r>
              <a:rPr lang="en-US" sz="2800" dirty="0"/>
              <a:t>H</a:t>
            </a:r>
            <a:r>
              <a:rPr lang="en-US" sz="2800" baseline="-25000" dirty="0"/>
              <a:t>2</a:t>
            </a:r>
            <a:r>
              <a:rPr lang="en-US" sz="2800" dirty="0"/>
              <a:t>0</a:t>
            </a:r>
            <a:endParaRPr lang="en-AU" sz="2800" dirty="0"/>
          </a:p>
        </p:txBody>
      </p:sp>
    </p:spTree>
    <p:extLst>
      <p:ext uri="{BB962C8B-B14F-4D97-AF65-F5344CB8AC3E}">
        <p14:creationId xmlns:p14="http://schemas.microsoft.com/office/powerpoint/2010/main" val="3228677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6FD75A4-A163-4DC0-AD29-3E1D933D9C60}"/>
              </a:ext>
            </a:extLst>
          </p:cNvPr>
          <p:cNvSpPr/>
          <p:nvPr/>
        </p:nvSpPr>
        <p:spPr>
          <a:xfrm>
            <a:off x="1300480" y="843280"/>
            <a:ext cx="6868160" cy="22352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 name="Picture 1">
            <a:extLst>
              <a:ext uri="{FF2B5EF4-FFF2-40B4-BE49-F238E27FC236}">
                <a16:creationId xmlns:a16="http://schemas.microsoft.com/office/drawing/2014/main" id="{BF25C397-F27A-4C17-891C-DF12DF945FFF}"/>
              </a:ext>
            </a:extLst>
          </p:cNvPr>
          <p:cNvPicPr>
            <a:picLocks noChangeAspect="1"/>
          </p:cNvPicPr>
          <p:nvPr/>
        </p:nvPicPr>
        <p:blipFill>
          <a:blip r:embed="rId2"/>
          <a:stretch>
            <a:fillRect/>
          </a:stretch>
        </p:blipFill>
        <p:spPr>
          <a:xfrm>
            <a:off x="0" y="0"/>
            <a:ext cx="1412240" cy="1283854"/>
          </a:xfrm>
          <a:prstGeom prst="rect">
            <a:avLst/>
          </a:prstGeom>
        </p:spPr>
      </p:pic>
      <p:sp>
        <p:nvSpPr>
          <p:cNvPr id="4" name="TextBox 3">
            <a:extLst>
              <a:ext uri="{FF2B5EF4-FFF2-40B4-BE49-F238E27FC236}">
                <a16:creationId xmlns:a16="http://schemas.microsoft.com/office/drawing/2014/main" id="{5F737FF8-EB12-45A8-9000-B2B6506ADD9F}"/>
              </a:ext>
            </a:extLst>
          </p:cNvPr>
          <p:cNvSpPr txBox="1"/>
          <p:nvPr/>
        </p:nvSpPr>
        <p:spPr>
          <a:xfrm>
            <a:off x="1529080" y="231447"/>
            <a:ext cx="6522720" cy="461665"/>
          </a:xfrm>
          <a:prstGeom prst="rect">
            <a:avLst/>
          </a:prstGeom>
          <a:noFill/>
        </p:spPr>
        <p:txBody>
          <a:bodyPr wrap="square" rtlCol="0">
            <a:spAutoFit/>
          </a:bodyPr>
          <a:lstStyle/>
          <a:p>
            <a:r>
              <a:rPr lang="en-US" sz="2400" dirty="0"/>
              <a:t>Dissolving molecular substance: H-bonding</a:t>
            </a:r>
            <a:endParaRPr lang="en-AU" sz="2400" dirty="0"/>
          </a:p>
        </p:txBody>
      </p:sp>
      <p:sp>
        <p:nvSpPr>
          <p:cNvPr id="6" name="TextBox 5">
            <a:extLst>
              <a:ext uri="{FF2B5EF4-FFF2-40B4-BE49-F238E27FC236}">
                <a16:creationId xmlns:a16="http://schemas.microsoft.com/office/drawing/2014/main" id="{61A786C9-BBD6-4B75-A2D9-A862D27BE920}"/>
              </a:ext>
            </a:extLst>
          </p:cNvPr>
          <p:cNvSpPr txBox="1"/>
          <p:nvPr/>
        </p:nvSpPr>
        <p:spPr>
          <a:xfrm>
            <a:off x="182880" y="1338348"/>
            <a:ext cx="11135360" cy="3737946"/>
          </a:xfrm>
          <a:prstGeom prst="rect">
            <a:avLst/>
          </a:prstGeom>
          <a:noFill/>
        </p:spPr>
        <p:txBody>
          <a:bodyPr wrap="square" rtlCol="0">
            <a:spAutoFit/>
          </a:bodyPr>
          <a:lstStyle/>
          <a:p>
            <a:pPr marL="742950" lvl="1" indent="-285750">
              <a:lnSpc>
                <a:spcPct val="150000"/>
              </a:lnSpc>
              <a:buFont typeface="Arial" panose="020B0604020202020204" pitchFamily="34" charset="0"/>
              <a:buChar char="•"/>
            </a:pPr>
            <a:r>
              <a:rPr lang="en-US" sz="2000" dirty="0"/>
              <a:t>Sugars – such as glucose, sucrose, fructose. Sugars contain a number of polar –OH groups that can hydrogen bond to water.</a:t>
            </a:r>
          </a:p>
          <a:p>
            <a:pPr marL="742950" lvl="1" indent="-285750">
              <a:lnSpc>
                <a:spcPct val="150000"/>
              </a:lnSpc>
              <a:buFont typeface="Arial" panose="020B0604020202020204" pitchFamily="34" charset="0"/>
              <a:buChar char="•"/>
            </a:pPr>
            <a:r>
              <a:rPr lang="en-US" sz="2000" dirty="0"/>
              <a:t>Vitamins – some are water soluble and others are fat soluble. This has an affect on how they are stored in the body. Water soluble vitamins are excreted so you need to constantly replenish them. As others are stored in fat, the body can tolerate a shortage in food for a period of time but it can be dangerous if you consume too much of them (they build up)</a:t>
            </a:r>
          </a:p>
          <a:p>
            <a:pPr marL="742950" lvl="1" indent="-285750">
              <a:lnSpc>
                <a:spcPct val="150000"/>
              </a:lnSpc>
              <a:buFont typeface="Arial" panose="020B0604020202020204" pitchFamily="34" charset="0"/>
              <a:buChar char="•"/>
            </a:pPr>
            <a:r>
              <a:rPr lang="en-US" sz="2000" dirty="0"/>
              <a:t>Pharmaceuticals – as most need to travel through the blood, a lot of research goes in to making complex and sometimes large molecular substances more soluble in water</a:t>
            </a:r>
            <a:endParaRPr lang="en-AU" sz="2000" dirty="0"/>
          </a:p>
        </p:txBody>
      </p:sp>
    </p:spTree>
    <p:extLst>
      <p:ext uri="{BB962C8B-B14F-4D97-AF65-F5344CB8AC3E}">
        <p14:creationId xmlns:p14="http://schemas.microsoft.com/office/powerpoint/2010/main" val="291334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6FD75A4-A163-4DC0-AD29-3E1D933D9C60}"/>
              </a:ext>
            </a:extLst>
          </p:cNvPr>
          <p:cNvSpPr/>
          <p:nvPr/>
        </p:nvSpPr>
        <p:spPr>
          <a:xfrm>
            <a:off x="1300480" y="843280"/>
            <a:ext cx="6868160" cy="22352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 name="Picture 1">
            <a:extLst>
              <a:ext uri="{FF2B5EF4-FFF2-40B4-BE49-F238E27FC236}">
                <a16:creationId xmlns:a16="http://schemas.microsoft.com/office/drawing/2014/main" id="{BF25C397-F27A-4C17-891C-DF12DF945FFF}"/>
              </a:ext>
            </a:extLst>
          </p:cNvPr>
          <p:cNvPicPr>
            <a:picLocks noChangeAspect="1"/>
          </p:cNvPicPr>
          <p:nvPr/>
        </p:nvPicPr>
        <p:blipFill>
          <a:blip r:embed="rId2"/>
          <a:stretch>
            <a:fillRect/>
          </a:stretch>
        </p:blipFill>
        <p:spPr>
          <a:xfrm>
            <a:off x="0" y="0"/>
            <a:ext cx="1412240" cy="1283854"/>
          </a:xfrm>
          <a:prstGeom prst="rect">
            <a:avLst/>
          </a:prstGeom>
        </p:spPr>
      </p:pic>
      <p:sp>
        <p:nvSpPr>
          <p:cNvPr id="4" name="TextBox 3">
            <a:extLst>
              <a:ext uri="{FF2B5EF4-FFF2-40B4-BE49-F238E27FC236}">
                <a16:creationId xmlns:a16="http://schemas.microsoft.com/office/drawing/2014/main" id="{5F737FF8-EB12-45A8-9000-B2B6506ADD9F}"/>
              </a:ext>
            </a:extLst>
          </p:cNvPr>
          <p:cNvSpPr txBox="1"/>
          <p:nvPr/>
        </p:nvSpPr>
        <p:spPr>
          <a:xfrm>
            <a:off x="1529080" y="231447"/>
            <a:ext cx="6522720" cy="461665"/>
          </a:xfrm>
          <a:prstGeom prst="rect">
            <a:avLst/>
          </a:prstGeom>
          <a:noFill/>
        </p:spPr>
        <p:txBody>
          <a:bodyPr wrap="square" rtlCol="0">
            <a:spAutoFit/>
          </a:bodyPr>
          <a:lstStyle/>
          <a:p>
            <a:r>
              <a:rPr lang="en-US" sz="2400" dirty="0"/>
              <a:t>Dissolving molecular substance: H-bonding</a:t>
            </a:r>
            <a:endParaRPr lang="en-AU" sz="2400" dirty="0"/>
          </a:p>
        </p:txBody>
      </p:sp>
      <p:sp>
        <p:nvSpPr>
          <p:cNvPr id="5" name="TextBox 4">
            <a:extLst>
              <a:ext uri="{FF2B5EF4-FFF2-40B4-BE49-F238E27FC236}">
                <a16:creationId xmlns:a16="http://schemas.microsoft.com/office/drawing/2014/main" id="{9DFF0C29-F125-452B-8983-75A14F704C2F}"/>
              </a:ext>
            </a:extLst>
          </p:cNvPr>
          <p:cNvSpPr txBox="1"/>
          <p:nvPr/>
        </p:nvSpPr>
        <p:spPr>
          <a:xfrm>
            <a:off x="528320" y="1432560"/>
            <a:ext cx="11094720" cy="461665"/>
          </a:xfrm>
          <a:prstGeom prst="rect">
            <a:avLst/>
          </a:prstGeom>
          <a:noFill/>
        </p:spPr>
        <p:txBody>
          <a:bodyPr wrap="square" rtlCol="0">
            <a:spAutoFit/>
          </a:bodyPr>
          <a:lstStyle/>
          <a:p>
            <a:r>
              <a:rPr lang="en-US" sz="2400" dirty="0"/>
              <a:t>Examine the structure of each vitamin and classify them as water soluble or fat soluble:</a:t>
            </a:r>
            <a:endParaRPr lang="en-AU" sz="2400" dirty="0"/>
          </a:p>
        </p:txBody>
      </p:sp>
      <p:pic>
        <p:nvPicPr>
          <p:cNvPr id="7" name="Picture 6">
            <a:extLst>
              <a:ext uri="{FF2B5EF4-FFF2-40B4-BE49-F238E27FC236}">
                <a16:creationId xmlns:a16="http://schemas.microsoft.com/office/drawing/2014/main" id="{E7DF6280-3157-4286-A0A7-51EBE0BEB06A}"/>
              </a:ext>
            </a:extLst>
          </p:cNvPr>
          <p:cNvPicPr>
            <a:picLocks noChangeAspect="1"/>
          </p:cNvPicPr>
          <p:nvPr/>
        </p:nvPicPr>
        <p:blipFill>
          <a:blip r:embed="rId3"/>
          <a:stretch>
            <a:fillRect/>
          </a:stretch>
        </p:blipFill>
        <p:spPr>
          <a:xfrm>
            <a:off x="9343902" y="4608855"/>
            <a:ext cx="2279138" cy="1683584"/>
          </a:xfrm>
          <a:prstGeom prst="rect">
            <a:avLst/>
          </a:prstGeom>
        </p:spPr>
      </p:pic>
      <p:sp>
        <p:nvSpPr>
          <p:cNvPr id="9" name="TextBox 8">
            <a:extLst>
              <a:ext uri="{FF2B5EF4-FFF2-40B4-BE49-F238E27FC236}">
                <a16:creationId xmlns:a16="http://schemas.microsoft.com/office/drawing/2014/main" id="{A2AEA96E-6EDF-4435-8F65-432A2FE1B174}"/>
              </a:ext>
            </a:extLst>
          </p:cNvPr>
          <p:cNvSpPr txBox="1"/>
          <p:nvPr/>
        </p:nvSpPr>
        <p:spPr>
          <a:xfrm>
            <a:off x="7405026" y="5153036"/>
            <a:ext cx="4572000" cy="461665"/>
          </a:xfrm>
          <a:prstGeom prst="rect">
            <a:avLst/>
          </a:prstGeom>
          <a:noFill/>
        </p:spPr>
        <p:txBody>
          <a:bodyPr wrap="square" rtlCol="0">
            <a:spAutoFit/>
          </a:bodyPr>
          <a:lstStyle/>
          <a:p>
            <a:r>
              <a:rPr lang="en-US" sz="2400" dirty="0"/>
              <a:t>d) Vitamin C</a:t>
            </a:r>
            <a:endParaRPr lang="en-AU" sz="2400" dirty="0"/>
          </a:p>
        </p:txBody>
      </p:sp>
      <p:pic>
        <p:nvPicPr>
          <p:cNvPr id="10" name="Picture 9">
            <a:extLst>
              <a:ext uri="{FF2B5EF4-FFF2-40B4-BE49-F238E27FC236}">
                <a16:creationId xmlns:a16="http://schemas.microsoft.com/office/drawing/2014/main" id="{4CB3F051-63FB-4AFC-93D8-F5461851B9C2}"/>
              </a:ext>
            </a:extLst>
          </p:cNvPr>
          <p:cNvPicPr>
            <a:picLocks noChangeAspect="1"/>
          </p:cNvPicPr>
          <p:nvPr/>
        </p:nvPicPr>
        <p:blipFill>
          <a:blip r:embed="rId4"/>
          <a:stretch>
            <a:fillRect/>
          </a:stretch>
        </p:blipFill>
        <p:spPr>
          <a:xfrm>
            <a:off x="9511921" y="2163516"/>
            <a:ext cx="1943100" cy="1943100"/>
          </a:xfrm>
          <a:prstGeom prst="rect">
            <a:avLst/>
          </a:prstGeom>
        </p:spPr>
      </p:pic>
      <p:sp>
        <p:nvSpPr>
          <p:cNvPr id="11" name="TextBox 10">
            <a:extLst>
              <a:ext uri="{FF2B5EF4-FFF2-40B4-BE49-F238E27FC236}">
                <a16:creationId xmlns:a16="http://schemas.microsoft.com/office/drawing/2014/main" id="{85063EB8-B654-44B6-BD88-34A9E51924AE}"/>
              </a:ext>
            </a:extLst>
          </p:cNvPr>
          <p:cNvSpPr txBox="1"/>
          <p:nvPr/>
        </p:nvSpPr>
        <p:spPr>
          <a:xfrm>
            <a:off x="7317361" y="2904233"/>
            <a:ext cx="2194560" cy="461665"/>
          </a:xfrm>
          <a:prstGeom prst="rect">
            <a:avLst/>
          </a:prstGeom>
          <a:noFill/>
        </p:spPr>
        <p:txBody>
          <a:bodyPr wrap="square" rtlCol="0">
            <a:spAutoFit/>
          </a:bodyPr>
          <a:lstStyle/>
          <a:p>
            <a:r>
              <a:rPr lang="en-US" sz="2400" dirty="0"/>
              <a:t>b) Vitamin K</a:t>
            </a:r>
            <a:r>
              <a:rPr lang="en-US" sz="2400" baseline="-25000" dirty="0"/>
              <a:t>3</a:t>
            </a:r>
            <a:endParaRPr lang="en-AU" sz="2400" baseline="-25000" dirty="0"/>
          </a:p>
        </p:txBody>
      </p:sp>
      <p:pic>
        <p:nvPicPr>
          <p:cNvPr id="13" name="Picture 12">
            <a:extLst>
              <a:ext uri="{FF2B5EF4-FFF2-40B4-BE49-F238E27FC236}">
                <a16:creationId xmlns:a16="http://schemas.microsoft.com/office/drawing/2014/main" id="{30F8F706-F641-415B-9933-AECD73918EB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72022" y="4624706"/>
            <a:ext cx="5004940" cy="1702188"/>
          </a:xfrm>
          <a:prstGeom prst="rect">
            <a:avLst/>
          </a:prstGeom>
        </p:spPr>
      </p:pic>
      <p:sp>
        <p:nvSpPr>
          <p:cNvPr id="14" name="TextBox 13">
            <a:extLst>
              <a:ext uri="{FF2B5EF4-FFF2-40B4-BE49-F238E27FC236}">
                <a16:creationId xmlns:a16="http://schemas.microsoft.com/office/drawing/2014/main" id="{750F35A2-38D9-44E2-A8CF-E487E4BF3575}"/>
              </a:ext>
            </a:extLst>
          </p:cNvPr>
          <p:cNvSpPr txBox="1"/>
          <p:nvPr/>
        </p:nvSpPr>
        <p:spPr>
          <a:xfrm>
            <a:off x="131042" y="5084593"/>
            <a:ext cx="2194560" cy="461665"/>
          </a:xfrm>
          <a:prstGeom prst="rect">
            <a:avLst/>
          </a:prstGeom>
          <a:noFill/>
        </p:spPr>
        <p:txBody>
          <a:bodyPr wrap="square" rtlCol="0">
            <a:spAutoFit/>
          </a:bodyPr>
          <a:lstStyle/>
          <a:p>
            <a:r>
              <a:rPr lang="en-US" sz="2400" dirty="0"/>
              <a:t>c) Vitamin A</a:t>
            </a:r>
            <a:endParaRPr lang="en-AU" sz="2400" baseline="-25000" dirty="0"/>
          </a:p>
        </p:txBody>
      </p:sp>
      <p:pic>
        <p:nvPicPr>
          <p:cNvPr id="16" name="Picture 15">
            <a:extLst>
              <a:ext uri="{FF2B5EF4-FFF2-40B4-BE49-F238E27FC236}">
                <a16:creationId xmlns:a16="http://schemas.microsoft.com/office/drawing/2014/main" id="{E247E774-A6C0-4388-82D0-A26F521EF7E1}"/>
              </a:ext>
            </a:extLst>
          </p:cNvPr>
          <p:cNvPicPr>
            <a:picLocks noChangeAspect="1"/>
          </p:cNvPicPr>
          <p:nvPr/>
        </p:nvPicPr>
        <p:blipFill rotWithShape="1">
          <a:blip r:embed="rId6"/>
          <a:srcRect l="1879" t="4471"/>
          <a:stretch/>
        </p:blipFill>
        <p:spPr>
          <a:xfrm>
            <a:off x="2082684" y="2588360"/>
            <a:ext cx="4163630" cy="1093413"/>
          </a:xfrm>
          <a:prstGeom prst="rect">
            <a:avLst/>
          </a:prstGeom>
        </p:spPr>
      </p:pic>
      <p:sp>
        <p:nvSpPr>
          <p:cNvPr id="19" name="TextBox 18">
            <a:extLst>
              <a:ext uri="{FF2B5EF4-FFF2-40B4-BE49-F238E27FC236}">
                <a16:creationId xmlns:a16="http://schemas.microsoft.com/office/drawing/2014/main" id="{2B83EB44-D52A-4A35-B043-2927AD81BAD2}"/>
              </a:ext>
            </a:extLst>
          </p:cNvPr>
          <p:cNvSpPr txBox="1"/>
          <p:nvPr/>
        </p:nvSpPr>
        <p:spPr>
          <a:xfrm>
            <a:off x="131042" y="2837158"/>
            <a:ext cx="2194560" cy="461665"/>
          </a:xfrm>
          <a:prstGeom prst="rect">
            <a:avLst/>
          </a:prstGeom>
          <a:noFill/>
        </p:spPr>
        <p:txBody>
          <a:bodyPr wrap="square" rtlCol="0">
            <a:spAutoFit/>
          </a:bodyPr>
          <a:lstStyle/>
          <a:p>
            <a:r>
              <a:rPr lang="en-US" sz="2400" dirty="0"/>
              <a:t>a) Vitamin B</a:t>
            </a:r>
            <a:r>
              <a:rPr lang="en-US" sz="2400" baseline="-25000" dirty="0"/>
              <a:t>5</a:t>
            </a:r>
            <a:endParaRPr lang="en-AU" sz="2400" baseline="-25000" dirty="0"/>
          </a:p>
        </p:txBody>
      </p:sp>
    </p:spTree>
    <p:extLst>
      <p:ext uri="{BB962C8B-B14F-4D97-AF65-F5344CB8AC3E}">
        <p14:creationId xmlns:p14="http://schemas.microsoft.com/office/powerpoint/2010/main" val="38964674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632</TotalTime>
  <Words>837</Words>
  <Application>Microsoft Office PowerPoint</Application>
  <PresentationFormat>Widescreen</PresentationFormat>
  <Paragraphs>75</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Wingdings</vt:lpstr>
      <vt:lpstr>Wingdings 2</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Alison Barnes</dc:creator>
  <cp:lastModifiedBy>BARNES Alison [Rossmoyne Senior High School]</cp:lastModifiedBy>
  <cp:revision>9</cp:revision>
  <dcterms:created xsi:type="dcterms:W3CDTF">2021-08-17T13:04:18Z</dcterms:created>
  <dcterms:modified xsi:type="dcterms:W3CDTF">2021-08-18T00:49:38Z</dcterms:modified>
</cp:coreProperties>
</file>