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3" r:id="rId5"/>
    <p:sldId id="261" r:id="rId6"/>
    <p:sldId id="274" r:id="rId7"/>
    <p:sldId id="260" r:id="rId8"/>
    <p:sldId id="258" r:id="rId9"/>
    <p:sldId id="275" r:id="rId10"/>
    <p:sldId id="276" r:id="rId11"/>
    <p:sldId id="272" r:id="rId12"/>
    <p:sldId id="266" r:id="rId13"/>
    <p:sldId id="267" r:id="rId14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8C2AEF-DE14-4A4D-9B6C-ADBAD328EF6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81E079C-B8BC-4409-AE5E-A36ED05C3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Concentration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Chemistry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538162"/>
            <a:ext cx="6057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9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Ion </a:t>
            </a:r>
            <a:r>
              <a:rPr lang="en-US" dirty="0" smtClean="0"/>
              <a:t>concentrations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68952" cy="1612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Ion </a:t>
            </a:r>
            <a:r>
              <a:rPr lang="en-US" sz="2400" dirty="0" smtClean="0"/>
              <a:t>concentration = electrolyte concentration multiplied by ion’s subscript (from the chemical formula)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7056784" cy="39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3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Example 1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What is the concentration in mol.L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latin typeface="Arial" pitchFamily="34" charset="0"/>
                <a:cs typeface="Arial" pitchFamily="34" charset="0"/>
              </a:rPr>
              <a:t> of the solute in a 2.40L solution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aq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</a:rPr>
              <a:t>containing 1.41 mol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dirty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dirty="0">
                <a:latin typeface="Arial" pitchFamily="34" charset="0"/>
                <a:cs typeface="Arial" pitchFamily="34" charset="0"/>
              </a:rPr>
              <a:t>) = n/V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		= 1.41/2.40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= 0.588 mol.L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What is the concentration of ions present in 2.59 mol.L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latin typeface="Arial" pitchFamily="34" charset="0"/>
                <a:cs typeface="Arial" pitchFamily="34" charset="0"/>
              </a:rPr>
              <a:t> of Ca(NO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n(Ca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2+</a:t>
            </a:r>
            <a:r>
              <a:rPr lang="en-US" dirty="0">
                <a:latin typeface="Arial" pitchFamily="34" charset="0"/>
                <a:cs typeface="Arial" pitchFamily="34" charset="0"/>
              </a:rPr>
              <a:t>) = n(Ca(NO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Therefore: 	c(Ca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2+</a:t>
            </a:r>
            <a:r>
              <a:rPr lang="en-US" dirty="0">
                <a:latin typeface="Arial" pitchFamily="34" charset="0"/>
                <a:cs typeface="Arial" pitchFamily="34" charset="0"/>
              </a:rPr>
              <a:t>) 	= c(Ca(NO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					= 2.59 mol.L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			 c(NO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latin typeface="Arial" pitchFamily="34" charset="0"/>
                <a:cs typeface="Arial" pitchFamily="34" charset="0"/>
              </a:rPr>
              <a:t>) 	= 2 </a:t>
            </a:r>
            <a:r>
              <a:rPr lang="en-US">
                <a:latin typeface="Arial" pitchFamily="34" charset="0"/>
                <a:cs typeface="Arial" pitchFamily="34" charset="0"/>
              </a:rPr>
              <a:t>x c(Ca(NO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>
                <a:latin typeface="Arial" pitchFamily="34" charset="0"/>
                <a:cs typeface="Arial" pitchFamily="34" charset="0"/>
              </a:rPr>
              <a:t>)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>
                <a:latin typeface="Arial" pitchFamily="34" charset="0"/>
                <a:cs typeface="Arial" pitchFamily="34" charset="0"/>
              </a:rPr>
              <a:t>)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aseline="-25000" dirty="0">
                <a:latin typeface="Arial" pitchFamily="34" charset="0"/>
                <a:cs typeface="Arial" pitchFamily="34" charset="0"/>
              </a:rPr>
              <a:t> 					</a:t>
            </a:r>
            <a:r>
              <a:rPr lang="en-US" dirty="0">
                <a:latin typeface="Arial" pitchFamily="34" charset="0"/>
                <a:cs typeface="Arial" pitchFamily="34" charset="0"/>
              </a:rPr>
              <a:t>= 2 x 2.59</a:t>
            </a:r>
          </a:p>
          <a:p>
            <a:pPr lvl="1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						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900" u="sng" dirty="0">
                <a:latin typeface="Arial" pitchFamily="34" charset="0"/>
                <a:cs typeface="Arial" pitchFamily="34" charset="0"/>
              </a:rPr>
              <a:t>5.18 mol.L</a:t>
            </a:r>
            <a:r>
              <a:rPr lang="en-US" sz="2900" baseline="30000" dirty="0">
                <a:latin typeface="Arial" pitchFamily="34" charset="0"/>
                <a:cs typeface="Arial" pitchFamily="34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Solution Concentration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2400" dirty="0"/>
              <a:t>The concentration of a solute in a solution can be expressed with different units, but it is always a ratio of solute to solution.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Concentration     </a:t>
            </a:r>
            <a:r>
              <a:rPr lang="el-GR" dirty="0">
                <a:latin typeface="Calibri"/>
              </a:rPr>
              <a:t>α</a:t>
            </a:r>
            <a:r>
              <a:rPr lang="en-US" dirty="0">
                <a:latin typeface="Calibri"/>
              </a:rPr>
              <a:t>      </a:t>
            </a:r>
            <a:r>
              <a:rPr lang="en-US" u="sng" dirty="0">
                <a:latin typeface="Calibri"/>
              </a:rPr>
              <a:t>quantity of solute     </a:t>
            </a:r>
          </a:p>
          <a:p>
            <a:pPr>
              <a:buNone/>
            </a:pPr>
            <a:r>
              <a:rPr lang="en-US" dirty="0">
                <a:latin typeface="Calibri"/>
              </a:rPr>
              <a:t>                                           quantity of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92" y="4461262"/>
            <a:ext cx="3600400" cy="2015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4579234"/>
            <a:ext cx="4177920" cy="1779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calculate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Type		:	Grams per </a:t>
            </a:r>
            <a:r>
              <a:rPr lang="en-US" dirty="0" err="1"/>
              <a:t>Litre</a:t>
            </a:r>
            <a:endParaRPr lang="en-US" dirty="0"/>
          </a:p>
          <a:p>
            <a:pPr>
              <a:buNone/>
            </a:pPr>
            <a:r>
              <a:rPr lang="en-US" dirty="0"/>
              <a:t>Unit 		: 	g.L</a:t>
            </a:r>
            <a:r>
              <a:rPr lang="en-US" baseline="30000" dirty="0"/>
              <a:t>-1</a:t>
            </a:r>
          </a:p>
          <a:p>
            <a:pPr>
              <a:buNone/>
            </a:pPr>
            <a:r>
              <a:rPr lang="en-US" dirty="0"/>
              <a:t>Formula	:	c = m ÷ V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is concentration of solute in grams per </a:t>
            </a:r>
            <a:r>
              <a:rPr lang="en-US" dirty="0" err="1"/>
              <a:t>Litre</a:t>
            </a:r>
            <a:r>
              <a:rPr lang="en-US" dirty="0"/>
              <a:t> (g.L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m is the mass of solute in grams (g)</a:t>
            </a:r>
          </a:p>
          <a:p>
            <a:pPr>
              <a:buNone/>
            </a:pPr>
            <a:r>
              <a:rPr lang="en-US" dirty="0"/>
              <a:t>V is the volume of solution in </a:t>
            </a:r>
            <a:r>
              <a:rPr lang="en-US" dirty="0" err="1"/>
              <a:t>Litres</a:t>
            </a:r>
            <a:r>
              <a:rPr lang="en-US" dirty="0"/>
              <a:t> (L)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calculate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Type		:	Grams per </a:t>
            </a:r>
            <a:r>
              <a:rPr lang="en-US" dirty="0" err="1" smtClean="0"/>
              <a:t>Litre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6295964" cy="881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374331"/>
            <a:ext cx="6204883" cy="32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calculate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Type		:	Parts per Million</a:t>
            </a:r>
          </a:p>
          <a:p>
            <a:pPr>
              <a:buNone/>
            </a:pPr>
            <a:r>
              <a:rPr lang="en-US" dirty="0"/>
              <a:t>Unit 		: 	</a:t>
            </a:r>
            <a:r>
              <a:rPr lang="en-US" dirty="0" err="1"/>
              <a:t>ppm</a:t>
            </a:r>
            <a:endParaRPr lang="en-US" baseline="30000" dirty="0"/>
          </a:p>
          <a:p>
            <a:pPr>
              <a:buNone/>
            </a:pPr>
            <a:r>
              <a:rPr lang="en-US" dirty="0"/>
              <a:t>Formula	:	c = (m</a:t>
            </a:r>
            <a:r>
              <a:rPr lang="en-US" baseline="-25000" dirty="0"/>
              <a:t>s</a:t>
            </a:r>
            <a:r>
              <a:rPr lang="en-US" dirty="0"/>
              <a:t> x 10</a:t>
            </a:r>
            <a:r>
              <a:rPr lang="en-US" baseline="30000" dirty="0"/>
              <a:t>6</a:t>
            </a:r>
            <a:r>
              <a:rPr lang="en-US" dirty="0"/>
              <a:t>) ÷ </a:t>
            </a:r>
            <a:r>
              <a:rPr lang="en-US" dirty="0" err="1"/>
              <a:t>m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>
              <a:buNone/>
            </a:pPr>
            <a:r>
              <a:rPr lang="en-US" baseline="-25000" dirty="0"/>
              <a:t>			</a:t>
            </a:r>
            <a:r>
              <a:rPr lang="en-US" dirty="0"/>
              <a:t>or 	c = </a:t>
            </a:r>
            <a:r>
              <a:rPr lang="en-US" dirty="0" smtClean="0"/>
              <a:t>m </a:t>
            </a:r>
            <a:r>
              <a:rPr lang="en-US" dirty="0"/>
              <a:t>in mg ÷ </a:t>
            </a:r>
            <a:r>
              <a:rPr lang="en-US" dirty="0" smtClean="0"/>
              <a:t>m</a:t>
            </a:r>
            <a:r>
              <a:rPr lang="en-US" baseline="-25000" dirty="0" smtClean="0"/>
              <a:t> </a:t>
            </a:r>
            <a:r>
              <a:rPr lang="en-US" dirty="0"/>
              <a:t>in kg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is concentration of solute in parts per million (</a:t>
            </a:r>
            <a:r>
              <a:rPr lang="en-US" dirty="0" err="1"/>
              <a:t>ppm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m</a:t>
            </a:r>
            <a:r>
              <a:rPr lang="en-US" baseline="-25000" dirty="0"/>
              <a:t>s</a:t>
            </a:r>
            <a:r>
              <a:rPr lang="en-US" dirty="0"/>
              <a:t> is the mass of solute in grams (g)</a:t>
            </a:r>
          </a:p>
          <a:p>
            <a:pPr>
              <a:buNone/>
            </a:pPr>
            <a:r>
              <a:rPr lang="en-US" dirty="0" err="1"/>
              <a:t>m</a:t>
            </a:r>
            <a:r>
              <a:rPr lang="en-US" baseline="-25000" dirty="0" err="1"/>
              <a:t>t</a:t>
            </a:r>
            <a:r>
              <a:rPr lang="en-US" dirty="0"/>
              <a:t> is the mass of solution (solute + solvent) in grams (g)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calculate concentration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65163"/>
            <a:ext cx="5026485" cy="6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75" y="2420888"/>
            <a:ext cx="5419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calculate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Type		:	Percentage composition by mass</a:t>
            </a:r>
          </a:p>
          <a:p>
            <a:pPr>
              <a:buNone/>
            </a:pPr>
            <a:r>
              <a:rPr lang="en-US" dirty="0"/>
              <a:t>Unit 		: 	%</a:t>
            </a:r>
            <a:endParaRPr lang="en-US" baseline="30000" dirty="0"/>
          </a:p>
          <a:p>
            <a:pPr>
              <a:buNone/>
            </a:pPr>
            <a:r>
              <a:rPr lang="en-US" dirty="0"/>
              <a:t>Formula	:	</a:t>
            </a:r>
            <a:r>
              <a:rPr lang="en-US" dirty="0" err="1" smtClean="0"/>
              <a:t>conc</a:t>
            </a:r>
            <a:r>
              <a:rPr lang="en-US" dirty="0" smtClean="0"/>
              <a:t> (w/w) =</a:t>
            </a:r>
            <a:endParaRPr lang="en-US" baseline="-25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is concentration of solute in percentage by mass (%)</a:t>
            </a:r>
          </a:p>
          <a:p>
            <a:pPr>
              <a:buNone/>
            </a:pPr>
            <a:r>
              <a:rPr lang="en-US" dirty="0"/>
              <a:t>m</a:t>
            </a:r>
            <a:r>
              <a:rPr lang="en-US" baseline="-25000" dirty="0"/>
              <a:t>s</a:t>
            </a:r>
            <a:r>
              <a:rPr lang="en-US" dirty="0"/>
              <a:t> is the mass of solute in grams (g)</a:t>
            </a:r>
          </a:p>
          <a:p>
            <a:pPr>
              <a:buNone/>
            </a:pPr>
            <a:r>
              <a:rPr lang="en-US" dirty="0" err="1"/>
              <a:t>m</a:t>
            </a:r>
            <a:r>
              <a:rPr lang="en-US" baseline="-25000" dirty="0" err="1"/>
              <a:t>t</a:t>
            </a:r>
            <a:r>
              <a:rPr lang="en-US" dirty="0"/>
              <a:t> is the mass of solution (solute + solvent) in grams (g)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249289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Mass solute (g)</a:t>
            </a: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295456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Mass solution (g)</a:t>
            </a:r>
            <a:endParaRPr lang="en-AU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08104" y="2954561"/>
            <a:ext cx="20162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79196" y="271095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x 100</a:t>
            </a:r>
            <a:endParaRPr lang="en-A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calculate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42968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Type		:	Moles per </a:t>
            </a:r>
            <a:r>
              <a:rPr lang="en-US" dirty="0" err="1"/>
              <a:t>Litre</a:t>
            </a:r>
            <a:endParaRPr lang="en-US" dirty="0"/>
          </a:p>
          <a:p>
            <a:pPr>
              <a:buNone/>
            </a:pPr>
            <a:r>
              <a:rPr lang="en-US" dirty="0"/>
              <a:t>	Unit 		: 	mol.L</a:t>
            </a:r>
            <a:r>
              <a:rPr lang="en-US" baseline="30000" dirty="0"/>
              <a:t>-1</a:t>
            </a:r>
          </a:p>
          <a:p>
            <a:pPr>
              <a:buNone/>
            </a:pPr>
            <a:r>
              <a:rPr lang="en-US" dirty="0"/>
              <a:t>	Formula		:	c = n </a:t>
            </a:r>
            <a:r>
              <a:rPr lang="en-US" dirty="0">
                <a:latin typeface="Calibri"/>
              </a:rPr>
              <a:t>÷ V</a:t>
            </a:r>
          </a:p>
          <a:p>
            <a:pPr>
              <a:buNone/>
            </a:pPr>
            <a:endParaRPr lang="en-US" dirty="0">
              <a:latin typeface="Calibri"/>
            </a:endParaRPr>
          </a:p>
          <a:p>
            <a:pPr>
              <a:buNone/>
            </a:pPr>
            <a:r>
              <a:rPr lang="en-US" dirty="0">
                <a:latin typeface="Calibri"/>
              </a:rPr>
              <a:t>c is concentration of solute in moles per </a:t>
            </a:r>
            <a:r>
              <a:rPr lang="en-US" dirty="0" err="1">
                <a:latin typeface="Calibri"/>
              </a:rPr>
              <a:t>Litre</a:t>
            </a:r>
            <a:r>
              <a:rPr lang="en-US" dirty="0">
                <a:latin typeface="Calibri"/>
              </a:rPr>
              <a:t> (</a:t>
            </a:r>
            <a:r>
              <a:rPr lang="en-US" dirty="0"/>
              <a:t>mol.L</a:t>
            </a:r>
            <a:r>
              <a:rPr lang="en-US" baseline="30000" dirty="0"/>
              <a:t>-1</a:t>
            </a:r>
            <a:r>
              <a:rPr lang="en-US" dirty="0"/>
              <a:t>)</a:t>
            </a:r>
            <a:endParaRPr lang="en-US" dirty="0">
              <a:latin typeface="Calibri"/>
            </a:endParaRPr>
          </a:p>
          <a:p>
            <a:pPr>
              <a:buNone/>
            </a:pPr>
            <a:r>
              <a:rPr lang="en-US" dirty="0">
                <a:latin typeface="Calibri"/>
              </a:rPr>
              <a:t>n is the amount of solute in moles (mol)</a:t>
            </a:r>
          </a:p>
          <a:p>
            <a:pPr>
              <a:buNone/>
            </a:pPr>
            <a:r>
              <a:rPr lang="en-US" dirty="0">
                <a:latin typeface="Calibri"/>
              </a:rPr>
              <a:t>V is the volume of solution in </a:t>
            </a:r>
            <a:r>
              <a:rPr lang="en-US" dirty="0" err="1">
                <a:latin typeface="Calibri"/>
              </a:rPr>
              <a:t>Litres</a:t>
            </a:r>
            <a:r>
              <a:rPr lang="en-US" dirty="0">
                <a:latin typeface="Calibri"/>
              </a:rPr>
              <a:t> (L</a:t>
            </a:r>
            <a:r>
              <a:rPr lang="en-US" dirty="0" smtClean="0">
                <a:latin typeface="Calibri"/>
              </a:rPr>
              <a:t>)</a:t>
            </a:r>
          </a:p>
          <a:p>
            <a:pPr>
              <a:buNone/>
            </a:pPr>
            <a:endParaRPr lang="en-US" dirty="0">
              <a:latin typeface="Calibri"/>
            </a:endParaRPr>
          </a:p>
          <a:p>
            <a:pPr>
              <a:buNone/>
            </a:pPr>
            <a:r>
              <a:rPr lang="en-US" dirty="0" smtClean="0">
                <a:latin typeface="Calibri"/>
              </a:rPr>
              <a:t>Called </a:t>
            </a:r>
            <a:r>
              <a:rPr lang="en-US" b="1" dirty="0" smtClean="0">
                <a:solidFill>
                  <a:srgbClr val="0070C0"/>
                </a:solidFill>
                <a:latin typeface="Calibri"/>
              </a:rPr>
              <a:t>molarity</a:t>
            </a:r>
            <a:r>
              <a:rPr lang="en-US" dirty="0" smtClean="0">
                <a:latin typeface="Calibri"/>
              </a:rPr>
              <a:t> (concentration in moles per </a:t>
            </a:r>
            <a:r>
              <a:rPr lang="en-US" dirty="0" err="1" smtClean="0">
                <a:latin typeface="Calibri"/>
              </a:rPr>
              <a:t>Litre</a:t>
            </a:r>
            <a:r>
              <a:rPr lang="en-US" dirty="0" smtClean="0">
                <a:latin typeface="Calibri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calculate concentration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5539023" cy="1368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84984"/>
            <a:ext cx="5981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83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246</TotalTime>
  <Words>490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Wingdings 2</vt:lpstr>
      <vt:lpstr>Median</vt:lpstr>
      <vt:lpstr>Solution Concentration</vt:lpstr>
      <vt:lpstr>Calculating Solution Concentration </vt:lpstr>
      <vt:lpstr>Ways to calculate concentration</vt:lpstr>
      <vt:lpstr>Ways to calculate concentration</vt:lpstr>
      <vt:lpstr>Ways to calculate concentration</vt:lpstr>
      <vt:lpstr>Ways to calculate concentration</vt:lpstr>
      <vt:lpstr>Ways to calculate concentration</vt:lpstr>
      <vt:lpstr>Ways to calculate concentration</vt:lpstr>
      <vt:lpstr>Ways to calculate concentration</vt:lpstr>
      <vt:lpstr>PowerPoint Presentation</vt:lpstr>
      <vt:lpstr>Ion concentrations</vt:lpstr>
      <vt:lpstr>Type Example 1 </vt:lpstr>
      <vt:lpstr>Type Example 2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Concentration</dc:title>
  <dc:creator>.</dc:creator>
  <cp:lastModifiedBy>BARNES Alison [Rossmoyne Senior High School]</cp:lastModifiedBy>
  <cp:revision>35</cp:revision>
  <cp:lastPrinted>2021-08-25T00:50:31Z</cp:lastPrinted>
  <dcterms:created xsi:type="dcterms:W3CDTF">2008-08-11T06:39:14Z</dcterms:created>
  <dcterms:modified xsi:type="dcterms:W3CDTF">2021-08-25T00:50:32Z</dcterms:modified>
</cp:coreProperties>
</file>