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9" r:id="rId3"/>
    <p:sldId id="273" r:id="rId4"/>
    <p:sldId id="257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6ECB2"/>
    <a:srgbClr val="E8F2A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710B13-A235-4409-AE4C-EF0D0F194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5D6-B07E-4377-A61B-0A573BC3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61E7D6-96EA-4A95-9B45-F9A9F702B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C35B-3F98-4279-933F-258D82D8FD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E367254B-A128-429A-8326-46558DD442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BDEC-7C31-4712-B231-2D41375F3E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B3E7-CA14-4F87-BD2D-4DB305ED5C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CC1-33DE-4296-9D86-CB5749670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C9D-B571-49FB-B3B5-B9B515406A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6FF7-0D61-443E-9FE5-A812768279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E2C5-A3C1-428B-99A8-EF83B5378F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E9B440C-759C-450F-A89A-4D6F0F5F2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98932"/>
            <a:ext cx="5105400" cy="2868168"/>
          </a:xfrm>
        </p:spPr>
        <p:txBody>
          <a:bodyPr/>
          <a:lstStyle/>
          <a:p>
            <a:r>
              <a:rPr lang="en-US" dirty="0" smtClean="0"/>
              <a:t>Solubility Curves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67100"/>
            <a:ext cx="5114778" cy="1101248"/>
          </a:xfrm>
        </p:spPr>
        <p:txBody>
          <a:bodyPr/>
          <a:lstStyle/>
          <a:p>
            <a:r>
              <a:rPr lang="en-US" dirty="0" smtClean="0"/>
              <a:t>How to interpret a graphical representation of solute in solvent.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3733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5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7" y="1371600"/>
            <a:ext cx="56388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52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B13F9A"/>
                </a:solidFill>
              </a:rPr>
              <a:t>Practice #2: </a:t>
            </a:r>
            <a:endParaRPr lang="en-US" sz="2400" u="sng" dirty="0">
              <a:solidFill>
                <a:srgbClr val="B13F9A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48072"/>
            <a:ext cx="65006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How many grams of sodium chloride (</a:t>
            </a:r>
            <a:r>
              <a:rPr lang="en-US" sz="2800" dirty="0" err="1" smtClean="0"/>
              <a:t>NaCl</a:t>
            </a:r>
            <a:r>
              <a:rPr lang="en-US" sz="2800" dirty="0" smtClean="0"/>
              <a:t>) can dissolve in 100 g of water at 100°C?</a:t>
            </a:r>
            <a:r>
              <a:rPr lang="en-US" sz="2800" u="sng" dirty="0" smtClean="0"/>
              <a:t>			</a:t>
            </a:r>
          </a:p>
          <a:p>
            <a:r>
              <a:rPr lang="en-US" dirty="0">
                <a:solidFill>
                  <a:prstClr val="black"/>
                </a:solidFill>
              </a:rPr>
              <a:t>			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38800" y="4800600"/>
            <a:ext cx="0" cy="641866"/>
          </a:xfrm>
          <a:prstGeom prst="straightConnector1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66800" y="4786648"/>
            <a:ext cx="4572000" cy="27904"/>
          </a:xfrm>
          <a:prstGeom prst="straightConnector1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456341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40 </a:t>
            </a:r>
            <a:r>
              <a:rPr lang="en-US" dirty="0">
                <a:solidFill>
                  <a:srgbClr val="00B0F0"/>
                </a:solidFill>
              </a:rPr>
              <a:t>g</a:t>
            </a:r>
          </a:p>
        </p:txBody>
      </p:sp>
      <p:sp>
        <p:nvSpPr>
          <p:cNvPr id="9" name="Freeform 8"/>
          <p:cNvSpPr/>
          <p:nvPr/>
        </p:nvSpPr>
        <p:spPr>
          <a:xfrm>
            <a:off x="2021983" y="4803820"/>
            <a:ext cx="4649273" cy="103031"/>
          </a:xfrm>
          <a:custGeom>
            <a:avLst/>
            <a:gdLst>
              <a:gd name="connsiteX0" fmla="*/ 0 w 4649273"/>
              <a:gd name="connsiteY0" fmla="*/ 103031 h 103031"/>
              <a:gd name="connsiteX1" fmla="*/ 2163651 w 4649273"/>
              <a:gd name="connsiteY1" fmla="*/ 0 h 103031"/>
              <a:gd name="connsiteX2" fmla="*/ 4649273 w 4649273"/>
              <a:gd name="connsiteY2" fmla="*/ 38636 h 10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9273" h="103031">
                <a:moveTo>
                  <a:pt x="0" y="103031"/>
                </a:moveTo>
                <a:cubicBezTo>
                  <a:pt x="694386" y="56881"/>
                  <a:pt x="2163651" y="0"/>
                  <a:pt x="2163651" y="0"/>
                </a:cubicBezTo>
                <a:lnTo>
                  <a:pt x="4649273" y="38636"/>
                </a:lnTo>
              </a:path>
            </a:pathLst>
          </a:custGeom>
          <a:ln w="539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8600" y="5992813"/>
            <a:ext cx="7872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B0F0"/>
                </a:solidFill>
              </a:rPr>
              <a:t>Answer: </a:t>
            </a:r>
            <a:r>
              <a:rPr lang="en-US" sz="2000" dirty="0" smtClean="0"/>
              <a:t>40 grams of Sodium chloride can be dissolved in 100 g of water at 100°C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9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7" y="1371600"/>
            <a:ext cx="56388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97442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Practice #3: 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48073"/>
            <a:ext cx="65006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How many grams of sodium chlorate (NaClO</a:t>
            </a:r>
            <a:r>
              <a:rPr lang="en-US" sz="1600" dirty="0" smtClean="0"/>
              <a:t>3</a:t>
            </a:r>
            <a:r>
              <a:rPr lang="en-US" sz="2800" dirty="0" smtClean="0"/>
              <a:t>) can dissolve in 200 g of water at 80°C?</a:t>
            </a:r>
            <a:r>
              <a:rPr lang="en-US" sz="2800" u="sng" dirty="0" smtClean="0"/>
              <a:t>			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50505" y="2438400"/>
            <a:ext cx="0" cy="3004066"/>
          </a:xfrm>
          <a:prstGeom prst="straightConnector1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38200" y="2466304"/>
            <a:ext cx="4012305" cy="0"/>
          </a:xfrm>
          <a:prstGeom prst="straightConnector1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228163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200 g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7400" y="1524000"/>
            <a:ext cx="4191000" cy="2743200"/>
          </a:xfrm>
          <a:prstGeom prst="line">
            <a:avLst/>
          </a:prstGeom>
          <a:ln w="730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599281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200g per 100 g of water, so in 200 g of water we will have to double it:</a:t>
            </a:r>
          </a:p>
          <a:p>
            <a:pPr algn="ctr"/>
            <a:r>
              <a:rPr lang="en-US" dirty="0" smtClean="0"/>
              <a:t>200x2=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400 g NaClO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3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can be dissolved in 200 g of water at 80°C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7" y="1371600"/>
            <a:ext cx="56388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" y="152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Practice #4: 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48072"/>
            <a:ext cx="65006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At what temperature can 150 grams of potassium nitrate (KNO</a:t>
            </a:r>
            <a:r>
              <a:rPr lang="en-US" dirty="0" smtClean="0"/>
              <a:t>3</a:t>
            </a:r>
            <a:r>
              <a:rPr lang="en-US" sz="2800" dirty="0" smtClean="0"/>
              <a:t>) dissolve in 100 g of water? </a:t>
            </a:r>
            <a:r>
              <a:rPr lang="en-US" sz="2800" u="sng" dirty="0" smtClean="0"/>
              <a:t>		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009104" y="1532586"/>
            <a:ext cx="3464417" cy="3734873"/>
          </a:xfrm>
          <a:custGeom>
            <a:avLst/>
            <a:gdLst>
              <a:gd name="connsiteX0" fmla="*/ 0 w 3464417"/>
              <a:gd name="connsiteY0" fmla="*/ 3734873 h 3734873"/>
              <a:gd name="connsiteX1" fmla="*/ 1365161 w 3464417"/>
              <a:gd name="connsiteY1" fmla="*/ 2897746 h 3734873"/>
              <a:gd name="connsiteX2" fmla="*/ 3464417 w 3464417"/>
              <a:gd name="connsiteY2" fmla="*/ 0 h 3734873"/>
              <a:gd name="connsiteX3" fmla="*/ 3464417 w 3464417"/>
              <a:gd name="connsiteY3" fmla="*/ 0 h 3734873"/>
              <a:gd name="connsiteX4" fmla="*/ 3464417 w 3464417"/>
              <a:gd name="connsiteY4" fmla="*/ 0 h 373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4417" h="3734873">
                <a:moveTo>
                  <a:pt x="0" y="3734873"/>
                </a:moveTo>
                <a:cubicBezTo>
                  <a:pt x="393879" y="3627549"/>
                  <a:pt x="787758" y="3520225"/>
                  <a:pt x="1365161" y="2897746"/>
                </a:cubicBezTo>
                <a:cubicBezTo>
                  <a:pt x="1942564" y="2275267"/>
                  <a:pt x="3464417" y="0"/>
                  <a:pt x="3464417" y="0"/>
                </a:cubicBezTo>
                <a:lnTo>
                  <a:pt x="3464417" y="0"/>
                </a:lnTo>
                <a:lnTo>
                  <a:pt x="3464417" y="0"/>
                </a:lnTo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09104" y="3200400"/>
            <a:ext cx="233429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43401" y="3200400"/>
            <a:ext cx="12878" cy="220980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58509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6</a:t>
            </a:r>
            <a:r>
              <a:rPr lang="en-US" dirty="0" smtClean="0">
                <a:solidFill>
                  <a:srgbClr val="00B0F0"/>
                </a:solidFill>
              </a:rPr>
              <a:t>5° 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6077597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Answer: </a:t>
            </a:r>
            <a:r>
              <a:rPr lang="en-US" dirty="0" smtClean="0"/>
              <a:t>150 grams of Potassium nitrate can be dissolved in 100 g of water </a:t>
            </a:r>
            <a:r>
              <a:rPr lang="en-US" smtClean="0"/>
              <a:t>at 65°C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68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7" y="1371600"/>
            <a:ext cx="56388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009104" y="3631842"/>
            <a:ext cx="4687910" cy="927279"/>
          </a:xfrm>
          <a:custGeom>
            <a:avLst/>
            <a:gdLst>
              <a:gd name="connsiteX0" fmla="*/ 0 w 4687910"/>
              <a:gd name="connsiteY0" fmla="*/ 927279 h 927279"/>
              <a:gd name="connsiteX1" fmla="*/ 2601533 w 4687910"/>
              <a:gd name="connsiteY1" fmla="*/ 412124 h 927279"/>
              <a:gd name="connsiteX2" fmla="*/ 4687910 w 4687910"/>
              <a:gd name="connsiteY2" fmla="*/ 0 h 9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7910" h="927279">
                <a:moveTo>
                  <a:pt x="0" y="927279"/>
                </a:moveTo>
                <a:lnTo>
                  <a:pt x="2601533" y="412124"/>
                </a:lnTo>
                <a:lnTo>
                  <a:pt x="4687910" y="0"/>
                </a:lnTo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52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Practice #5: 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5574" y="148073"/>
            <a:ext cx="65006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At what temperature can 100 grams of potassium bromide (</a:t>
            </a:r>
            <a:r>
              <a:rPr lang="en-US" sz="2800" dirty="0" err="1" smtClean="0"/>
              <a:t>KBr</a:t>
            </a:r>
            <a:r>
              <a:rPr lang="en-US" sz="2800" dirty="0" smtClean="0"/>
              <a:t>) dissolve in 100 g of water? 		</a:t>
            </a:r>
          </a:p>
          <a:p>
            <a:r>
              <a:rPr lang="en-US" dirty="0" smtClean="0"/>
              <a:t>			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09104" y="3962400"/>
            <a:ext cx="2943896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5879" y="3962400"/>
            <a:ext cx="1" cy="1447800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58245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82° 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6177169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B0F0"/>
                </a:solidFill>
              </a:rPr>
              <a:t>Answer: </a:t>
            </a:r>
            <a:r>
              <a:rPr lang="en-US" dirty="0" smtClean="0"/>
              <a:t>100 g of potassium bromide can dissolve in 100 g of water at 82°C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7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15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315200" cy="1143000"/>
          </a:xfrm>
        </p:spPr>
        <p:txBody>
          <a:bodyPr/>
          <a:lstStyle/>
          <a:p>
            <a:pPr algn="ctr"/>
            <a:r>
              <a:rPr lang="en-US" b="1" i="1" dirty="0" smtClean="0"/>
              <a:t>Saturation</a:t>
            </a:r>
            <a:endParaRPr lang="en-US" b="1" i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1534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cs typeface="Arial" charset="0"/>
              </a:rPr>
              <a:t>•</a:t>
            </a:r>
            <a:r>
              <a:rPr lang="en-US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b="1" u="sng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Solubility</a:t>
            </a:r>
            <a:r>
              <a:rPr lang="en-US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– how much solute is in a solution</a:t>
            </a:r>
          </a:p>
          <a:p>
            <a:pPr>
              <a:buFontTx/>
              <a:buNone/>
            </a:pPr>
            <a:endParaRPr lang="en-US" dirty="0"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• 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Unsaturated</a:t>
            </a:r>
            <a:r>
              <a:rPr lang="en-US" dirty="0"/>
              <a:t> – the liquid (solution) can dissolve				 more solute (not filled)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• 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Saturated</a:t>
            </a:r>
            <a:r>
              <a:rPr lang="en-US" dirty="0"/>
              <a:t> – the liquid is holding the maximum				 amount of solute possible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cs typeface="Arial" charset="0"/>
              </a:rPr>
              <a:t>• 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Supersaturated</a:t>
            </a:r>
            <a:r>
              <a:rPr lang="en-US" dirty="0"/>
              <a:t> – the liquid is holding more					 solute than possible</a:t>
            </a:r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*Created </a:t>
            </a:r>
            <a:r>
              <a:rPr lang="en-US" sz="2400" dirty="0"/>
              <a:t>by quickly heating and slowly cooling the solution*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5" y="990600"/>
            <a:ext cx="6175375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" y="168275"/>
            <a:ext cx="888523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25" y="6062663"/>
            <a:ext cx="5700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9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/>
              <a:t>Solubility Curve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153400" cy="5791200"/>
          </a:xfrm>
        </p:spPr>
        <p:txBody>
          <a:bodyPr/>
          <a:lstStyle/>
          <a:p>
            <a:r>
              <a:rPr lang="en-US" b="1" dirty="0"/>
              <a:t>Solubility Curve</a:t>
            </a:r>
            <a:r>
              <a:rPr lang="en-US" dirty="0"/>
              <a:t> – a graphical </a:t>
            </a:r>
            <a:r>
              <a:rPr lang="en-US" dirty="0" smtClean="0"/>
              <a:t>representation </a:t>
            </a:r>
            <a:r>
              <a:rPr lang="en-US" dirty="0"/>
              <a:t>of the amount of substance that </a:t>
            </a:r>
            <a:r>
              <a:rPr lang="en-US" dirty="0" smtClean="0"/>
              <a:t>can dissolve </a:t>
            </a:r>
            <a:r>
              <a:rPr lang="en-US" dirty="0"/>
              <a:t>into 100 </a:t>
            </a:r>
            <a:r>
              <a:rPr lang="en-US" dirty="0" smtClean="0"/>
              <a:t>g </a:t>
            </a:r>
            <a:r>
              <a:rPr lang="en-US" dirty="0"/>
              <a:t>of water at a </a:t>
            </a:r>
            <a:r>
              <a:rPr lang="en-US" dirty="0" smtClean="0"/>
              <a:t>specific </a:t>
            </a:r>
            <a:r>
              <a:rPr lang="en-US" dirty="0"/>
              <a:t>temperature (Celsius) </a:t>
            </a:r>
          </a:p>
        </p:txBody>
      </p:sp>
      <p:pic>
        <p:nvPicPr>
          <p:cNvPr id="5125" name="Picture 5" descr="sol_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552" y="2461575"/>
            <a:ext cx="4191000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8397" y="4914831"/>
            <a:ext cx="1676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u="sng" dirty="0"/>
              <a:t>Y-axis:</a:t>
            </a:r>
            <a:r>
              <a:rPr lang="en-US" sz="2800" b="1" dirty="0"/>
              <a:t> </a:t>
            </a:r>
            <a:r>
              <a:rPr lang="en-US" sz="2000" dirty="0"/>
              <a:t>Solubility of substance (g/100 g H</a:t>
            </a:r>
            <a:r>
              <a:rPr lang="en-US" sz="2000" baseline="-25000" dirty="0"/>
              <a:t>2</a:t>
            </a:r>
            <a:r>
              <a:rPr lang="en-US" sz="2000" dirty="0"/>
              <a:t>O)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1222420" y="4278467"/>
            <a:ext cx="544132" cy="67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004238" y="4974438"/>
            <a:ext cx="2362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u="sng" dirty="0"/>
              <a:t>X-axis:</a:t>
            </a:r>
            <a:r>
              <a:rPr lang="en-US" sz="2800" b="1" dirty="0"/>
              <a:t> </a:t>
            </a:r>
            <a:r>
              <a:rPr lang="en-US" sz="2800" dirty="0"/>
              <a:t>Temperature (Celsius)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4953000" y="5791994"/>
            <a:ext cx="1051238" cy="170688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141076" y="2286000"/>
            <a:ext cx="20123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Substances:</a:t>
            </a:r>
            <a:r>
              <a:rPr lang="en-US" sz="2400" b="1" dirty="0"/>
              <a:t> </a:t>
            </a:r>
            <a:r>
              <a:rPr lang="en-US" sz="2000" dirty="0"/>
              <a:t>Compound being dissolved in water (H</a:t>
            </a:r>
            <a:r>
              <a:rPr lang="en-US" sz="2000" baseline="-25000" dirty="0"/>
              <a:t>2</a:t>
            </a:r>
            <a:r>
              <a:rPr lang="en-US" sz="2000" dirty="0"/>
              <a:t>O)</a:t>
            </a: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5001564" y="2590799"/>
            <a:ext cx="1139512" cy="1447801"/>
          </a:xfrm>
          <a:prstGeom prst="line">
            <a:avLst/>
          </a:prstGeom>
          <a:noFill/>
          <a:ln w="476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5013638" y="2590799"/>
            <a:ext cx="1127438" cy="2346102"/>
          </a:xfrm>
          <a:prstGeom prst="line">
            <a:avLst/>
          </a:prstGeom>
          <a:noFill/>
          <a:ln w="476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5136524" y="2590799"/>
            <a:ext cx="1004552" cy="861376"/>
          </a:xfrm>
          <a:prstGeom prst="line">
            <a:avLst/>
          </a:prstGeom>
          <a:noFill/>
          <a:ln w="476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H="1">
            <a:off x="3862052" y="2590798"/>
            <a:ext cx="2279024" cy="585553"/>
          </a:xfrm>
          <a:prstGeom prst="line">
            <a:avLst/>
          </a:prstGeom>
          <a:noFill/>
          <a:ln w="476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 animBg="1"/>
      <p:bldP spid="5128" grpId="0"/>
      <p:bldP spid="5129" grpId="0" animBg="1"/>
      <p:bldP spid="5130" grpId="0"/>
      <p:bldP spid="5131" grpId="0" animBg="1"/>
      <p:bldP spid="5132" grpId="0" animBg="1"/>
      <p:bldP spid="5133" grpId="0" animBg="1"/>
      <p:bldP spid="51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/>
              <a:t>Interpreting a Solubility Curve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/>
              <a:t>Each point on the solubility curve shows </a:t>
            </a:r>
            <a:r>
              <a:rPr lang="en-US" dirty="0" smtClean="0"/>
              <a:t>how many     grams </a:t>
            </a:r>
            <a:r>
              <a:rPr lang="en-US" dirty="0"/>
              <a:t>can be dissolved at a </a:t>
            </a:r>
            <a:r>
              <a:rPr lang="en-US" dirty="0" smtClean="0"/>
              <a:t>specific temperature</a:t>
            </a:r>
            <a:r>
              <a:rPr lang="en-US" dirty="0"/>
              <a:t>:</a:t>
            </a:r>
          </a:p>
        </p:txBody>
      </p:sp>
      <p:pic>
        <p:nvPicPr>
          <p:cNvPr id="9221" name="Picture 5" descr="solubi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56388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52400" y="2874225"/>
            <a:ext cx="2819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Each line shows how much substance can dissolve as a </a:t>
            </a:r>
            <a:r>
              <a:rPr lang="en-US" sz="2400" b="1" u="sng" dirty="0"/>
              <a:t>function</a:t>
            </a:r>
            <a:r>
              <a:rPr lang="en-US" sz="2400" dirty="0"/>
              <a:t> of the temperature of the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solubil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12913"/>
            <a:ext cx="7696200" cy="51450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43800" y="2514600"/>
            <a:ext cx="15240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u="sng"/>
              <a:t>Using a Solubility Curve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8382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How many grams of potassium bromide (</a:t>
            </a:r>
            <a:r>
              <a:rPr lang="en-US" sz="2800" dirty="0" err="1"/>
              <a:t>KBr</a:t>
            </a:r>
            <a:r>
              <a:rPr lang="en-US" sz="2800" dirty="0"/>
              <a:t>) can	dissolve in 	100 grams of water at 20</a:t>
            </a:r>
            <a:r>
              <a:rPr lang="en-US" sz="2800" dirty="0">
                <a:cs typeface="Arial" charset="0"/>
              </a:rPr>
              <a:t>°C?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1143000" y="4191000"/>
            <a:ext cx="6248400" cy="1066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2057400" y="6477000"/>
            <a:ext cx="0" cy="38100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V="1">
            <a:off x="2057400" y="5105400"/>
            <a:ext cx="0" cy="106680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 flipV="1">
            <a:off x="1066800" y="5063320"/>
            <a:ext cx="990600" cy="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57200" y="4876800"/>
            <a:ext cx="60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9900"/>
                </a:solidFill>
              </a:rPr>
              <a:t>70g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429500" y="2514600"/>
            <a:ext cx="175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u="sng" dirty="0"/>
              <a:t>Answer</a:t>
            </a:r>
            <a:r>
              <a:rPr lang="en-US" sz="2400" u="sng" dirty="0"/>
              <a:t>: </a:t>
            </a:r>
            <a:r>
              <a:rPr lang="en-US" sz="2400" dirty="0"/>
              <a:t>70 grams of </a:t>
            </a:r>
            <a:r>
              <a:rPr lang="en-US" sz="2400" dirty="0" err="1"/>
              <a:t>KBr</a:t>
            </a:r>
            <a:r>
              <a:rPr lang="en-US" sz="2400" dirty="0"/>
              <a:t> can dissolve in 100g of water at 20</a:t>
            </a:r>
            <a:r>
              <a:rPr lang="en-US" sz="2400" dirty="0">
                <a:cs typeface="Arial" charset="0"/>
              </a:rPr>
              <a:t>°C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247" grpId="0" animBg="1"/>
      <p:bldP spid="10248" grpId="0" animBg="1"/>
      <p:bldP spid="10249" grpId="0" animBg="1"/>
      <p:bldP spid="10250" grpId="0" animBg="1"/>
      <p:bldP spid="10251" grpId="0"/>
      <p:bldP spid="102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r>
              <a:rPr lang="en-US" u="sng" dirty="0"/>
              <a:t>Practice Using Solubility Curve</a:t>
            </a:r>
          </a:p>
        </p:txBody>
      </p:sp>
      <p:pic>
        <p:nvPicPr>
          <p:cNvPr id="11268" name="Picture 4" descr="solubil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08150"/>
            <a:ext cx="4872440" cy="47676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762000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How many grams of potassium nitrate (KNO</a:t>
            </a:r>
            <a:r>
              <a:rPr lang="en-US" sz="2800" baseline="-25000" dirty="0"/>
              <a:t>3</a:t>
            </a:r>
            <a:r>
              <a:rPr lang="en-US" sz="2800" dirty="0"/>
              <a:t>) can 	dissolve in 100 g of water at 60</a:t>
            </a:r>
            <a:r>
              <a:rPr lang="en-US" sz="2800" dirty="0">
                <a:cs typeface="Arial" charset="0"/>
              </a:rPr>
              <a:t>°C?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4114800" y="3841750"/>
            <a:ext cx="0" cy="205740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1295400" y="3870281"/>
            <a:ext cx="2846230" cy="11806"/>
          </a:xfrm>
          <a:prstGeom prst="line">
            <a:avLst/>
          </a:prstGeom>
          <a:noFill/>
          <a:ln w="47625">
            <a:solidFill>
              <a:schemeClr val="bg2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52400" y="6324600"/>
            <a:ext cx="899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Answer</a:t>
            </a:r>
            <a:r>
              <a:rPr lang="en-US" sz="2800" dirty="0"/>
              <a:t>: 130 g of KNO</a:t>
            </a:r>
            <a:r>
              <a:rPr lang="en-US" sz="2800" baseline="-25000" dirty="0"/>
              <a:t>3 </a:t>
            </a:r>
            <a:r>
              <a:rPr lang="en-US" sz="2800" dirty="0"/>
              <a:t>can dissolve in 100 g of H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endParaRPr lang="en-US" sz="2800" baseline="-25000" dirty="0">
              <a:cs typeface="Arial" charset="0"/>
            </a:endParaRP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367347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chemeClr val="accent2"/>
                </a:solidFill>
              </a:rPr>
              <a:t>130g</a:t>
            </a:r>
          </a:p>
        </p:txBody>
      </p:sp>
      <p:sp>
        <p:nvSpPr>
          <p:cNvPr id="8" name="Freeform 7"/>
          <p:cNvSpPr/>
          <p:nvPr/>
        </p:nvSpPr>
        <p:spPr>
          <a:xfrm>
            <a:off x="2266682" y="1854558"/>
            <a:ext cx="3052293" cy="3895651"/>
          </a:xfrm>
          <a:custGeom>
            <a:avLst/>
            <a:gdLst>
              <a:gd name="connsiteX0" fmla="*/ 0 w 3052293"/>
              <a:gd name="connsiteY0" fmla="*/ 3876541 h 3895651"/>
              <a:gd name="connsiteX1" fmla="*/ 875763 w 3052293"/>
              <a:gd name="connsiteY1" fmla="*/ 3309870 h 3895651"/>
              <a:gd name="connsiteX2" fmla="*/ 3052293 w 3052293"/>
              <a:gd name="connsiteY2" fmla="*/ 0 h 389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293" h="3895651">
                <a:moveTo>
                  <a:pt x="0" y="3876541"/>
                </a:moveTo>
                <a:cubicBezTo>
                  <a:pt x="183524" y="3916250"/>
                  <a:pt x="367048" y="3955960"/>
                  <a:pt x="875763" y="3309870"/>
                </a:cubicBezTo>
                <a:cubicBezTo>
                  <a:pt x="1384478" y="2663780"/>
                  <a:pt x="2218385" y="1331890"/>
                  <a:pt x="3052293" y="0"/>
                </a:cubicBezTo>
              </a:path>
            </a:pathLst>
          </a:custGeom>
          <a:ln w="53975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3" grpId="0" animBg="1"/>
      <p:bldP spid="11274" grpId="0"/>
      <p:bldP spid="1127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381000"/>
          </a:xfrm>
        </p:spPr>
        <p:txBody>
          <a:bodyPr>
            <a:noAutofit/>
          </a:bodyPr>
          <a:lstStyle/>
          <a:p>
            <a:r>
              <a:rPr lang="en-US" sz="3000" dirty="0"/>
              <a:t>Saturated / Unsaturated / Supersaturated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879" y="685800"/>
            <a:ext cx="9144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b="1" u="sng" dirty="0"/>
              <a:t>Review</a:t>
            </a:r>
            <a:r>
              <a:rPr lang="en-US" dirty="0"/>
              <a:t>: How we numerically describe saturation</a:t>
            </a:r>
          </a:p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Saturated: </a:t>
            </a:r>
            <a:r>
              <a:rPr lang="en-US" dirty="0"/>
              <a:t>solute = solubility</a:t>
            </a:r>
          </a:p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Unsaturated: </a:t>
            </a:r>
            <a:r>
              <a:rPr lang="en-US" dirty="0"/>
              <a:t>solute &lt; solubility</a:t>
            </a:r>
          </a:p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</a:rPr>
              <a:t>Supersaturated: </a:t>
            </a:r>
            <a:r>
              <a:rPr lang="en-US" dirty="0"/>
              <a:t>solute &gt; solubility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12293" name="Picture 5" descr="fig9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6019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5" name="Freeform 7"/>
          <p:cNvSpPr>
            <a:spLocks/>
          </p:cNvSpPr>
          <p:nvPr/>
        </p:nvSpPr>
        <p:spPr bwMode="auto">
          <a:xfrm>
            <a:off x="754063" y="3496468"/>
            <a:ext cx="4837112" cy="2365375"/>
          </a:xfrm>
          <a:custGeom>
            <a:avLst/>
            <a:gdLst>
              <a:gd name="T0" fmla="*/ 0 w 3047"/>
              <a:gd name="T1" fmla="*/ 1490 h 1490"/>
              <a:gd name="T2" fmla="*/ 28 w 3047"/>
              <a:gd name="T3" fmla="*/ 1481 h 1490"/>
              <a:gd name="T4" fmla="*/ 138 w 3047"/>
              <a:gd name="T5" fmla="*/ 1472 h 1490"/>
              <a:gd name="T6" fmla="*/ 147 w 3047"/>
              <a:gd name="T7" fmla="*/ 1444 h 1490"/>
              <a:gd name="T8" fmla="*/ 302 w 3047"/>
              <a:gd name="T9" fmla="*/ 1408 h 1490"/>
              <a:gd name="T10" fmla="*/ 430 w 3047"/>
              <a:gd name="T11" fmla="*/ 1371 h 1490"/>
              <a:gd name="T12" fmla="*/ 485 w 3047"/>
              <a:gd name="T13" fmla="*/ 1344 h 1490"/>
              <a:gd name="T14" fmla="*/ 613 w 3047"/>
              <a:gd name="T15" fmla="*/ 1325 h 1490"/>
              <a:gd name="T16" fmla="*/ 668 w 3047"/>
              <a:gd name="T17" fmla="*/ 1298 h 1490"/>
              <a:gd name="T18" fmla="*/ 686 w 3047"/>
              <a:gd name="T19" fmla="*/ 1271 h 1490"/>
              <a:gd name="T20" fmla="*/ 778 w 3047"/>
              <a:gd name="T21" fmla="*/ 1243 h 1490"/>
              <a:gd name="T22" fmla="*/ 842 w 3047"/>
              <a:gd name="T23" fmla="*/ 1216 h 1490"/>
              <a:gd name="T24" fmla="*/ 869 w 3047"/>
              <a:gd name="T25" fmla="*/ 1197 h 1490"/>
              <a:gd name="T26" fmla="*/ 1107 w 3047"/>
              <a:gd name="T27" fmla="*/ 1115 h 1490"/>
              <a:gd name="T28" fmla="*/ 1207 w 3047"/>
              <a:gd name="T29" fmla="*/ 1097 h 1490"/>
              <a:gd name="T30" fmla="*/ 1262 w 3047"/>
              <a:gd name="T31" fmla="*/ 1079 h 1490"/>
              <a:gd name="T32" fmla="*/ 1436 w 3047"/>
              <a:gd name="T33" fmla="*/ 987 h 1490"/>
              <a:gd name="T34" fmla="*/ 1509 w 3047"/>
              <a:gd name="T35" fmla="*/ 941 h 1490"/>
              <a:gd name="T36" fmla="*/ 1582 w 3047"/>
              <a:gd name="T37" fmla="*/ 923 h 1490"/>
              <a:gd name="T38" fmla="*/ 1619 w 3047"/>
              <a:gd name="T39" fmla="*/ 914 h 1490"/>
              <a:gd name="T40" fmla="*/ 1802 w 3047"/>
              <a:gd name="T41" fmla="*/ 850 h 1490"/>
              <a:gd name="T42" fmla="*/ 1866 w 3047"/>
              <a:gd name="T43" fmla="*/ 823 h 1490"/>
              <a:gd name="T44" fmla="*/ 1911 w 3047"/>
              <a:gd name="T45" fmla="*/ 804 h 1490"/>
              <a:gd name="T46" fmla="*/ 1939 w 3047"/>
              <a:gd name="T47" fmla="*/ 786 h 1490"/>
              <a:gd name="T48" fmla="*/ 2003 w 3047"/>
              <a:gd name="T49" fmla="*/ 768 h 1490"/>
              <a:gd name="T50" fmla="*/ 2103 w 3047"/>
              <a:gd name="T51" fmla="*/ 722 h 1490"/>
              <a:gd name="T52" fmla="*/ 2149 w 3047"/>
              <a:gd name="T53" fmla="*/ 685 h 1490"/>
              <a:gd name="T54" fmla="*/ 2250 w 3047"/>
              <a:gd name="T55" fmla="*/ 631 h 1490"/>
              <a:gd name="T56" fmla="*/ 2332 w 3047"/>
              <a:gd name="T57" fmla="*/ 585 h 1490"/>
              <a:gd name="T58" fmla="*/ 2451 w 3047"/>
              <a:gd name="T59" fmla="*/ 503 h 1490"/>
              <a:gd name="T60" fmla="*/ 2515 w 3047"/>
              <a:gd name="T61" fmla="*/ 457 h 1490"/>
              <a:gd name="T62" fmla="*/ 2542 w 3047"/>
              <a:gd name="T63" fmla="*/ 429 h 1490"/>
              <a:gd name="T64" fmla="*/ 2634 w 3047"/>
              <a:gd name="T65" fmla="*/ 384 h 1490"/>
              <a:gd name="T66" fmla="*/ 2670 w 3047"/>
              <a:gd name="T67" fmla="*/ 338 h 1490"/>
              <a:gd name="T68" fmla="*/ 2743 w 3047"/>
              <a:gd name="T69" fmla="*/ 283 h 1490"/>
              <a:gd name="T70" fmla="*/ 2862 w 3047"/>
              <a:gd name="T71" fmla="*/ 173 h 1490"/>
              <a:gd name="T72" fmla="*/ 2935 w 3047"/>
              <a:gd name="T73" fmla="*/ 109 h 1490"/>
              <a:gd name="T74" fmla="*/ 2963 w 3047"/>
              <a:gd name="T75" fmla="*/ 91 h 1490"/>
              <a:gd name="T76" fmla="*/ 3027 w 3047"/>
              <a:gd name="T77" fmla="*/ 36 h 1490"/>
              <a:gd name="T78" fmla="*/ 3045 w 3047"/>
              <a:gd name="T79" fmla="*/ 0 h 1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47" h="1490">
                <a:moveTo>
                  <a:pt x="0" y="1490"/>
                </a:moveTo>
                <a:cubicBezTo>
                  <a:pt x="9" y="1487"/>
                  <a:pt x="18" y="1482"/>
                  <a:pt x="28" y="1481"/>
                </a:cubicBezTo>
                <a:cubicBezTo>
                  <a:pt x="64" y="1476"/>
                  <a:pt x="103" y="1483"/>
                  <a:pt x="138" y="1472"/>
                </a:cubicBezTo>
                <a:cubicBezTo>
                  <a:pt x="147" y="1469"/>
                  <a:pt x="139" y="1450"/>
                  <a:pt x="147" y="1444"/>
                </a:cubicBezTo>
                <a:cubicBezTo>
                  <a:pt x="187" y="1415"/>
                  <a:pt x="257" y="1419"/>
                  <a:pt x="302" y="1408"/>
                </a:cubicBezTo>
                <a:cubicBezTo>
                  <a:pt x="350" y="1383"/>
                  <a:pt x="374" y="1379"/>
                  <a:pt x="430" y="1371"/>
                </a:cubicBezTo>
                <a:cubicBezTo>
                  <a:pt x="546" y="1334"/>
                  <a:pt x="364" y="1395"/>
                  <a:pt x="485" y="1344"/>
                </a:cubicBezTo>
                <a:cubicBezTo>
                  <a:pt x="513" y="1332"/>
                  <a:pt x="601" y="1326"/>
                  <a:pt x="613" y="1325"/>
                </a:cubicBezTo>
                <a:cubicBezTo>
                  <a:pt x="635" y="1318"/>
                  <a:pt x="651" y="1315"/>
                  <a:pt x="668" y="1298"/>
                </a:cubicBezTo>
                <a:cubicBezTo>
                  <a:pt x="676" y="1290"/>
                  <a:pt x="677" y="1277"/>
                  <a:pt x="686" y="1271"/>
                </a:cubicBezTo>
                <a:cubicBezTo>
                  <a:pt x="704" y="1260"/>
                  <a:pt x="754" y="1249"/>
                  <a:pt x="778" y="1243"/>
                </a:cubicBezTo>
                <a:cubicBezTo>
                  <a:pt x="850" y="1195"/>
                  <a:pt x="754" y="1254"/>
                  <a:pt x="842" y="1216"/>
                </a:cubicBezTo>
                <a:cubicBezTo>
                  <a:pt x="852" y="1212"/>
                  <a:pt x="859" y="1202"/>
                  <a:pt x="869" y="1197"/>
                </a:cubicBezTo>
                <a:cubicBezTo>
                  <a:pt x="945" y="1163"/>
                  <a:pt x="1028" y="1141"/>
                  <a:pt x="1107" y="1115"/>
                </a:cubicBezTo>
                <a:cubicBezTo>
                  <a:pt x="1139" y="1104"/>
                  <a:pt x="1175" y="1107"/>
                  <a:pt x="1207" y="1097"/>
                </a:cubicBezTo>
                <a:cubicBezTo>
                  <a:pt x="1225" y="1092"/>
                  <a:pt x="1262" y="1079"/>
                  <a:pt x="1262" y="1079"/>
                </a:cubicBezTo>
                <a:cubicBezTo>
                  <a:pt x="1314" y="1039"/>
                  <a:pt x="1378" y="1021"/>
                  <a:pt x="1436" y="987"/>
                </a:cubicBezTo>
                <a:cubicBezTo>
                  <a:pt x="1461" y="972"/>
                  <a:pt x="1482" y="951"/>
                  <a:pt x="1509" y="941"/>
                </a:cubicBezTo>
                <a:cubicBezTo>
                  <a:pt x="1533" y="932"/>
                  <a:pt x="1558" y="929"/>
                  <a:pt x="1582" y="923"/>
                </a:cubicBezTo>
                <a:cubicBezTo>
                  <a:pt x="1594" y="920"/>
                  <a:pt x="1619" y="914"/>
                  <a:pt x="1619" y="914"/>
                </a:cubicBezTo>
                <a:cubicBezTo>
                  <a:pt x="1676" y="885"/>
                  <a:pt x="1739" y="862"/>
                  <a:pt x="1802" y="850"/>
                </a:cubicBezTo>
                <a:cubicBezTo>
                  <a:pt x="1852" y="817"/>
                  <a:pt x="1804" y="844"/>
                  <a:pt x="1866" y="823"/>
                </a:cubicBezTo>
                <a:cubicBezTo>
                  <a:pt x="1881" y="818"/>
                  <a:pt x="1896" y="811"/>
                  <a:pt x="1911" y="804"/>
                </a:cubicBezTo>
                <a:cubicBezTo>
                  <a:pt x="1921" y="799"/>
                  <a:pt x="1929" y="790"/>
                  <a:pt x="1939" y="786"/>
                </a:cubicBezTo>
                <a:cubicBezTo>
                  <a:pt x="1959" y="777"/>
                  <a:pt x="1982" y="775"/>
                  <a:pt x="2003" y="768"/>
                </a:cubicBezTo>
                <a:cubicBezTo>
                  <a:pt x="2036" y="745"/>
                  <a:pt x="2070" y="744"/>
                  <a:pt x="2103" y="722"/>
                </a:cubicBezTo>
                <a:cubicBezTo>
                  <a:pt x="2189" y="666"/>
                  <a:pt x="2041" y="748"/>
                  <a:pt x="2149" y="685"/>
                </a:cubicBezTo>
                <a:cubicBezTo>
                  <a:pt x="2182" y="666"/>
                  <a:pt x="2217" y="651"/>
                  <a:pt x="2250" y="631"/>
                </a:cubicBezTo>
                <a:cubicBezTo>
                  <a:pt x="2330" y="583"/>
                  <a:pt x="2275" y="603"/>
                  <a:pt x="2332" y="585"/>
                </a:cubicBezTo>
                <a:cubicBezTo>
                  <a:pt x="2365" y="550"/>
                  <a:pt x="2405" y="518"/>
                  <a:pt x="2451" y="503"/>
                </a:cubicBezTo>
                <a:cubicBezTo>
                  <a:pt x="2521" y="430"/>
                  <a:pt x="2431" y="517"/>
                  <a:pt x="2515" y="457"/>
                </a:cubicBezTo>
                <a:cubicBezTo>
                  <a:pt x="2526" y="449"/>
                  <a:pt x="2531" y="436"/>
                  <a:pt x="2542" y="429"/>
                </a:cubicBezTo>
                <a:cubicBezTo>
                  <a:pt x="2570" y="410"/>
                  <a:pt x="2606" y="406"/>
                  <a:pt x="2634" y="384"/>
                </a:cubicBezTo>
                <a:cubicBezTo>
                  <a:pt x="2678" y="349"/>
                  <a:pt x="2624" y="383"/>
                  <a:pt x="2670" y="338"/>
                </a:cubicBezTo>
                <a:cubicBezTo>
                  <a:pt x="2691" y="318"/>
                  <a:pt x="2721" y="302"/>
                  <a:pt x="2743" y="283"/>
                </a:cubicBezTo>
                <a:cubicBezTo>
                  <a:pt x="2784" y="247"/>
                  <a:pt x="2817" y="205"/>
                  <a:pt x="2862" y="173"/>
                </a:cubicBezTo>
                <a:cubicBezTo>
                  <a:pt x="2892" y="128"/>
                  <a:pt x="2872" y="151"/>
                  <a:pt x="2935" y="109"/>
                </a:cubicBezTo>
                <a:cubicBezTo>
                  <a:pt x="2944" y="103"/>
                  <a:pt x="2963" y="91"/>
                  <a:pt x="2963" y="91"/>
                </a:cubicBezTo>
                <a:cubicBezTo>
                  <a:pt x="2984" y="60"/>
                  <a:pt x="2991" y="48"/>
                  <a:pt x="3027" y="36"/>
                </a:cubicBezTo>
                <a:cubicBezTo>
                  <a:pt x="3047" y="7"/>
                  <a:pt x="3045" y="20"/>
                  <a:pt x="3045" y="0"/>
                </a:cubicBezTo>
              </a:path>
            </a:pathLst>
          </a:custGeom>
          <a:noFill/>
          <a:ln w="92075" cap="flat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776064" y="2667000"/>
            <a:ext cx="4926013" cy="3048000"/>
          </a:xfrm>
          <a:custGeom>
            <a:avLst/>
            <a:gdLst>
              <a:gd name="T0" fmla="*/ 0 w 3103"/>
              <a:gd name="T1" fmla="*/ 51 h 1798"/>
              <a:gd name="T2" fmla="*/ 0 w 3103"/>
              <a:gd name="T3" fmla="*/ 1048 h 1798"/>
              <a:gd name="T4" fmla="*/ 10 w 3103"/>
              <a:gd name="T5" fmla="*/ 1798 h 1798"/>
              <a:gd name="T6" fmla="*/ 275 w 3103"/>
              <a:gd name="T7" fmla="*/ 1752 h 1798"/>
              <a:gd name="T8" fmla="*/ 485 w 3103"/>
              <a:gd name="T9" fmla="*/ 1688 h 1798"/>
              <a:gd name="T10" fmla="*/ 558 w 3103"/>
              <a:gd name="T11" fmla="*/ 1660 h 1798"/>
              <a:gd name="T12" fmla="*/ 622 w 3103"/>
              <a:gd name="T13" fmla="*/ 1615 h 1798"/>
              <a:gd name="T14" fmla="*/ 741 w 3103"/>
              <a:gd name="T15" fmla="*/ 1578 h 1798"/>
              <a:gd name="T16" fmla="*/ 768 w 3103"/>
              <a:gd name="T17" fmla="*/ 1560 h 1798"/>
              <a:gd name="T18" fmla="*/ 842 w 3103"/>
              <a:gd name="T19" fmla="*/ 1542 h 1798"/>
              <a:gd name="T20" fmla="*/ 933 w 3103"/>
              <a:gd name="T21" fmla="*/ 1505 h 1798"/>
              <a:gd name="T22" fmla="*/ 1052 w 3103"/>
              <a:gd name="T23" fmla="*/ 1468 h 1798"/>
              <a:gd name="T24" fmla="*/ 1180 w 3103"/>
              <a:gd name="T25" fmla="*/ 1441 h 1798"/>
              <a:gd name="T26" fmla="*/ 1335 w 3103"/>
              <a:gd name="T27" fmla="*/ 1386 h 1798"/>
              <a:gd name="T28" fmla="*/ 1408 w 3103"/>
              <a:gd name="T29" fmla="*/ 1340 h 1798"/>
              <a:gd name="T30" fmla="*/ 1518 w 3103"/>
              <a:gd name="T31" fmla="*/ 1276 h 1798"/>
              <a:gd name="T32" fmla="*/ 1765 w 3103"/>
              <a:gd name="T33" fmla="*/ 1185 h 1798"/>
              <a:gd name="T34" fmla="*/ 1875 w 3103"/>
              <a:gd name="T35" fmla="*/ 1130 h 1798"/>
              <a:gd name="T36" fmla="*/ 1957 w 3103"/>
              <a:gd name="T37" fmla="*/ 1103 h 1798"/>
              <a:gd name="T38" fmla="*/ 1984 w 3103"/>
              <a:gd name="T39" fmla="*/ 1084 h 1798"/>
              <a:gd name="T40" fmla="*/ 2021 w 3103"/>
              <a:gd name="T41" fmla="*/ 1075 h 1798"/>
              <a:gd name="T42" fmla="*/ 2158 w 3103"/>
              <a:gd name="T43" fmla="*/ 1030 h 1798"/>
              <a:gd name="T44" fmla="*/ 2268 w 3103"/>
              <a:gd name="T45" fmla="*/ 993 h 1798"/>
              <a:gd name="T46" fmla="*/ 2304 w 3103"/>
              <a:gd name="T47" fmla="*/ 947 h 1798"/>
              <a:gd name="T48" fmla="*/ 2314 w 3103"/>
              <a:gd name="T49" fmla="*/ 920 h 1798"/>
              <a:gd name="T50" fmla="*/ 2368 w 3103"/>
              <a:gd name="T51" fmla="*/ 892 h 1798"/>
              <a:gd name="T52" fmla="*/ 2496 w 3103"/>
              <a:gd name="T53" fmla="*/ 801 h 1798"/>
              <a:gd name="T54" fmla="*/ 2579 w 3103"/>
              <a:gd name="T55" fmla="*/ 728 h 1798"/>
              <a:gd name="T56" fmla="*/ 2716 w 3103"/>
              <a:gd name="T57" fmla="*/ 627 h 1798"/>
              <a:gd name="T58" fmla="*/ 2826 w 3103"/>
              <a:gd name="T59" fmla="*/ 508 h 1798"/>
              <a:gd name="T60" fmla="*/ 2899 w 3103"/>
              <a:gd name="T61" fmla="*/ 463 h 1798"/>
              <a:gd name="T62" fmla="*/ 2999 w 3103"/>
              <a:gd name="T63" fmla="*/ 390 h 1798"/>
              <a:gd name="T64" fmla="*/ 3045 w 3103"/>
              <a:gd name="T65" fmla="*/ 344 h 1798"/>
              <a:gd name="T66" fmla="*/ 3063 w 3103"/>
              <a:gd name="T67" fmla="*/ 316 h 1798"/>
              <a:gd name="T68" fmla="*/ 3082 w 3103"/>
              <a:gd name="T69" fmla="*/ 298 h 1798"/>
              <a:gd name="T70" fmla="*/ 3082 w 3103"/>
              <a:gd name="T71" fmla="*/ 79 h 1798"/>
              <a:gd name="T72" fmla="*/ 3045 w 3103"/>
              <a:gd name="T73" fmla="*/ 70 h 1798"/>
              <a:gd name="T74" fmla="*/ 2771 w 3103"/>
              <a:gd name="T75" fmla="*/ 51 h 1798"/>
              <a:gd name="T76" fmla="*/ 2112 w 3103"/>
              <a:gd name="T77" fmla="*/ 70 h 1798"/>
              <a:gd name="T78" fmla="*/ 1408 w 3103"/>
              <a:gd name="T79" fmla="*/ 42 h 1798"/>
              <a:gd name="T80" fmla="*/ 933 w 3103"/>
              <a:gd name="T81" fmla="*/ 51 h 1798"/>
              <a:gd name="T82" fmla="*/ 814 w 3103"/>
              <a:gd name="T83" fmla="*/ 88 h 1798"/>
              <a:gd name="T84" fmla="*/ 522 w 3103"/>
              <a:gd name="T85" fmla="*/ 60 h 1798"/>
              <a:gd name="T86" fmla="*/ 165 w 3103"/>
              <a:gd name="T87" fmla="*/ 33 h 1798"/>
              <a:gd name="T88" fmla="*/ 0 w 3103"/>
              <a:gd name="T89" fmla="*/ 51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03" h="1798">
                <a:moveTo>
                  <a:pt x="0" y="51"/>
                </a:moveTo>
                <a:cubicBezTo>
                  <a:pt x="53" y="435"/>
                  <a:pt x="0" y="25"/>
                  <a:pt x="0" y="1048"/>
                </a:cubicBezTo>
                <a:cubicBezTo>
                  <a:pt x="0" y="1298"/>
                  <a:pt x="7" y="1548"/>
                  <a:pt x="10" y="1798"/>
                </a:cubicBezTo>
                <a:cubicBezTo>
                  <a:pt x="103" y="1791"/>
                  <a:pt x="187" y="1780"/>
                  <a:pt x="275" y="1752"/>
                </a:cubicBezTo>
                <a:cubicBezTo>
                  <a:pt x="333" y="1714"/>
                  <a:pt x="418" y="1704"/>
                  <a:pt x="485" y="1688"/>
                </a:cubicBezTo>
                <a:cubicBezTo>
                  <a:pt x="510" y="1682"/>
                  <a:pt x="533" y="1667"/>
                  <a:pt x="558" y="1660"/>
                </a:cubicBezTo>
                <a:cubicBezTo>
                  <a:pt x="580" y="1646"/>
                  <a:pt x="599" y="1628"/>
                  <a:pt x="622" y="1615"/>
                </a:cubicBezTo>
                <a:cubicBezTo>
                  <a:pt x="654" y="1597"/>
                  <a:pt x="707" y="1589"/>
                  <a:pt x="741" y="1578"/>
                </a:cubicBezTo>
                <a:cubicBezTo>
                  <a:pt x="751" y="1575"/>
                  <a:pt x="758" y="1565"/>
                  <a:pt x="768" y="1560"/>
                </a:cubicBezTo>
                <a:cubicBezTo>
                  <a:pt x="786" y="1551"/>
                  <a:pt x="826" y="1545"/>
                  <a:pt x="842" y="1542"/>
                </a:cubicBezTo>
                <a:cubicBezTo>
                  <a:pt x="872" y="1521"/>
                  <a:pt x="901" y="1521"/>
                  <a:pt x="933" y="1505"/>
                </a:cubicBezTo>
                <a:cubicBezTo>
                  <a:pt x="980" y="1481"/>
                  <a:pt x="994" y="1477"/>
                  <a:pt x="1052" y="1468"/>
                </a:cubicBezTo>
                <a:cubicBezTo>
                  <a:pt x="1095" y="1454"/>
                  <a:pt x="1135" y="1447"/>
                  <a:pt x="1180" y="1441"/>
                </a:cubicBezTo>
                <a:cubicBezTo>
                  <a:pt x="1232" y="1424"/>
                  <a:pt x="1283" y="1403"/>
                  <a:pt x="1335" y="1386"/>
                </a:cubicBezTo>
                <a:cubicBezTo>
                  <a:pt x="1365" y="1344"/>
                  <a:pt x="1369" y="1362"/>
                  <a:pt x="1408" y="1340"/>
                </a:cubicBezTo>
                <a:cubicBezTo>
                  <a:pt x="1452" y="1315"/>
                  <a:pt x="1471" y="1289"/>
                  <a:pt x="1518" y="1276"/>
                </a:cubicBezTo>
                <a:cubicBezTo>
                  <a:pt x="1584" y="1233"/>
                  <a:pt x="1687" y="1198"/>
                  <a:pt x="1765" y="1185"/>
                </a:cubicBezTo>
                <a:cubicBezTo>
                  <a:pt x="1798" y="1163"/>
                  <a:pt x="1837" y="1142"/>
                  <a:pt x="1875" y="1130"/>
                </a:cubicBezTo>
                <a:cubicBezTo>
                  <a:pt x="1938" y="1088"/>
                  <a:pt x="1855" y="1138"/>
                  <a:pt x="1957" y="1103"/>
                </a:cubicBezTo>
                <a:cubicBezTo>
                  <a:pt x="1967" y="1099"/>
                  <a:pt x="1974" y="1088"/>
                  <a:pt x="1984" y="1084"/>
                </a:cubicBezTo>
                <a:cubicBezTo>
                  <a:pt x="1996" y="1079"/>
                  <a:pt x="2009" y="1078"/>
                  <a:pt x="2021" y="1075"/>
                </a:cubicBezTo>
                <a:cubicBezTo>
                  <a:pt x="2055" y="1023"/>
                  <a:pt x="2092" y="1037"/>
                  <a:pt x="2158" y="1030"/>
                </a:cubicBezTo>
                <a:cubicBezTo>
                  <a:pt x="2200" y="1021"/>
                  <a:pt x="2227" y="1003"/>
                  <a:pt x="2268" y="993"/>
                </a:cubicBezTo>
                <a:cubicBezTo>
                  <a:pt x="2279" y="977"/>
                  <a:pt x="2294" y="964"/>
                  <a:pt x="2304" y="947"/>
                </a:cubicBezTo>
                <a:cubicBezTo>
                  <a:pt x="2309" y="939"/>
                  <a:pt x="2308" y="927"/>
                  <a:pt x="2314" y="920"/>
                </a:cubicBezTo>
                <a:cubicBezTo>
                  <a:pt x="2332" y="898"/>
                  <a:pt x="2346" y="904"/>
                  <a:pt x="2368" y="892"/>
                </a:cubicBezTo>
                <a:cubicBezTo>
                  <a:pt x="2415" y="866"/>
                  <a:pt x="2454" y="833"/>
                  <a:pt x="2496" y="801"/>
                </a:cubicBezTo>
                <a:cubicBezTo>
                  <a:pt x="2529" y="775"/>
                  <a:pt x="2539" y="741"/>
                  <a:pt x="2579" y="728"/>
                </a:cubicBezTo>
                <a:cubicBezTo>
                  <a:pt x="2601" y="693"/>
                  <a:pt x="2675" y="640"/>
                  <a:pt x="2716" y="627"/>
                </a:cubicBezTo>
                <a:cubicBezTo>
                  <a:pt x="2762" y="596"/>
                  <a:pt x="2780" y="539"/>
                  <a:pt x="2826" y="508"/>
                </a:cubicBezTo>
                <a:cubicBezTo>
                  <a:pt x="2852" y="491"/>
                  <a:pt x="2874" y="488"/>
                  <a:pt x="2899" y="463"/>
                </a:cubicBezTo>
                <a:cubicBezTo>
                  <a:pt x="2942" y="420"/>
                  <a:pt x="2946" y="403"/>
                  <a:pt x="2999" y="390"/>
                </a:cubicBezTo>
                <a:cubicBezTo>
                  <a:pt x="3054" y="309"/>
                  <a:pt x="2980" y="410"/>
                  <a:pt x="3045" y="344"/>
                </a:cubicBezTo>
                <a:cubicBezTo>
                  <a:pt x="3053" y="336"/>
                  <a:pt x="3056" y="325"/>
                  <a:pt x="3063" y="316"/>
                </a:cubicBezTo>
                <a:cubicBezTo>
                  <a:pt x="3068" y="309"/>
                  <a:pt x="3076" y="304"/>
                  <a:pt x="3082" y="298"/>
                </a:cubicBezTo>
                <a:cubicBezTo>
                  <a:pt x="3090" y="229"/>
                  <a:pt x="3103" y="147"/>
                  <a:pt x="3082" y="79"/>
                </a:cubicBezTo>
                <a:cubicBezTo>
                  <a:pt x="3078" y="67"/>
                  <a:pt x="3057" y="73"/>
                  <a:pt x="3045" y="70"/>
                </a:cubicBezTo>
                <a:cubicBezTo>
                  <a:pt x="2979" y="0"/>
                  <a:pt x="2848" y="47"/>
                  <a:pt x="2771" y="51"/>
                </a:cubicBezTo>
                <a:cubicBezTo>
                  <a:pt x="2329" y="71"/>
                  <a:pt x="2998" y="52"/>
                  <a:pt x="2112" y="70"/>
                </a:cubicBezTo>
                <a:cubicBezTo>
                  <a:pt x="1853" y="61"/>
                  <a:pt x="1677" y="48"/>
                  <a:pt x="1408" y="42"/>
                </a:cubicBezTo>
                <a:cubicBezTo>
                  <a:pt x="1250" y="45"/>
                  <a:pt x="1091" y="45"/>
                  <a:pt x="933" y="51"/>
                </a:cubicBezTo>
                <a:cubicBezTo>
                  <a:pt x="891" y="52"/>
                  <a:pt x="814" y="88"/>
                  <a:pt x="814" y="88"/>
                </a:cubicBezTo>
                <a:cubicBezTo>
                  <a:pt x="716" y="80"/>
                  <a:pt x="620" y="68"/>
                  <a:pt x="522" y="60"/>
                </a:cubicBezTo>
                <a:cubicBezTo>
                  <a:pt x="407" y="23"/>
                  <a:pt x="282" y="62"/>
                  <a:pt x="165" y="33"/>
                </a:cubicBezTo>
                <a:cubicBezTo>
                  <a:pt x="12" y="42"/>
                  <a:pt x="63" y="21"/>
                  <a:pt x="0" y="51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743200" y="449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NaNO</a:t>
            </a:r>
            <a:r>
              <a:rPr lang="en-US" b="1" baseline="-25000"/>
              <a:t>3</a:t>
            </a:r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735012" y="3496468"/>
            <a:ext cx="4967065" cy="2980532"/>
          </a:xfrm>
          <a:custGeom>
            <a:avLst/>
            <a:gdLst>
              <a:gd name="T0" fmla="*/ 3103 w 3106"/>
              <a:gd name="T1" fmla="*/ 0 h 1848"/>
              <a:gd name="T2" fmla="*/ 3021 w 3106"/>
              <a:gd name="T3" fmla="*/ 100 h 1848"/>
              <a:gd name="T4" fmla="*/ 2938 w 3106"/>
              <a:gd name="T5" fmla="*/ 174 h 1848"/>
              <a:gd name="T6" fmla="*/ 2902 w 3106"/>
              <a:gd name="T7" fmla="*/ 228 h 1848"/>
              <a:gd name="T8" fmla="*/ 2801 w 3106"/>
              <a:gd name="T9" fmla="*/ 302 h 1848"/>
              <a:gd name="T10" fmla="*/ 2673 w 3106"/>
              <a:gd name="T11" fmla="*/ 420 h 1848"/>
              <a:gd name="T12" fmla="*/ 2618 w 3106"/>
              <a:gd name="T13" fmla="*/ 466 h 1848"/>
              <a:gd name="T14" fmla="*/ 2536 w 3106"/>
              <a:gd name="T15" fmla="*/ 530 h 1848"/>
              <a:gd name="T16" fmla="*/ 2481 w 3106"/>
              <a:gd name="T17" fmla="*/ 567 h 1848"/>
              <a:gd name="T18" fmla="*/ 2408 w 3106"/>
              <a:gd name="T19" fmla="*/ 649 h 1848"/>
              <a:gd name="T20" fmla="*/ 2262 w 3106"/>
              <a:gd name="T21" fmla="*/ 750 h 1848"/>
              <a:gd name="T22" fmla="*/ 2234 w 3106"/>
              <a:gd name="T23" fmla="*/ 768 h 1848"/>
              <a:gd name="T24" fmla="*/ 2216 w 3106"/>
              <a:gd name="T25" fmla="*/ 795 h 1848"/>
              <a:gd name="T26" fmla="*/ 2033 w 3106"/>
              <a:gd name="T27" fmla="*/ 814 h 1848"/>
              <a:gd name="T28" fmla="*/ 1924 w 3106"/>
              <a:gd name="T29" fmla="*/ 905 h 1848"/>
              <a:gd name="T30" fmla="*/ 1887 w 3106"/>
              <a:gd name="T31" fmla="*/ 914 h 1848"/>
              <a:gd name="T32" fmla="*/ 1796 w 3106"/>
              <a:gd name="T33" fmla="*/ 960 h 1848"/>
              <a:gd name="T34" fmla="*/ 1722 w 3106"/>
              <a:gd name="T35" fmla="*/ 978 h 1848"/>
              <a:gd name="T36" fmla="*/ 1530 w 3106"/>
              <a:gd name="T37" fmla="*/ 1051 h 1848"/>
              <a:gd name="T38" fmla="*/ 1393 w 3106"/>
              <a:gd name="T39" fmla="*/ 1097 h 1848"/>
              <a:gd name="T40" fmla="*/ 1247 w 3106"/>
              <a:gd name="T41" fmla="*/ 1134 h 1848"/>
              <a:gd name="T42" fmla="*/ 1229 w 3106"/>
              <a:gd name="T43" fmla="*/ 1170 h 1848"/>
              <a:gd name="T44" fmla="*/ 1110 w 3106"/>
              <a:gd name="T45" fmla="*/ 1216 h 1848"/>
              <a:gd name="T46" fmla="*/ 936 w 3106"/>
              <a:gd name="T47" fmla="*/ 1316 h 1848"/>
              <a:gd name="T48" fmla="*/ 845 w 3106"/>
              <a:gd name="T49" fmla="*/ 1335 h 1848"/>
              <a:gd name="T50" fmla="*/ 753 w 3106"/>
              <a:gd name="T51" fmla="*/ 1399 h 1848"/>
              <a:gd name="T52" fmla="*/ 369 w 3106"/>
              <a:gd name="T53" fmla="*/ 1444 h 1848"/>
              <a:gd name="T54" fmla="*/ 260 w 3106"/>
              <a:gd name="T55" fmla="*/ 1490 h 1848"/>
              <a:gd name="T56" fmla="*/ 168 w 3106"/>
              <a:gd name="T57" fmla="*/ 1527 h 1848"/>
              <a:gd name="T58" fmla="*/ 104 w 3106"/>
              <a:gd name="T59" fmla="*/ 1563 h 1848"/>
              <a:gd name="T60" fmla="*/ 86 w 3106"/>
              <a:gd name="T61" fmla="*/ 1582 h 1848"/>
              <a:gd name="T62" fmla="*/ 31 w 3106"/>
              <a:gd name="T63" fmla="*/ 1591 h 1848"/>
              <a:gd name="T64" fmla="*/ 13 w 3106"/>
              <a:gd name="T65" fmla="*/ 1618 h 1848"/>
              <a:gd name="T66" fmla="*/ 305 w 3106"/>
              <a:gd name="T67" fmla="*/ 1764 h 1848"/>
              <a:gd name="T68" fmla="*/ 406 w 3106"/>
              <a:gd name="T69" fmla="*/ 1746 h 1848"/>
              <a:gd name="T70" fmla="*/ 717 w 3106"/>
              <a:gd name="T71" fmla="*/ 1755 h 1848"/>
              <a:gd name="T72" fmla="*/ 1018 w 3106"/>
              <a:gd name="T73" fmla="*/ 1746 h 1848"/>
              <a:gd name="T74" fmla="*/ 1594 w 3106"/>
              <a:gd name="T75" fmla="*/ 1710 h 1848"/>
              <a:gd name="T76" fmla="*/ 1960 w 3106"/>
              <a:gd name="T77" fmla="*/ 1719 h 1848"/>
              <a:gd name="T78" fmla="*/ 2454 w 3106"/>
              <a:gd name="T79" fmla="*/ 1728 h 1848"/>
              <a:gd name="T80" fmla="*/ 2756 w 3106"/>
              <a:gd name="T81" fmla="*/ 1755 h 1848"/>
              <a:gd name="T82" fmla="*/ 3076 w 3106"/>
              <a:gd name="T83" fmla="*/ 1719 h 1848"/>
              <a:gd name="T84" fmla="*/ 3103 w 3106"/>
              <a:gd name="T85" fmla="*/ 0 h 1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106" h="1848">
                <a:moveTo>
                  <a:pt x="3103" y="0"/>
                </a:moveTo>
                <a:cubicBezTo>
                  <a:pt x="3065" y="26"/>
                  <a:pt x="3046" y="62"/>
                  <a:pt x="3021" y="100"/>
                </a:cubicBezTo>
                <a:cubicBezTo>
                  <a:pt x="2966" y="183"/>
                  <a:pt x="2991" y="114"/>
                  <a:pt x="2938" y="174"/>
                </a:cubicBezTo>
                <a:cubicBezTo>
                  <a:pt x="2924" y="190"/>
                  <a:pt x="2920" y="216"/>
                  <a:pt x="2902" y="228"/>
                </a:cubicBezTo>
                <a:cubicBezTo>
                  <a:pt x="2866" y="253"/>
                  <a:pt x="2840" y="282"/>
                  <a:pt x="2801" y="302"/>
                </a:cubicBezTo>
                <a:cubicBezTo>
                  <a:pt x="2758" y="364"/>
                  <a:pt x="2740" y="387"/>
                  <a:pt x="2673" y="420"/>
                </a:cubicBezTo>
                <a:cubicBezTo>
                  <a:pt x="2628" y="468"/>
                  <a:pt x="2691" y="403"/>
                  <a:pt x="2618" y="466"/>
                </a:cubicBezTo>
                <a:cubicBezTo>
                  <a:pt x="2576" y="502"/>
                  <a:pt x="2594" y="516"/>
                  <a:pt x="2536" y="530"/>
                </a:cubicBezTo>
                <a:cubicBezTo>
                  <a:pt x="2518" y="542"/>
                  <a:pt x="2491" y="547"/>
                  <a:pt x="2481" y="567"/>
                </a:cubicBezTo>
                <a:cubicBezTo>
                  <a:pt x="2459" y="611"/>
                  <a:pt x="2453" y="627"/>
                  <a:pt x="2408" y="649"/>
                </a:cubicBezTo>
                <a:cubicBezTo>
                  <a:pt x="2373" y="701"/>
                  <a:pt x="2322" y="737"/>
                  <a:pt x="2262" y="750"/>
                </a:cubicBezTo>
                <a:cubicBezTo>
                  <a:pt x="2253" y="756"/>
                  <a:pt x="2242" y="760"/>
                  <a:pt x="2234" y="768"/>
                </a:cubicBezTo>
                <a:cubicBezTo>
                  <a:pt x="2226" y="776"/>
                  <a:pt x="2225" y="789"/>
                  <a:pt x="2216" y="795"/>
                </a:cubicBezTo>
                <a:cubicBezTo>
                  <a:pt x="2165" y="829"/>
                  <a:pt x="2094" y="810"/>
                  <a:pt x="2033" y="814"/>
                </a:cubicBezTo>
                <a:cubicBezTo>
                  <a:pt x="1997" y="838"/>
                  <a:pt x="1957" y="886"/>
                  <a:pt x="1924" y="905"/>
                </a:cubicBezTo>
                <a:cubicBezTo>
                  <a:pt x="1913" y="911"/>
                  <a:pt x="1899" y="910"/>
                  <a:pt x="1887" y="914"/>
                </a:cubicBezTo>
                <a:cubicBezTo>
                  <a:pt x="1856" y="925"/>
                  <a:pt x="1826" y="949"/>
                  <a:pt x="1796" y="960"/>
                </a:cubicBezTo>
                <a:cubicBezTo>
                  <a:pt x="1772" y="969"/>
                  <a:pt x="1747" y="972"/>
                  <a:pt x="1722" y="978"/>
                </a:cubicBezTo>
                <a:cubicBezTo>
                  <a:pt x="1656" y="1012"/>
                  <a:pt x="1604" y="1041"/>
                  <a:pt x="1530" y="1051"/>
                </a:cubicBezTo>
                <a:cubicBezTo>
                  <a:pt x="1485" y="1099"/>
                  <a:pt x="1470" y="1089"/>
                  <a:pt x="1393" y="1097"/>
                </a:cubicBezTo>
                <a:cubicBezTo>
                  <a:pt x="1344" y="1109"/>
                  <a:pt x="1296" y="1121"/>
                  <a:pt x="1247" y="1134"/>
                </a:cubicBezTo>
                <a:cubicBezTo>
                  <a:pt x="1241" y="1146"/>
                  <a:pt x="1240" y="1162"/>
                  <a:pt x="1229" y="1170"/>
                </a:cubicBezTo>
                <a:cubicBezTo>
                  <a:pt x="1203" y="1189"/>
                  <a:pt x="1140" y="1201"/>
                  <a:pt x="1110" y="1216"/>
                </a:cubicBezTo>
                <a:cubicBezTo>
                  <a:pt x="1050" y="1245"/>
                  <a:pt x="997" y="1289"/>
                  <a:pt x="936" y="1316"/>
                </a:cubicBezTo>
                <a:cubicBezTo>
                  <a:pt x="915" y="1326"/>
                  <a:pt x="864" y="1332"/>
                  <a:pt x="845" y="1335"/>
                </a:cubicBezTo>
                <a:cubicBezTo>
                  <a:pt x="814" y="1350"/>
                  <a:pt x="785" y="1390"/>
                  <a:pt x="753" y="1399"/>
                </a:cubicBezTo>
                <a:cubicBezTo>
                  <a:pt x="631" y="1433"/>
                  <a:pt x="493" y="1435"/>
                  <a:pt x="369" y="1444"/>
                </a:cubicBezTo>
                <a:cubicBezTo>
                  <a:pt x="340" y="1475"/>
                  <a:pt x="300" y="1480"/>
                  <a:pt x="260" y="1490"/>
                </a:cubicBezTo>
                <a:cubicBezTo>
                  <a:pt x="230" y="1509"/>
                  <a:pt x="202" y="1516"/>
                  <a:pt x="168" y="1527"/>
                </a:cubicBezTo>
                <a:cubicBezTo>
                  <a:pt x="148" y="1541"/>
                  <a:pt x="124" y="1549"/>
                  <a:pt x="104" y="1563"/>
                </a:cubicBezTo>
                <a:cubicBezTo>
                  <a:pt x="97" y="1568"/>
                  <a:pt x="94" y="1579"/>
                  <a:pt x="86" y="1582"/>
                </a:cubicBezTo>
                <a:cubicBezTo>
                  <a:pt x="69" y="1589"/>
                  <a:pt x="49" y="1588"/>
                  <a:pt x="31" y="1591"/>
                </a:cubicBezTo>
                <a:cubicBezTo>
                  <a:pt x="25" y="1600"/>
                  <a:pt x="14" y="1607"/>
                  <a:pt x="13" y="1618"/>
                </a:cubicBezTo>
                <a:cubicBezTo>
                  <a:pt x="0" y="1848"/>
                  <a:pt x="34" y="1755"/>
                  <a:pt x="305" y="1764"/>
                </a:cubicBezTo>
                <a:cubicBezTo>
                  <a:pt x="326" y="1702"/>
                  <a:pt x="360" y="1744"/>
                  <a:pt x="406" y="1746"/>
                </a:cubicBezTo>
                <a:cubicBezTo>
                  <a:pt x="510" y="1751"/>
                  <a:pt x="613" y="1752"/>
                  <a:pt x="717" y="1755"/>
                </a:cubicBezTo>
                <a:cubicBezTo>
                  <a:pt x="815" y="1750"/>
                  <a:pt x="920" y="1732"/>
                  <a:pt x="1018" y="1746"/>
                </a:cubicBezTo>
                <a:cubicBezTo>
                  <a:pt x="1223" y="1741"/>
                  <a:pt x="1399" y="1742"/>
                  <a:pt x="1594" y="1710"/>
                </a:cubicBezTo>
                <a:cubicBezTo>
                  <a:pt x="1705" y="1714"/>
                  <a:pt x="1845" y="1735"/>
                  <a:pt x="1960" y="1719"/>
                </a:cubicBezTo>
                <a:cubicBezTo>
                  <a:pt x="2125" y="1723"/>
                  <a:pt x="2292" y="1760"/>
                  <a:pt x="2454" y="1728"/>
                </a:cubicBezTo>
                <a:cubicBezTo>
                  <a:pt x="2594" y="1733"/>
                  <a:pt x="2650" y="1721"/>
                  <a:pt x="2756" y="1755"/>
                </a:cubicBezTo>
                <a:cubicBezTo>
                  <a:pt x="2861" y="1729"/>
                  <a:pt x="2969" y="1725"/>
                  <a:pt x="3076" y="1719"/>
                </a:cubicBezTo>
                <a:cubicBezTo>
                  <a:pt x="3106" y="1146"/>
                  <a:pt x="3033" y="570"/>
                  <a:pt x="3103" y="0"/>
                </a:cubicBezTo>
                <a:close/>
              </a:path>
            </a:pathLst>
          </a:custGeom>
          <a:pattFill prst="wdUpDiag">
            <a:fgClr>
              <a:srgbClr val="E8F2AC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400800" y="3505200"/>
            <a:ext cx="2743200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Saturated </a:t>
            </a:r>
          </a:p>
          <a:p>
            <a:pPr>
              <a:spcBef>
                <a:spcPct val="50000"/>
              </a:spcBef>
            </a:pPr>
            <a:endParaRPr lang="en-US" sz="2800"/>
          </a:p>
          <a:p>
            <a:pPr>
              <a:spcBef>
                <a:spcPct val="50000"/>
              </a:spcBef>
            </a:pPr>
            <a:r>
              <a:rPr lang="en-US" sz="2800"/>
              <a:t>Unsaturated </a:t>
            </a:r>
          </a:p>
          <a:p>
            <a:pPr>
              <a:spcBef>
                <a:spcPct val="50000"/>
              </a:spcBef>
            </a:pPr>
            <a:endParaRPr lang="en-US" sz="2800"/>
          </a:p>
          <a:p>
            <a:pPr>
              <a:spcBef>
                <a:spcPct val="50000"/>
              </a:spcBef>
            </a:pPr>
            <a:r>
              <a:rPr lang="en-US" sz="2800"/>
              <a:t>Supersaturated</a:t>
            </a: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6019800" y="3810000"/>
            <a:ext cx="3810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Rectangle 15" descr="Wide downward diagonal"/>
          <p:cNvSpPr>
            <a:spLocks noChangeArrowheads="1"/>
          </p:cNvSpPr>
          <p:nvPr/>
        </p:nvSpPr>
        <p:spPr bwMode="auto">
          <a:xfrm>
            <a:off x="5943600" y="6172200"/>
            <a:ext cx="457200" cy="304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 descr="Wide upward diagonal"/>
          <p:cNvSpPr>
            <a:spLocks noChangeArrowheads="1"/>
          </p:cNvSpPr>
          <p:nvPr/>
        </p:nvSpPr>
        <p:spPr bwMode="auto">
          <a:xfrm>
            <a:off x="5943600" y="4876800"/>
            <a:ext cx="457200" cy="304800"/>
          </a:xfrm>
          <a:prstGeom prst="rect">
            <a:avLst/>
          </a:prstGeom>
          <a:pattFill prst="wdUpDiag">
            <a:fgClr>
              <a:srgbClr val="E6ECB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8" grpId="0" animBg="1"/>
      <p:bldP spid="123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17" y="1371600"/>
            <a:ext cx="5638800" cy="462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158805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tx2"/>
                </a:solidFill>
              </a:rPr>
              <a:t>Practice #1: </a:t>
            </a:r>
            <a:endParaRPr lang="en-US" sz="2400" u="sng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48073"/>
            <a:ext cx="64244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How many grams of potassium bromide (</a:t>
            </a:r>
            <a:r>
              <a:rPr lang="en-US" sz="2800" dirty="0" err="1" smtClean="0"/>
              <a:t>KBr</a:t>
            </a:r>
            <a:r>
              <a:rPr lang="en-US" sz="2800" dirty="0" smtClean="0"/>
              <a:t>) can dissolve in 100 g of water at 20°C?</a:t>
            </a:r>
            <a:r>
              <a:rPr lang="en-US" dirty="0" smtClean="0"/>
              <a:t>			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057400" y="3581400"/>
            <a:ext cx="4572000" cy="990600"/>
          </a:xfrm>
          <a:prstGeom prst="line">
            <a:avLst/>
          </a:prstGeom>
          <a:ln w="539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43200" y="4419600"/>
            <a:ext cx="0" cy="990600"/>
          </a:xfrm>
          <a:prstGeom prst="straightConnector1">
            <a:avLst/>
          </a:prstGeom>
          <a:ln w="476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66800" y="4419600"/>
            <a:ext cx="1676400" cy="0"/>
          </a:xfrm>
          <a:prstGeom prst="straightConnector1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4267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70 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5992813"/>
            <a:ext cx="78722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B0F0"/>
                </a:solidFill>
              </a:rPr>
              <a:t>Answer: </a:t>
            </a:r>
            <a:r>
              <a:rPr lang="en-US" dirty="0" smtClean="0"/>
              <a:t>70 grams of Potassium Bromide can be dissolved in 100 grams of water at 20°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1019</TotalTime>
  <Words>550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2</vt:lpstr>
      <vt:lpstr>Opulent</vt:lpstr>
      <vt:lpstr>Solubility Curves</vt:lpstr>
      <vt:lpstr>Saturation</vt:lpstr>
      <vt:lpstr>PowerPoint Presentation</vt:lpstr>
      <vt:lpstr>Solubility Curve</vt:lpstr>
      <vt:lpstr>Interpreting a Solubility Curve</vt:lpstr>
      <vt:lpstr>Using a Solubility Curve</vt:lpstr>
      <vt:lpstr>Practice Using Solubility Curve</vt:lpstr>
      <vt:lpstr>Saturated / Unsaturated / Supersaturated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Seguin</dc:creator>
  <cp:lastModifiedBy>BARNES Alison [Rossmoyne Senior High School]</cp:lastModifiedBy>
  <cp:revision>24</cp:revision>
  <cp:lastPrinted>2021-09-01T00:07:28Z</cp:lastPrinted>
  <dcterms:created xsi:type="dcterms:W3CDTF">1601-01-01T00:00:00Z</dcterms:created>
  <dcterms:modified xsi:type="dcterms:W3CDTF">2021-09-01T00:07:35Z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