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65" r:id="rId12"/>
    <p:sldId id="266" r:id="rId13"/>
    <p:sldId id="274" r:id="rId14"/>
    <p:sldId id="275" r:id="rId15"/>
    <p:sldId id="276" r:id="rId16"/>
    <p:sldId id="278" r:id="rId17"/>
    <p:sldId id="262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2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79DD6CA7-2C71-45B6-84CB-CE6896A7B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10152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4FF19-C759-4090-9056-67E3B126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</a:rPr>
              <a:t>Rates of Reaction</a:t>
            </a:r>
            <a:endParaRPr lang="en-AU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B2B8-07D0-411F-970A-00BC17EE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Collision theory and factors effecting the rate of reaction 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Understanding check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E0F520-7AE8-4AAA-A350-D3FADD9B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1" y="1032452"/>
            <a:ext cx="11897588" cy="5306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90B280-B014-4CE6-9E89-29B484D18429}"/>
              </a:ext>
            </a:extLst>
          </p:cNvPr>
          <p:cNvSpPr txBox="1"/>
          <p:nvPr/>
        </p:nvSpPr>
        <p:spPr>
          <a:xfrm>
            <a:off x="3876675" y="2238196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Endothermic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F6AF2-C147-4EF8-9E45-12FDE6A9151F}"/>
              </a:ext>
            </a:extLst>
          </p:cNvPr>
          <p:cNvSpPr txBox="1"/>
          <p:nvPr/>
        </p:nvSpPr>
        <p:spPr>
          <a:xfrm>
            <a:off x="8039100" y="4553427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reactants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1C885-75B5-413A-B88A-6381189D9BA4}"/>
              </a:ext>
            </a:extLst>
          </p:cNvPr>
          <p:cNvSpPr txBox="1"/>
          <p:nvPr/>
        </p:nvSpPr>
        <p:spPr>
          <a:xfrm>
            <a:off x="10610850" y="359140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88192-CF03-401D-9590-9674FFA4E0BC}"/>
              </a:ext>
            </a:extLst>
          </p:cNvPr>
          <p:cNvSpPr txBox="1"/>
          <p:nvPr/>
        </p:nvSpPr>
        <p:spPr>
          <a:xfrm>
            <a:off x="9058275" y="188005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state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ACB94B-966B-42F5-A580-4FE1BE780037}"/>
              </a:ext>
            </a:extLst>
          </p:cNvPr>
          <p:cNvCxnSpPr>
            <a:cxnSpLocks/>
          </p:cNvCxnSpPr>
          <p:nvPr/>
        </p:nvCxnSpPr>
        <p:spPr>
          <a:xfrm>
            <a:off x="10887075" y="4076700"/>
            <a:ext cx="0" cy="4767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42E62B-DCCF-4567-A260-FB1B88FFFA7C}"/>
              </a:ext>
            </a:extLst>
          </p:cNvPr>
          <p:cNvSpPr txBox="1"/>
          <p:nvPr/>
        </p:nvSpPr>
        <p:spPr>
          <a:xfrm>
            <a:off x="11039475" y="4152900"/>
            <a:ext cx="61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∆H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CE145-BF30-4852-BC0C-E3623812A3A5}"/>
              </a:ext>
            </a:extLst>
          </p:cNvPr>
          <p:cNvSpPr txBox="1"/>
          <p:nvPr/>
        </p:nvSpPr>
        <p:spPr>
          <a:xfrm>
            <a:off x="5248275" y="40444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∆H = + 50 kJ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B9CE3A-0168-41DE-B1EE-EDC6D6CD60CF}"/>
              </a:ext>
            </a:extLst>
          </p:cNvPr>
          <p:cNvCxnSpPr/>
          <p:nvPr/>
        </p:nvCxnSpPr>
        <p:spPr>
          <a:xfrm flipV="1">
            <a:off x="9867900" y="2343150"/>
            <a:ext cx="0" cy="221027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5FB7DC-E275-4B41-884E-C0780261AD73}"/>
              </a:ext>
            </a:extLst>
          </p:cNvPr>
          <p:cNvSpPr txBox="1"/>
          <p:nvPr/>
        </p:nvSpPr>
        <p:spPr>
          <a:xfrm>
            <a:off x="2447925" y="507682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Ea</a:t>
            </a:r>
            <a:r>
              <a:rPr lang="en-US" dirty="0">
                <a:solidFill>
                  <a:srgbClr val="7030A0"/>
                </a:solidFill>
              </a:rPr>
              <a:t> = 200 kJ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C9561-D1B3-41B7-8D26-2436114A001E}"/>
              </a:ext>
            </a:extLst>
          </p:cNvPr>
          <p:cNvSpPr txBox="1"/>
          <p:nvPr/>
        </p:nvSpPr>
        <p:spPr>
          <a:xfrm>
            <a:off x="3648074" y="6109216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 kJ of energy is absorbed in the reaction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4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Collision theory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9685596-D043-4326-9167-5C17FB8C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83" y="2990848"/>
            <a:ext cx="5920829" cy="2543175"/>
          </a:xfrm>
          <a:prstGeom prst="rect">
            <a:avLst/>
          </a:prstGeom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7278E26-B3FB-4B6E-B3BD-1D902D6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565767"/>
            <a:ext cx="4876800" cy="32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CDDD9-CBFD-4218-9CBC-6C1E19829815}"/>
              </a:ext>
            </a:extLst>
          </p:cNvPr>
          <p:cNvCxnSpPr>
            <a:cxnSpLocks/>
          </p:cNvCxnSpPr>
          <p:nvPr/>
        </p:nvCxnSpPr>
        <p:spPr>
          <a:xfrm>
            <a:off x="5429250" y="2447925"/>
            <a:ext cx="0" cy="3933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54839-2896-4662-9B5E-4ADF05B808F8}"/>
              </a:ext>
            </a:extLst>
          </p:cNvPr>
          <p:cNvSpPr txBox="1"/>
          <p:nvPr/>
        </p:nvSpPr>
        <p:spPr>
          <a:xfrm>
            <a:off x="1162050" y="5813792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Needs enough energy</a:t>
            </a:r>
            <a:endParaRPr lang="en-AU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0F9A6-B0CF-4416-B6A4-1B8509A9E775}"/>
              </a:ext>
            </a:extLst>
          </p:cNvPr>
          <p:cNvSpPr txBox="1"/>
          <p:nvPr/>
        </p:nvSpPr>
        <p:spPr>
          <a:xfrm>
            <a:off x="6988446" y="5813791"/>
            <a:ext cx="425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Needs correct orientation</a:t>
            </a:r>
            <a:endParaRPr lang="en-AU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C3044A-9FBE-4F16-A9B0-F6EAB1EE4779}"/>
              </a:ext>
            </a:extLst>
          </p:cNvPr>
          <p:cNvCxnSpPr/>
          <p:nvPr/>
        </p:nvCxnSpPr>
        <p:spPr>
          <a:xfrm>
            <a:off x="495300" y="2228850"/>
            <a:ext cx="112252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F7D2AA-FDBA-4EC6-8ECE-1371B7E63706}"/>
              </a:ext>
            </a:extLst>
          </p:cNvPr>
          <p:cNvSpPr txBox="1"/>
          <p:nvPr/>
        </p:nvSpPr>
        <p:spPr>
          <a:xfrm>
            <a:off x="2933700" y="1285160"/>
            <a:ext cx="500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Must collide to react</a:t>
            </a:r>
            <a:endParaRPr lang="en-AU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DC61DE-6DEE-4498-BA2E-8CB07DB63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5" y="936694"/>
            <a:ext cx="2301329" cy="11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Factors effecting rate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66D491-D045-4F5B-87CB-B97FB73C4DB3}"/>
              </a:ext>
            </a:extLst>
          </p:cNvPr>
          <p:cNvSpPr txBox="1"/>
          <p:nvPr/>
        </p:nvSpPr>
        <p:spPr>
          <a:xfrm>
            <a:off x="854869" y="1228160"/>
            <a:ext cx="6110286" cy="279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Factors that effect rate of reaction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Concentration / Pressure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Surface area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Temperature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Catalysts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7268E-32E5-4FBB-8428-A8E0F17CB32B}"/>
              </a:ext>
            </a:extLst>
          </p:cNvPr>
          <p:cNvSpPr txBox="1"/>
          <p:nvPr/>
        </p:nvSpPr>
        <p:spPr>
          <a:xfrm>
            <a:off x="819150" y="4352925"/>
            <a:ext cx="10553700" cy="195854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</a:rPr>
              <a:t>Keys Questions: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Does it increase the frequency of collisions?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Does it increase the frequency of successful collisions?</a:t>
            </a:r>
            <a:endParaRPr lang="en-A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Concentration / Pressure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FECB7D00-1094-4B26-9A06-0933A45A722E}"/>
              </a:ext>
            </a:extLst>
          </p:cNvPr>
          <p:cNvSpPr txBox="1">
            <a:spLocks noChangeArrowheads="1"/>
          </p:cNvSpPr>
          <p:nvPr/>
        </p:nvSpPr>
        <p:spPr>
          <a:xfrm>
            <a:off x="933450" y="1834873"/>
            <a:ext cx="9753600" cy="1924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Cramming more particles into a fixed volume increases the concentration of reactants or increases the pressure,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thus, the frequency of collision.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Increased collision frequency leads to a higher reaction rate.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5366AD1-F028-46F1-A9CB-DB5DB5DA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908626"/>
            <a:ext cx="10420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The number of particles in a given volume affects the rate at which reactions occur.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E3E2C-EF35-408B-B2CC-0984EA77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3612397"/>
            <a:ext cx="4152899" cy="3037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C7079-04BA-4A87-B824-9CCABF802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46"/>
          <a:stretch/>
        </p:blipFill>
        <p:spPr>
          <a:xfrm>
            <a:off x="6143625" y="3538104"/>
            <a:ext cx="4410074" cy="31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Concentration / Pressure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C5366AD1-F028-46F1-A9CB-DB5DB5DA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981651"/>
            <a:ext cx="10420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The number of particles in a given volume affects the rate at which reactions occur.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CF167F3-5106-4C1B-9F1E-8F8C17F0FEB8}"/>
              </a:ext>
            </a:extLst>
          </p:cNvPr>
          <p:cNvSpPr txBox="1">
            <a:spLocks noChangeArrowheads="1"/>
          </p:cNvSpPr>
          <p:nvPr/>
        </p:nvSpPr>
        <p:spPr>
          <a:xfrm>
            <a:off x="390525" y="5150137"/>
            <a:ext cx="5057775" cy="152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The lighted splint glows in air and soon dies out because air is only 20% oxygen.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325C598-D61C-4F3D-96B1-648C65FD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150137"/>
            <a:ext cx="6810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When the glowing splint is plunged into pure oxygen, it immediately bursts into flame. The increased concentration of oxygen greatly speeds up the combustion reaction.</a:t>
            </a:r>
          </a:p>
        </p:txBody>
      </p:sp>
      <p:pic>
        <p:nvPicPr>
          <p:cNvPr id="11" name="Picture 7" descr="0132525763_R546b">
            <a:extLst>
              <a:ext uri="{FF2B5EF4-FFF2-40B4-BE49-F238E27FC236}">
                <a16:creationId xmlns:a16="http://schemas.microsoft.com/office/drawing/2014/main" id="{CFF125CD-FD82-4CD6-BBA5-40619D16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06887"/>
            <a:ext cx="27114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0132525763_R546d">
            <a:extLst>
              <a:ext uri="{FF2B5EF4-FFF2-40B4-BE49-F238E27FC236}">
                <a16:creationId xmlns:a16="http://schemas.microsoft.com/office/drawing/2014/main" id="{8FB87547-DA4B-4FD3-A1D0-7C2CCBA4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003712"/>
            <a:ext cx="36576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ECAD6E-E6EC-41B4-8B34-314134CA063B}"/>
              </a:ext>
            </a:extLst>
          </p:cNvPr>
          <p:cNvCxnSpPr/>
          <p:nvPr/>
        </p:nvCxnSpPr>
        <p:spPr>
          <a:xfrm>
            <a:off x="5362575" y="1543050"/>
            <a:ext cx="0" cy="4962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7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Particle size (surface area)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4">
            <a:extLst>
              <a:ext uri="{FF2B5EF4-FFF2-40B4-BE49-F238E27FC236}">
                <a16:creationId xmlns:a16="http://schemas.microsoft.com/office/drawing/2014/main" id="{75D3834E-6386-4894-A5AE-2E6779F3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9" y="1152525"/>
            <a:ext cx="11039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The total surface area of a solid or liquid reactant affects the rate of a reaction.</a:t>
            </a:r>
          </a:p>
        </p:txBody>
      </p:sp>
      <p:pic>
        <p:nvPicPr>
          <p:cNvPr id="5" name="Picture 2" descr="http://www.chemguide.co.uk/physical/basicrates/sa.gif">
            <a:extLst>
              <a:ext uri="{FF2B5EF4-FFF2-40B4-BE49-F238E27FC236}">
                <a16:creationId xmlns:a16="http://schemas.microsoft.com/office/drawing/2014/main" id="{7147235D-0F01-4A3F-BBD5-009449C3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1953339"/>
            <a:ext cx="5779765" cy="45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993FD-3AE6-4C72-8353-C080674385C3}"/>
              </a:ext>
            </a:extLst>
          </p:cNvPr>
          <p:cNvSpPr txBox="1"/>
          <p:nvPr/>
        </p:nvSpPr>
        <p:spPr>
          <a:xfrm>
            <a:off x="6455569" y="1953339"/>
            <a:ext cx="55078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Reacting particles can only collide at surface boundaries where the phases make contact</a:t>
            </a:r>
          </a:p>
          <a:p>
            <a:pPr lvl="1"/>
            <a:endParaRPr lang="en-A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Increasing the surface area exposes a greater amount of reacting particles to the possibility of collision</a:t>
            </a:r>
          </a:p>
          <a:p>
            <a:pPr lvl="1"/>
            <a:endParaRPr lang="en-A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This results in increases frequency of collisions</a:t>
            </a:r>
          </a:p>
        </p:txBody>
      </p:sp>
    </p:spTree>
    <p:extLst>
      <p:ext uri="{BB962C8B-B14F-4D97-AF65-F5344CB8AC3E}">
        <p14:creationId xmlns:p14="http://schemas.microsoft.com/office/powerpoint/2010/main" val="95329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Particle size (surface area)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4">
            <a:extLst>
              <a:ext uri="{FF2B5EF4-FFF2-40B4-BE49-F238E27FC236}">
                <a16:creationId xmlns:a16="http://schemas.microsoft.com/office/drawing/2014/main" id="{75D3834E-6386-4894-A5AE-2E6779F3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9" y="1152525"/>
            <a:ext cx="11039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The total surface area of a solid or liquid reactant affects the rate of a reaction.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25C23-1913-4199-AD0D-5E6B735A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247900"/>
            <a:ext cx="4981575" cy="3457575"/>
          </a:xfrm>
          <a:prstGeom prst="rect">
            <a:avLst/>
          </a:prstGeom>
        </p:spPr>
      </p:pic>
      <p:pic>
        <p:nvPicPr>
          <p:cNvPr id="8" name="Picture 7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2F38DE2B-4F10-44F6-B0FF-1882CABAD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50" y="1819275"/>
            <a:ext cx="5438588" cy="173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8AC8F7-DEC8-4A67-8780-1281DF610DF1}"/>
              </a:ext>
            </a:extLst>
          </p:cNvPr>
          <p:cNvSpPr txBox="1"/>
          <p:nvPr/>
        </p:nvSpPr>
        <p:spPr>
          <a:xfrm>
            <a:off x="6505763" y="3629024"/>
            <a:ext cx="5300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a powder instead of a big lump of material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8358A-A98F-48AD-B1BF-16CAF67F4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098"/>
          <a:stretch/>
        </p:blipFill>
        <p:spPr>
          <a:xfrm>
            <a:off x="7381688" y="4567116"/>
            <a:ext cx="3743512" cy="20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Temperature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81BD96-707B-486F-92F1-9AC211B878F2}"/>
              </a:ext>
            </a:extLst>
          </p:cNvPr>
          <p:cNvSpPr txBox="1">
            <a:spLocks/>
          </p:cNvSpPr>
          <p:nvPr/>
        </p:nvSpPr>
        <p:spPr>
          <a:xfrm>
            <a:off x="-66676" y="990600"/>
            <a:ext cx="12087226" cy="24383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Increasing the temperature usually increases the reaction rate</a:t>
            </a:r>
          </a:p>
          <a:p>
            <a:pPr lvl="1"/>
            <a:r>
              <a:rPr lang="en-AU" dirty="0"/>
              <a:t>At higher temperatures, particles on average have a greater kinetic energy</a:t>
            </a:r>
          </a:p>
          <a:p>
            <a:pPr lvl="1"/>
            <a:r>
              <a:rPr lang="en-AU" dirty="0"/>
              <a:t>This means that a higher percentage of collisions have energy equal to or greater than the activations energy</a:t>
            </a:r>
          </a:p>
          <a:p>
            <a:pPr lvl="1"/>
            <a:r>
              <a:rPr lang="en-AU" dirty="0"/>
              <a:t>Greater percentage of collisions are successful, hence reaction rate increases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616C2-AA76-4118-A4E0-F2B67C9B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327071"/>
            <a:ext cx="4881563" cy="3578554"/>
          </a:xfrm>
          <a:prstGeom prst="rect">
            <a:avLst/>
          </a:prstGeom>
        </p:spPr>
      </p:pic>
      <p:pic>
        <p:nvPicPr>
          <p:cNvPr id="9" name="Picture 2" descr="http://cwx.prenhall.com/bookbind/pubbooks/hillchem3/medialib/media_portfolio/text_images/CH13/FG13_09.JPG">
            <a:extLst>
              <a:ext uri="{FF2B5EF4-FFF2-40B4-BE49-F238E27FC236}">
                <a16:creationId xmlns:a16="http://schemas.microsoft.com/office/drawing/2014/main" id="{63599661-1B78-4781-9579-FC2805CF4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3" y="3786009"/>
            <a:ext cx="5042892" cy="225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Temperature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AA54D8-2EFB-4221-B445-43A15181F7E7}"/>
              </a:ext>
            </a:extLst>
          </p:cNvPr>
          <p:cNvSpPr txBox="1"/>
          <p:nvPr/>
        </p:nvSpPr>
        <p:spPr>
          <a:xfrm>
            <a:off x="123825" y="1041976"/>
            <a:ext cx="67818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has a two-fold effect on the rate of reaction.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At higher temperatures, the particles move faster (the particles have a higher average speed). </a:t>
            </a:r>
            <a:r>
              <a:rPr lang="en-US" sz="2400" b="1" dirty="0">
                <a:solidFill>
                  <a:srgbClr val="FF0000"/>
                </a:solidFill>
              </a:rPr>
              <a:t>Higher average speed results in more frequent collisions </a:t>
            </a:r>
            <a:r>
              <a:rPr lang="en-US" sz="2400" dirty="0"/>
              <a:t>which increases the rate of the reaction.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At higher temperatures, the system has a higher average kinetic energy. This results is a higher probability that a particle will have sufficient kinetic energy to overcome the activation energy, so the </a:t>
            </a:r>
            <a:r>
              <a:rPr lang="en-US" sz="2400" b="1" dirty="0">
                <a:solidFill>
                  <a:srgbClr val="7030A0"/>
                </a:solidFill>
              </a:rPr>
              <a:t>frequency of successful collisions increases</a:t>
            </a:r>
            <a:r>
              <a:rPr lang="en-US" sz="2400" dirty="0"/>
              <a:t>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E248B-32BF-47D0-8BAC-62C9FB7F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1632358"/>
            <a:ext cx="4909265" cy="35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 going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76240D-5CE8-4DB0-9B27-828CE2AED6C4}"/>
              </a:ext>
            </a:extLst>
          </p:cNvPr>
          <p:cNvSpPr txBox="1"/>
          <p:nvPr/>
        </p:nvSpPr>
        <p:spPr>
          <a:xfrm>
            <a:off x="476250" y="1266825"/>
            <a:ext cx="1118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Pearson chapter 18 – do section review and chapter review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0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Outline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3C12BC-1337-4796-B2DF-BE2E06BC7408}"/>
              </a:ext>
            </a:extLst>
          </p:cNvPr>
          <p:cNvSpPr txBox="1"/>
          <p:nvPr/>
        </p:nvSpPr>
        <p:spPr>
          <a:xfrm>
            <a:off x="352425" y="889575"/>
            <a:ext cx="109823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Collision </a:t>
            </a:r>
            <a:r>
              <a:rPr lang="en-US" sz="2400" dirty="0"/>
              <a:t>theory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Activation energy and energy profile diagrams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Factors that effect rate of reaction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Concentration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Pressure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Surface area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Temperature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Catalysts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8706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Review: Measuring </a:t>
            </a:r>
            <a:r>
              <a:rPr lang="en-US" sz="3200" dirty="0"/>
              <a:t>rate of reaction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656C1B-58B9-4B8F-A356-18D3A6017D19}"/>
              </a:ext>
            </a:extLst>
          </p:cNvPr>
          <p:cNvSpPr txBox="1">
            <a:spLocks/>
          </p:cNvSpPr>
          <p:nvPr/>
        </p:nvSpPr>
        <p:spPr>
          <a:xfrm>
            <a:off x="409575" y="1085850"/>
            <a:ext cx="11144250" cy="210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Rate of reaction = </a:t>
            </a:r>
            <a:r>
              <a:rPr lang="en-AU" sz="2400" u="sng" dirty="0"/>
              <a:t>amount of substance used or produced </a:t>
            </a:r>
            <a:r>
              <a:rPr lang="en-AU" sz="2400" dirty="0"/>
              <a:t>				                            time taken</a:t>
            </a:r>
          </a:p>
          <a:p>
            <a:r>
              <a:rPr lang="en-AU" sz="2400" dirty="0"/>
              <a:t>Can be measured in moles per second, grams per second litres per second</a:t>
            </a:r>
          </a:p>
          <a:p>
            <a:r>
              <a:rPr lang="en-AU" sz="2400" dirty="0"/>
              <a:t>Shows the formation of products or the consumption of reactants</a:t>
            </a:r>
          </a:p>
        </p:txBody>
      </p:sp>
      <p:pic>
        <p:nvPicPr>
          <p:cNvPr id="6" name="Picture 2" descr="http://scienceaid.co.uk/chemistry/physical/images/concentration.png">
            <a:extLst>
              <a:ext uri="{FF2B5EF4-FFF2-40B4-BE49-F238E27FC236}">
                <a16:creationId xmlns:a16="http://schemas.microsoft.com/office/drawing/2014/main" id="{83912509-A0DC-48FF-A4D8-11F1F35D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3" y="3463345"/>
            <a:ext cx="4663036" cy="2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80" y="3463345"/>
            <a:ext cx="5703184" cy="29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Collision theory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BB796B-FC69-4D73-AC0A-31CE2A6F87DB}"/>
              </a:ext>
            </a:extLst>
          </p:cNvPr>
          <p:cNvSpPr txBox="1">
            <a:spLocks/>
          </p:cNvSpPr>
          <p:nvPr/>
        </p:nvSpPr>
        <p:spPr>
          <a:xfrm>
            <a:off x="457200" y="1162050"/>
            <a:ext cx="11049000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The way in which reactions occur can be understood in terms of collision theory</a:t>
            </a:r>
          </a:p>
          <a:p>
            <a:pPr lvl="1"/>
            <a:r>
              <a:rPr lang="en-AU"/>
              <a:t>The reacting particles must collide</a:t>
            </a:r>
          </a:p>
          <a:p>
            <a:pPr lvl="1"/>
            <a:r>
              <a:rPr lang="en-AU"/>
              <a:t>The particles must collide with enough energy to equal or exceed a certain amount (</a:t>
            </a:r>
            <a:r>
              <a:rPr lang="en-AU">
                <a:solidFill>
                  <a:srgbClr val="FF0000"/>
                </a:solidFill>
              </a:rPr>
              <a:t>activation energy Ea</a:t>
            </a:r>
            <a:r>
              <a:rPr lang="en-AU"/>
              <a:t>)</a:t>
            </a:r>
          </a:p>
          <a:p>
            <a:pPr lvl="1"/>
            <a:r>
              <a:rPr lang="en-AU"/>
              <a:t>Reacting particles must collide in a suitable orientation</a:t>
            </a:r>
          </a:p>
          <a:p>
            <a:r>
              <a:rPr lang="en-AU" sz="2400"/>
              <a:t>All three of these must occur for a reaction to proceed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046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Activation energy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87ED91CD-5A5F-41F3-A535-72CAAA9E8E3F}"/>
              </a:ext>
            </a:extLst>
          </p:cNvPr>
          <p:cNvSpPr txBox="1">
            <a:spLocks noChangeArrowheads="1"/>
          </p:cNvSpPr>
          <p:nvPr/>
        </p:nvSpPr>
        <p:spPr>
          <a:xfrm>
            <a:off x="923925" y="1076325"/>
            <a:ext cx="9220200" cy="167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The minimum energy that colliding particles must have in order to react is called the </a:t>
            </a:r>
            <a:r>
              <a:rPr lang="en-US" altLang="en-US" sz="2400" b="1" u="sng" dirty="0">
                <a:solidFill>
                  <a:srgbClr val="7030A0"/>
                </a:solidFill>
              </a:rPr>
              <a:t>activation energy</a:t>
            </a:r>
            <a:r>
              <a:rPr lang="en-US" altLang="en-US" sz="2400" dirty="0"/>
              <a:t>.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1CB9ABCC-F6E1-4523-BD0C-1C12573AA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2152560"/>
            <a:ext cx="944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9725" indent="-339725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You can think of the activation energy for a reaction as a barrier that reactants must cross before products can form.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0ACF30B-3B20-419F-8781-B31FA2269DE7}"/>
              </a:ext>
            </a:extLst>
          </p:cNvPr>
          <p:cNvSpPr txBox="1">
            <a:spLocks/>
          </p:cNvSpPr>
          <p:nvPr/>
        </p:nvSpPr>
        <p:spPr>
          <a:xfrm>
            <a:off x="1247775" y="2983557"/>
            <a:ext cx="10010775" cy="3990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As reacting particles approach each other, repulsive forces between electron clouds causes them to slow down and lose kinetic energy</a:t>
            </a:r>
          </a:p>
          <a:p>
            <a:r>
              <a:rPr lang="en-AU" sz="2400" dirty="0"/>
              <a:t>This lost kinetic energy converts to increased potential energy of the colliding particles</a:t>
            </a:r>
          </a:p>
          <a:p>
            <a:r>
              <a:rPr lang="en-AU" sz="2400" dirty="0"/>
              <a:t>If they have enough kinetic energy they will approach close enough (collide) to form a </a:t>
            </a:r>
            <a:r>
              <a:rPr lang="en-AU" sz="2400" dirty="0">
                <a:solidFill>
                  <a:srgbClr val="FF0000"/>
                </a:solidFill>
              </a:rPr>
              <a:t>transition state </a:t>
            </a:r>
            <a:r>
              <a:rPr lang="en-AU" sz="2400" dirty="0"/>
              <a:t>also known as the </a:t>
            </a:r>
            <a:r>
              <a:rPr lang="en-AU" sz="2400" dirty="0">
                <a:solidFill>
                  <a:srgbClr val="FF0000"/>
                </a:solidFill>
              </a:rPr>
              <a:t>activated complex </a:t>
            </a:r>
            <a:r>
              <a:rPr lang="en-AU" sz="2400" dirty="0"/>
              <a:t>– the highest potential energy state</a:t>
            </a:r>
          </a:p>
        </p:txBody>
      </p:sp>
    </p:spTree>
    <p:extLst>
      <p:ext uri="{BB962C8B-B14F-4D97-AF65-F5344CB8AC3E}">
        <p14:creationId xmlns:p14="http://schemas.microsoft.com/office/powerpoint/2010/main" val="30797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Activation energy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0132525763_A545a">
            <a:extLst>
              <a:ext uri="{FF2B5EF4-FFF2-40B4-BE49-F238E27FC236}">
                <a16:creationId xmlns:a16="http://schemas.microsoft.com/office/drawing/2014/main" id="{1299C919-CF3F-4E99-A0DD-83ADABB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933737"/>
            <a:ext cx="7943850" cy="59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C8DBCF2-14C6-4783-86FE-127C6FA8B332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" y="1219200"/>
            <a:ext cx="3648075" cy="303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The activation-energy barrier must be crossed before reactants are converted to products.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BDCC1-1E50-4D9C-8579-A021BB005D71}"/>
              </a:ext>
            </a:extLst>
          </p:cNvPr>
          <p:cNvSpPr txBox="1"/>
          <p:nvPr/>
        </p:nvSpPr>
        <p:spPr>
          <a:xfrm>
            <a:off x="1033460" y="4953000"/>
            <a:ext cx="2266951" cy="8309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Exothermic or endothermic?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3681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Activation energy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545b">
            <a:extLst>
              <a:ext uri="{FF2B5EF4-FFF2-40B4-BE49-F238E27FC236}">
                <a16:creationId xmlns:a16="http://schemas.microsoft.com/office/drawing/2014/main" id="{85141A72-5764-4732-902B-391811EA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r="3491"/>
          <a:stretch>
            <a:fillRect/>
          </a:stretch>
        </p:blipFill>
        <p:spPr bwMode="auto">
          <a:xfrm>
            <a:off x="6153151" y="1525119"/>
            <a:ext cx="5610219" cy="441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0132525763_A545a">
            <a:extLst>
              <a:ext uri="{FF2B5EF4-FFF2-40B4-BE49-F238E27FC236}">
                <a16:creationId xmlns:a16="http://schemas.microsoft.com/office/drawing/2014/main" id="{7B6CAE3B-CCAA-4611-A47A-8F88ABD4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119"/>
            <a:ext cx="6038850" cy="450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543A26-E980-40C0-8AC0-DD7BB5E1B23E}"/>
              </a:ext>
            </a:extLst>
          </p:cNvPr>
          <p:cNvSpPr txBox="1"/>
          <p:nvPr/>
        </p:nvSpPr>
        <p:spPr>
          <a:xfrm>
            <a:off x="2085975" y="6221135"/>
            <a:ext cx="206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Exothermic</a:t>
            </a:r>
            <a:endParaRPr lang="en-AU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A02FF-C880-443A-AFB4-CFCB247B2FC0}"/>
              </a:ext>
            </a:extLst>
          </p:cNvPr>
          <p:cNvSpPr txBox="1"/>
          <p:nvPr/>
        </p:nvSpPr>
        <p:spPr>
          <a:xfrm>
            <a:off x="7924797" y="6189024"/>
            <a:ext cx="239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Endothermic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14584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Transition state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4FA131-9C18-4BEF-B8E5-5A2573F17C28}"/>
              </a:ext>
            </a:extLst>
          </p:cNvPr>
          <p:cNvSpPr txBox="1">
            <a:spLocks/>
          </p:cNvSpPr>
          <p:nvPr/>
        </p:nvSpPr>
        <p:spPr>
          <a:xfrm>
            <a:off x="285750" y="981075"/>
            <a:ext cx="11334750" cy="294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The </a:t>
            </a:r>
            <a:r>
              <a:rPr lang="en-AU" sz="2400" b="1" dirty="0">
                <a:solidFill>
                  <a:srgbClr val="7030A0"/>
                </a:solidFill>
              </a:rPr>
              <a:t>transition state </a:t>
            </a:r>
            <a:r>
              <a:rPr lang="en-AU" sz="2400" dirty="0"/>
              <a:t>is where the original bonds are being broken and new bonds are being formed</a:t>
            </a:r>
          </a:p>
          <a:p>
            <a:r>
              <a:rPr lang="en-AU" sz="2400" dirty="0"/>
              <a:t>It is an unstable arrangement; </a:t>
            </a:r>
            <a:r>
              <a:rPr lang="en-US" sz="2400" dirty="0"/>
              <a:t>i</a:t>
            </a:r>
            <a:r>
              <a:rPr lang="en-US" altLang="en-US" sz="2400" dirty="0"/>
              <a:t>ts brief existence ends with the reformation of the reactants or with the formation of products </a:t>
            </a:r>
          </a:p>
          <a:p>
            <a:r>
              <a:rPr lang="en-AU" sz="2400" dirty="0"/>
              <a:t>The minimum collision energy required to form the transition state is known as the activation energy </a:t>
            </a:r>
            <a:r>
              <a:rPr lang="en-AU" sz="2400" dirty="0" err="1"/>
              <a:t>Ea</a:t>
            </a:r>
            <a:endParaRPr lang="en-AU" sz="2400" dirty="0"/>
          </a:p>
          <a:p>
            <a:endParaRPr lang="en-AU" sz="2400" dirty="0"/>
          </a:p>
        </p:txBody>
      </p:sp>
      <p:pic>
        <p:nvPicPr>
          <p:cNvPr id="4" name="Picture 4" descr="http://wiki.chemprime.chemeddl.org/images/5/50/Energy_Profile_of_CO_Reacting_with_NO2.jpg">
            <a:extLst>
              <a:ext uri="{FF2B5EF4-FFF2-40B4-BE49-F238E27FC236}">
                <a16:creationId xmlns:a16="http://schemas.microsoft.com/office/drawing/2014/main" id="{8C7875C1-E271-450B-92ED-3FF56F91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85" y="3785220"/>
            <a:ext cx="5113710" cy="293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Understanding check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E0F520-7AE8-4AAA-A350-D3FADD9B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1" y="1032452"/>
            <a:ext cx="11897588" cy="53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572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93920"/>
      </a:dk2>
      <a:lt2>
        <a:srgbClr val="E8E2E4"/>
      </a:lt2>
      <a:accent1>
        <a:srgbClr val="20B785"/>
      </a:accent1>
      <a:accent2>
        <a:srgbClr val="14BB3F"/>
      </a:accent2>
      <a:accent3>
        <a:srgbClr val="3ABA21"/>
      </a:accent3>
      <a:accent4>
        <a:srgbClr val="6FB213"/>
      </a:accent4>
      <a:accent5>
        <a:srgbClr val="A4A51D"/>
      </a:accent5>
      <a:accent6>
        <a:srgbClr val="D58717"/>
      </a:accent6>
      <a:hlink>
        <a:srgbClr val="79892D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763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Avenir Next LT Pro</vt:lpstr>
      <vt:lpstr>Calibri</vt:lpstr>
      <vt:lpstr>AccentBoxVTI</vt:lpstr>
      <vt:lpstr>Rates of Reaction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Rates of Reaction</dc:title>
  <dc:creator>Alison Barnes</dc:creator>
  <cp:lastModifiedBy>BARNES Alison [Rossmoyne Senior High School]</cp:lastModifiedBy>
  <cp:revision>35</cp:revision>
  <dcterms:created xsi:type="dcterms:W3CDTF">2020-09-22T00:09:02Z</dcterms:created>
  <dcterms:modified xsi:type="dcterms:W3CDTF">2021-09-22T00:55:07Z</dcterms:modified>
</cp:coreProperties>
</file>