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4" r:id="rId5"/>
    <p:sldId id="263" r:id="rId6"/>
    <p:sldId id="262" r:id="rId7"/>
    <p:sldId id="261" r:id="rId8"/>
    <p:sldId id="267" r:id="rId9"/>
    <p:sldId id="266" r:id="rId10"/>
    <p:sldId id="260" r:id="rId11"/>
    <p:sldId id="265" r:id="rId12"/>
    <p:sldId id="259" r:id="rId13"/>
    <p:sldId id="268" r:id="rId14"/>
    <p:sldId id="269" r:id="rId15"/>
    <p:sldId id="274" r:id="rId16"/>
    <p:sldId id="272" r:id="rId17"/>
    <p:sldId id="273"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39B7C-1DCC-4C7C-AF8C-95FF31E83A85}" type="datetimeFigureOut">
              <a:rPr lang="en-AU" smtClean="0"/>
              <a:t>21/02/2021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DAAC5-A766-4EC6-A48A-3ED78BE91E81}" type="slidenum">
              <a:rPr lang="en-AU" smtClean="0"/>
              <a:t>‹#›</a:t>
            </a:fld>
            <a:endParaRPr lang="en-AU"/>
          </a:p>
        </p:txBody>
      </p:sp>
    </p:spTree>
    <p:extLst>
      <p:ext uri="{BB962C8B-B14F-4D97-AF65-F5344CB8AC3E}">
        <p14:creationId xmlns:p14="http://schemas.microsoft.com/office/powerpoint/2010/main" val="18281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A268-EE33-400F-B6E7-BEFDB7372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2E80684-D048-4279-A759-72D11728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15420BC-E7A2-439E-9647-03C469756971}"/>
              </a:ext>
            </a:extLst>
          </p:cNvPr>
          <p:cNvSpPr>
            <a:spLocks noGrp="1"/>
          </p:cNvSpPr>
          <p:nvPr>
            <p:ph type="dt" sz="half" idx="10"/>
          </p:nvPr>
        </p:nvSpPr>
        <p:spPr/>
        <p:txBody>
          <a:bodyPr/>
          <a:lstStyle/>
          <a:p>
            <a:fld id="{47AC67D9-0388-473E-91C3-10FC00CC0F11}" type="datetime1">
              <a:rPr lang="en-AU" smtClean="0"/>
              <a:t>21/02/2021</a:t>
            </a:fld>
            <a:endParaRPr lang="en-AU"/>
          </a:p>
        </p:txBody>
      </p:sp>
      <p:sp>
        <p:nvSpPr>
          <p:cNvPr id="5" name="Footer Placeholder 4">
            <a:extLst>
              <a:ext uri="{FF2B5EF4-FFF2-40B4-BE49-F238E27FC236}">
                <a16:creationId xmlns:a16="http://schemas.microsoft.com/office/drawing/2014/main" id="{1B231EAF-4CEB-4F96-81C3-FE1415E2F8B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A51F1E-9A47-4989-9CF5-E646111E9214}"/>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33959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BAAB-35A4-4CB8-98A7-072A11BFDDD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45C1A70-790A-4D55-9CB9-EDF74AB5A3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171CB9-4BED-4193-8FD5-5868725669A9}"/>
              </a:ext>
            </a:extLst>
          </p:cNvPr>
          <p:cNvSpPr>
            <a:spLocks noGrp="1"/>
          </p:cNvSpPr>
          <p:nvPr>
            <p:ph type="dt" sz="half" idx="10"/>
          </p:nvPr>
        </p:nvSpPr>
        <p:spPr/>
        <p:txBody>
          <a:bodyPr/>
          <a:lstStyle/>
          <a:p>
            <a:fld id="{AD956081-B62C-4A94-B3D0-B85D0C3E8C3E}" type="datetime1">
              <a:rPr lang="en-AU" smtClean="0"/>
              <a:t>21/02/2021</a:t>
            </a:fld>
            <a:endParaRPr lang="en-AU"/>
          </a:p>
        </p:txBody>
      </p:sp>
      <p:sp>
        <p:nvSpPr>
          <p:cNvPr id="5" name="Footer Placeholder 4">
            <a:extLst>
              <a:ext uri="{FF2B5EF4-FFF2-40B4-BE49-F238E27FC236}">
                <a16:creationId xmlns:a16="http://schemas.microsoft.com/office/drawing/2014/main" id="{0031C4ED-8773-4B3F-A858-785428D31A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F8D24D-70D3-4E96-9B0D-BA88BE5211BF}"/>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335278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44033-4CEA-4515-840B-7048335A5A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ADB1F16-EDFE-4927-84D9-EC23184A0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3A1AEBD-A681-4BE0-80D0-DEAC91622AD4}"/>
              </a:ext>
            </a:extLst>
          </p:cNvPr>
          <p:cNvSpPr>
            <a:spLocks noGrp="1"/>
          </p:cNvSpPr>
          <p:nvPr>
            <p:ph type="dt" sz="half" idx="10"/>
          </p:nvPr>
        </p:nvSpPr>
        <p:spPr/>
        <p:txBody>
          <a:bodyPr/>
          <a:lstStyle/>
          <a:p>
            <a:fld id="{CCE91B6E-4F43-4B1E-A456-F6450AE20123}" type="datetime1">
              <a:rPr lang="en-AU" smtClean="0"/>
              <a:t>21/02/2021</a:t>
            </a:fld>
            <a:endParaRPr lang="en-AU"/>
          </a:p>
        </p:txBody>
      </p:sp>
      <p:sp>
        <p:nvSpPr>
          <p:cNvPr id="5" name="Footer Placeholder 4">
            <a:extLst>
              <a:ext uri="{FF2B5EF4-FFF2-40B4-BE49-F238E27FC236}">
                <a16:creationId xmlns:a16="http://schemas.microsoft.com/office/drawing/2014/main" id="{11B262BC-15E2-4B00-B2C7-607F9599421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03B20A3-8BB5-4DA0-9624-06E7133AE75F}"/>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164897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CD7A-2058-4BCD-A5E2-F02E2C43FE4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B608F6-DDCF-4D5B-9C1D-2BE200381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208FC4-A559-4E51-9488-2278DE3ED6CD}"/>
              </a:ext>
            </a:extLst>
          </p:cNvPr>
          <p:cNvSpPr>
            <a:spLocks noGrp="1"/>
          </p:cNvSpPr>
          <p:nvPr>
            <p:ph type="dt" sz="half" idx="10"/>
          </p:nvPr>
        </p:nvSpPr>
        <p:spPr/>
        <p:txBody>
          <a:bodyPr/>
          <a:lstStyle/>
          <a:p>
            <a:fld id="{4BC5B42F-56D0-438D-AAF4-7B95D803638B}" type="datetime1">
              <a:rPr lang="en-AU" smtClean="0"/>
              <a:t>21/02/2021</a:t>
            </a:fld>
            <a:endParaRPr lang="en-AU"/>
          </a:p>
        </p:txBody>
      </p:sp>
      <p:sp>
        <p:nvSpPr>
          <p:cNvPr id="5" name="Footer Placeholder 4">
            <a:extLst>
              <a:ext uri="{FF2B5EF4-FFF2-40B4-BE49-F238E27FC236}">
                <a16:creationId xmlns:a16="http://schemas.microsoft.com/office/drawing/2014/main" id="{DADCDF2B-1EB5-4FE7-BB32-B94B2EDB84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A5C49B-AA50-49BD-9B97-0BD9F5944213}"/>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367053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4636-1016-40B6-8F29-AF9382201A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C27E992-85A4-4312-B536-7F40A8C9B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C73853-100A-48FE-92F8-17E6CB5E26E7}"/>
              </a:ext>
            </a:extLst>
          </p:cNvPr>
          <p:cNvSpPr>
            <a:spLocks noGrp="1"/>
          </p:cNvSpPr>
          <p:nvPr>
            <p:ph type="dt" sz="half" idx="10"/>
          </p:nvPr>
        </p:nvSpPr>
        <p:spPr/>
        <p:txBody>
          <a:bodyPr/>
          <a:lstStyle/>
          <a:p>
            <a:fld id="{F69F138E-116E-4EAF-AC5A-8FD1D999F7A4}" type="datetime1">
              <a:rPr lang="en-AU" smtClean="0"/>
              <a:t>21/02/2021</a:t>
            </a:fld>
            <a:endParaRPr lang="en-AU"/>
          </a:p>
        </p:txBody>
      </p:sp>
      <p:sp>
        <p:nvSpPr>
          <p:cNvPr id="5" name="Footer Placeholder 4">
            <a:extLst>
              <a:ext uri="{FF2B5EF4-FFF2-40B4-BE49-F238E27FC236}">
                <a16:creationId xmlns:a16="http://schemas.microsoft.com/office/drawing/2014/main" id="{4676870B-1454-476B-8A11-3217B982A6E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3DF03A-07A9-4FCA-8196-E0150080D503}"/>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364244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B78F-ED5E-4FA9-94EA-BCC1C7A6D50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67E7948-4D57-4FD1-AD71-A247D8B6DD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2AE1373-2B5C-49FB-B27B-97026E309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BAB1F60-F8E6-4D6F-870B-9736535F06A1}"/>
              </a:ext>
            </a:extLst>
          </p:cNvPr>
          <p:cNvSpPr>
            <a:spLocks noGrp="1"/>
          </p:cNvSpPr>
          <p:nvPr>
            <p:ph type="dt" sz="half" idx="10"/>
          </p:nvPr>
        </p:nvSpPr>
        <p:spPr/>
        <p:txBody>
          <a:bodyPr/>
          <a:lstStyle/>
          <a:p>
            <a:fld id="{D187D939-96B1-4ACD-B949-CBF267E5486F}" type="datetime1">
              <a:rPr lang="en-AU" smtClean="0"/>
              <a:t>21/02/2021</a:t>
            </a:fld>
            <a:endParaRPr lang="en-AU"/>
          </a:p>
        </p:txBody>
      </p:sp>
      <p:sp>
        <p:nvSpPr>
          <p:cNvPr id="6" name="Footer Placeholder 5">
            <a:extLst>
              <a:ext uri="{FF2B5EF4-FFF2-40B4-BE49-F238E27FC236}">
                <a16:creationId xmlns:a16="http://schemas.microsoft.com/office/drawing/2014/main" id="{B8788586-17A8-4577-9A94-9F8670514F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6A76E40-7043-443F-B602-9AB94C2EFD22}"/>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421941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1F0A-4F74-41A0-A79F-9D707AA4DD4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2DB0715-4871-4DB0-8CE3-8E9B8B3DB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FEADB-906A-41F1-AAA3-E598B6018E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775175A-A8D9-4051-96EB-646CA251F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2A655-C39E-477E-AFD4-373FD9A86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A483EB8-16BE-4776-BE31-A873954462A7}"/>
              </a:ext>
            </a:extLst>
          </p:cNvPr>
          <p:cNvSpPr>
            <a:spLocks noGrp="1"/>
          </p:cNvSpPr>
          <p:nvPr>
            <p:ph type="dt" sz="half" idx="10"/>
          </p:nvPr>
        </p:nvSpPr>
        <p:spPr/>
        <p:txBody>
          <a:bodyPr/>
          <a:lstStyle/>
          <a:p>
            <a:fld id="{4619BE3F-7149-4F3C-9D12-48EA9E959E9F}" type="datetime1">
              <a:rPr lang="en-AU" smtClean="0"/>
              <a:t>21/02/2021</a:t>
            </a:fld>
            <a:endParaRPr lang="en-AU"/>
          </a:p>
        </p:txBody>
      </p:sp>
      <p:sp>
        <p:nvSpPr>
          <p:cNvPr id="8" name="Footer Placeholder 7">
            <a:extLst>
              <a:ext uri="{FF2B5EF4-FFF2-40B4-BE49-F238E27FC236}">
                <a16:creationId xmlns:a16="http://schemas.microsoft.com/office/drawing/2014/main" id="{7B827BD4-B8C3-47D5-B473-5A4B0A218FB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BC75422-B482-4D35-8774-C3E47432A4CD}"/>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96122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08BB-F2EB-416D-811F-E7BA362DDE8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429E3E9-F8C0-4DAB-B867-0A70AF7C3A58}"/>
              </a:ext>
            </a:extLst>
          </p:cNvPr>
          <p:cNvSpPr>
            <a:spLocks noGrp="1"/>
          </p:cNvSpPr>
          <p:nvPr>
            <p:ph type="dt" sz="half" idx="10"/>
          </p:nvPr>
        </p:nvSpPr>
        <p:spPr/>
        <p:txBody>
          <a:bodyPr/>
          <a:lstStyle/>
          <a:p>
            <a:fld id="{B417C67D-AE10-4EC3-808A-071AFCB6F450}" type="datetime1">
              <a:rPr lang="en-AU" smtClean="0"/>
              <a:t>21/02/2021</a:t>
            </a:fld>
            <a:endParaRPr lang="en-AU"/>
          </a:p>
        </p:txBody>
      </p:sp>
      <p:sp>
        <p:nvSpPr>
          <p:cNvPr id="4" name="Footer Placeholder 3">
            <a:extLst>
              <a:ext uri="{FF2B5EF4-FFF2-40B4-BE49-F238E27FC236}">
                <a16:creationId xmlns:a16="http://schemas.microsoft.com/office/drawing/2014/main" id="{3C806983-A914-435D-95B7-B02E7BFFD74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CF2DE6E-EAEA-4386-94F5-CEC1B40A3069}"/>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12161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F6D1-06D3-40C0-90A4-7432DC98ADC7}"/>
              </a:ext>
            </a:extLst>
          </p:cNvPr>
          <p:cNvSpPr>
            <a:spLocks noGrp="1"/>
          </p:cNvSpPr>
          <p:nvPr>
            <p:ph type="dt" sz="half" idx="10"/>
          </p:nvPr>
        </p:nvSpPr>
        <p:spPr/>
        <p:txBody>
          <a:bodyPr/>
          <a:lstStyle/>
          <a:p>
            <a:fld id="{4AF36264-B8FA-4684-A0DA-DC1D09B31A1D}" type="datetime1">
              <a:rPr lang="en-AU" smtClean="0"/>
              <a:t>21/02/2021</a:t>
            </a:fld>
            <a:endParaRPr lang="en-AU"/>
          </a:p>
        </p:txBody>
      </p:sp>
      <p:sp>
        <p:nvSpPr>
          <p:cNvPr id="3" name="Footer Placeholder 2">
            <a:extLst>
              <a:ext uri="{FF2B5EF4-FFF2-40B4-BE49-F238E27FC236}">
                <a16:creationId xmlns:a16="http://schemas.microsoft.com/office/drawing/2014/main" id="{05BA761C-3BF6-4B76-9FAA-929D220203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3AEF138-0059-4FFF-BD20-DBE2B4599B18}"/>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417934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83CC-19DA-4868-B862-2B3CC5775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7D6247B-2DF9-48C3-8EE6-F180E29B2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66CB287-058B-4C11-B0A6-93C50373F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866F6-8607-4987-B9BE-690A8A97359D}"/>
              </a:ext>
            </a:extLst>
          </p:cNvPr>
          <p:cNvSpPr>
            <a:spLocks noGrp="1"/>
          </p:cNvSpPr>
          <p:nvPr>
            <p:ph type="dt" sz="half" idx="10"/>
          </p:nvPr>
        </p:nvSpPr>
        <p:spPr/>
        <p:txBody>
          <a:bodyPr/>
          <a:lstStyle/>
          <a:p>
            <a:fld id="{684ACB6C-0804-4830-A352-5B2E592F3A6B}" type="datetime1">
              <a:rPr lang="en-AU" smtClean="0"/>
              <a:t>21/02/2021</a:t>
            </a:fld>
            <a:endParaRPr lang="en-AU"/>
          </a:p>
        </p:txBody>
      </p:sp>
      <p:sp>
        <p:nvSpPr>
          <p:cNvPr id="6" name="Footer Placeholder 5">
            <a:extLst>
              <a:ext uri="{FF2B5EF4-FFF2-40B4-BE49-F238E27FC236}">
                <a16:creationId xmlns:a16="http://schemas.microsoft.com/office/drawing/2014/main" id="{95E9E873-923C-47FD-93E9-3D18D35D11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002FDF-9635-4593-8866-EA71348C8A64}"/>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32911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BD24-2E9B-4901-9EB9-8C4F9FD2E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38EFE36-161D-49AF-9C7F-182A108D5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2DE27A9-97E8-4C45-ABFF-52BAF1D31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78FD6-7506-44A6-B83D-B07C1755DE42}"/>
              </a:ext>
            </a:extLst>
          </p:cNvPr>
          <p:cNvSpPr>
            <a:spLocks noGrp="1"/>
          </p:cNvSpPr>
          <p:nvPr>
            <p:ph type="dt" sz="half" idx="10"/>
          </p:nvPr>
        </p:nvSpPr>
        <p:spPr/>
        <p:txBody>
          <a:bodyPr/>
          <a:lstStyle/>
          <a:p>
            <a:fld id="{BD5FA164-45B2-4C01-AB23-5FD3C470E2D8}" type="datetime1">
              <a:rPr lang="en-AU" smtClean="0"/>
              <a:t>21/02/2021</a:t>
            </a:fld>
            <a:endParaRPr lang="en-AU"/>
          </a:p>
        </p:txBody>
      </p:sp>
      <p:sp>
        <p:nvSpPr>
          <p:cNvPr id="6" name="Footer Placeholder 5">
            <a:extLst>
              <a:ext uri="{FF2B5EF4-FFF2-40B4-BE49-F238E27FC236}">
                <a16:creationId xmlns:a16="http://schemas.microsoft.com/office/drawing/2014/main" id="{45A3D41F-C652-4D3D-A38A-5630394187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E46CA3A-4A77-4C6B-B0A9-AD64574838B8}"/>
              </a:ext>
            </a:extLst>
          </p:cNvPr>
          <p:cNvSpPr>
            <a:spLocks noGrp="1"/>
          </p:cNvSpPr>
          <p:nvPr>
            <p:ph type="sldNum" sz="quarter" idx="12"/>
          </p:nvPr>
        </p:nvSpPr>
        <p:spPr/>
        <p:txBody>
          <a:bodyPr/>
          <a:lstStyle/>
          <a:p>
            <a:fld id="{5EB5462F-76DA-4FC9-82D7-D4D02EB5EF3D}" type="slidenum">
              <a:rPr lang="en-AU" smtClean="0"/>
              <a:t>‹#›</a:t>
            </a:fld>
            <a:endParaRPr lang="en-AU"/>
          </a:p>
        </p:txBody>
      </p:sp>
    </p:spTree>
    <p:extLst>
      <p:ext uri="{BB962C8B-B14F-4D97-AF65-F5344CB8AC3E}">
        <p14:creationId xmlns:p14="http://schemas.microsoft.com/office/powerpoint/2010/main" val="216010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42767-C590-4C72-95ED-B9CE0F9E5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EB753D7-C93D-4E5D-99E3-6FD6C15CB1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B60A195-E21F-4A25-9071-7232820B1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AE9A6-8707-4D29-A4A0-FFEE5A33B9FF}" type="datetime1">
              <a:rPr lang="en-AU" smtClean="0"/>
              <a:t>21/02/2021</a:t>
            </a:fld>
            <a:endParaRPr lang="en-AU"/>
          </a:p>
        </p:txBody>
      </p:sp>
      <p:sp>
        <p:nvSpPr>
          <p:cNvPr id="5" name="Footer Placeholder 4">
            <a:extLst>
              <a:ext uri="{FF2B5EF4-FFF2-40B4-BE49-F238E27FC236}">
                <a16:creationId xmlns:a16="http://schemas.microsoft.com/office/drawing/2014/main" id="{917186AB-2378-40E7-B13E-83F224014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8B344F4-F0A7-4B1B-AA33-4A9D76390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462F-76DA-4FC9-82D7-D4D02EB5EF3D}" type="slidenum">
              <a:rPr lang="en-AU" smtClean="0"/>
              <a:t>‹#›</a:t>
            </a:fld>
            <a:endParaRPr lang="en-AU"/>
          </a:p>
        </p:txBody>
      </p:sp>
    </p:spTree>
    <p:extLst>
      <p:ext uri="{BB962C8B-B14F-4D97-AF65-F5344CB8AC3E}">
        <p14:creationId xmlns:p14="http://schemas.microsoft.com/office/powerpoint/2010/main" val="976651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with medium confidence">
            <a:extLst>
              <a:ext uri="{FF2B5EF4-FFF2-40B4-BE49-F238E27FC236}">
                <a16:creationId xmlns:a16="http://schemas.microsoft.com/office/drawing/2014/main" id="{8C70C75A-1621-4DD4-B7AC-CB66F760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71" y="1143505"/>
            <a:ext cx="6748387" cy="4570990"/>
          </a:xfrm>
          <a:prstGeom prst="rect">
            <a:avLst/>
          </a:prstGeom>
        </p:spPr>
      </p:pic>
      <p:sp>
        <p:nvSpPr>
          <p:cNvPr id="4" name="TextBox 3">
            <a:extLst>
              <a:ext uri="{FF2B5EF4-FFF2-40B4-BE49-F238E27FC236}">
                <a16:creationId xmlns:a16="http://schemas.microsoft.com/office/drawing/2014/main" id="{4DE64EB1-334F-4BCD-9B9B-B61F621315CA}"/>
              </a:ext>
            </a:extLst>
          </p:cNvPr>
          <p:cNvSpPr txBox="1"/>
          <p:nvPr/>
        </p:nvSpPr>
        <p:spPr>
          <a:xfrm>
            <a:off x="6860148" y="2449017"/>
            <a:ext cx="5045181"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dirty="0"/>
              <a:t>The Atom</a:t>
            </a:r>
          </a:p>
          <a:p>
            <a:pPr algn="ctr"/>
            <a:r>
              <a:rPr lang="en-US" sz="3200" dirty="0"/>
              <a:t>Description, representation, Isotopes and ions </a:t>
            </a:r>
            <a:endParaRPr lang="en-AU" sz="3200" dirty="0"/>
          </a:p>
        </p:txBody>
      </p:sp>
      <p:sp>
        <p:nvSpPr>
          <p:cNvPr id="5" name="TextBox 4">
            <a:extLst>
              <a:ext uri="{FF2B5EF4-FFF2-40B4-BE49-F238E27FC236}">
                <a16:creationId xmlns:a16="http://schemas.microsoft.com/office/drawing/2014/main" id="{A2A5B039-B646-4020-B5E4-5F6D9322F0EC}"/>
              </a:ext>
            </a:extLst>
          </p:cNvPr>
          <p:cNvSpPr txBox="1"/>
          <p:nvPr/>
        </p:nvSpPr>
        <p:spPr>
          <a:xfrm>
            <a:off x="375178" y="6055360"/>
            <a:ext cx="5293360" cy="523220"/>
          </a:xfrm>
          <a:prstGeom prst="rect">
            <a:avLst/>
          </a:prstGeom>
          <a:noFill/>
        </p:spPr>
        <p:txBody>
          <a:bodyPr wrap="square" rtlCol="0">
            <a:spAutoFit/>
          </a:bodyPr>
          <a:lstStyle/>
          <a:p>
            <a:r>
              <a:rPr lang="en-US" sz="2800" dirty="0"/>
              <a:t>ATAR Chemistry Unit 1, 2021 </a:t>
            </a:r>
            <a:endParaRPr lang="en-AU" sz="2800" dirty="0"/>
          </a:p>
        </p:txBody>
      </p:sp>
      <p:sp>
        <p:nvSpPr>
          <p:cNvPr id="6" name="Slide Number Placeholder 5">
            <a:extLst>
              <a:ext uri="{FF2B5EF4-FFF2-40B4-BE49-F238E27FC236}">
                <a16:creationId xmlns:a16="http://schemas.microsoft.com/office/drawing/2014/main" id="{A14420AD-74C5-4B3B-89E4-795CD7C42D88}"/>
              </a:ext>
            </a:extLst>
          </p:cNvPr>
          <p:cNvSpPr>
            <a:spLocks noGrp="1"/>
          </p:cNvSpPr>
          <p:nvPr>
            <p:ph type="sldNum" sz="quarter" idx="12"/>
          </p:nvPr>
        </p:nvSpPr>
        <p:spPr/>
        <p:txBody>
          <a:bodyPr/>
          <a:lstStyle/>
          <a:p>
            <a:fld id="{5EB5462F-76DA-4FC9-82D7-D4D02EB5EF3D}" type="slidenum">
              <a:rPr lang="en-AU" smtClean="0"/>
              <a:t>1</a:t>
            </a:fld>
            <a:endParaRPr lang="en-AU"/>
          </a:p>
        </p:txBody>
      </p:sp>
    </p:spTree>
    <p:extLst>
      <p:ext uri="{BB962C8B-B14F-4D97-AF65-F5344CB8AC3E}">
        <p14:creationId xmlns:p14="http://schemas.microsoft.com/office/powerpoint/2010/main" val="371886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7183120" cy="584775"/>
          </a:xfrm>
          <a:prstGeom prst="rect">
            <a:avLst/>
          </a:prstGeom>
          <a:noFill/>
        </p:spPr>
        <p:txBody>
          <a:bodyPr wrap="square" rtlCol="0">
            <a:spAutoFit/>
          </a:bodyPr>
          <a:lstStyle/>
          <a:p>
            <a:r>
              <a:rPr lang="en-US" sz="3200" dirty="0"/>
              <a:t>Periodic table representation convention</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10</a:t>
            </a:fld>
            <a:endParaRPr lang="en-AU"/>
          </a:p>
        </p:txBody>
      </p:sp>
      <p:pic>
        <p:nvPicPr>
          <p:cNvPr id="9" name="Picture 8">
            <a:extLst>
              <a:ext uri="{FF2B5EF4-FFF2-40B4-BE49-F238E27FC236}">
                <a16:creationId xmlns:a16="http://schemas.microsoft.com/office/drawing/2014/main" id="{9612C940-1E1C-4823-9097-46C2F2AB3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82" y="2245360"/>
            <a:ext cx="4140365" cy="2967037"/>
          </a:xfrm>
          <a:prstGeom prst="rect">
            <a:avLst/>
          </a:prstGeom>
          <a:solidFill>
            <a:srgbClr val="A1D68B"/>
          </a:solidFill>
        </p:spPr>
      </p:pic>
      <p:pic>
        <p:nvPicPr>
          <p:cNvPr id="10" name="Picture 9">
            <a:extLst>
              <a:ext uri="{FF2B5EF4-FFF2-40B4-BE49-F238E27FC236}">
                <a16:creationId xmlns:a16="http://schemas.microsoft.com/office/drawing/2014/main" id="{754F90F7-9C02-4925-8BC0-A81A1FC78746}"/>
              </a:ext>
            </a:extLst>
          </p:cNvPr>
          <p:cNvPicPr>
            <a:picLocks noChangeAspect="1"/>
          </p:cNvPicPr>
          <p:nvPr/>
        </p:nvPicPr>
        <p:blipFill>
          <a:blip r:embed="rId4"/>
          <a:stretch>
            <a:fillRect/>
          </a:stretch>
        </p:blipFill>
        <p:spPr>
          <a:xfrm>
            <a:off x="5334000" y="1798320"/>
            <a:ext cx="6067425" cy="1504950"/>
          </a:xfrm>
          <a:prstGeom prst="rect">
            <a:avLst/>
          </a:prstGeom>
        </p:spPr>
      </p:pic>
      <p:sp>
        <p:nvSpPr>
          <p:cNvPr id="11" name="TextBox 10">
            <a:extLst>
              <a:ext uri="{FF2B5EF4-FFF2-40B4-BE49-F238E27FC236}">
                <a16:creationId xmlns:a16="http://schemas.microsoft.com/office/drawing/2014/main" id="{164A4E3F-5192-4381-B602-71E6D9723479}"/>
              </a:ext>
            </a:extLst>
          </p:cNvPr>
          <p:cNvSpPr txBox="1"/>
          <p:nvPr/>
        </p:nvSpPr>
        <p:spPr>
          <a:xfrm>
            <a:off x="5334000" y="3728878"/>
            <a:ext cx="6248400" cy="1143070"/>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sz="2400" dirty="0"/>
              <a:t>How many proton, neutrons and electrons do each of these contain?</a:t>
            </a:r>
            <a:endParaRPr lang="en-AU" sz="2400" dirty="0"/>
          </a:p>
        </p:txBody>
      </p:sp>
    </p:spTree>
    <p:extLst>
      <p:ext uri="{BB962C8B-B14F-4D97-AF65-F5344CB8AC3E}">
        <p14:creationId xmlns:p14="http://schemas.microsoft.com/office/powerpoint/2010/main" val="101789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Isotopes</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11</a:t>
            </a:fld>
            <a:endParaRPr lang="en-AU"/>
          </a:p>
        </p:txBody>
      </p:sp>
      <p:sp>
        <p:nvSpPr>
          <p:cNvPr id="10" name="Content Placeholder 2">
            <a:extLst>
              <a:ext uri="{FF2B5EF4-FFF2-40B4-BE49-F238E27FC236}">
                <a16:creationId xmlns:a16="http://schemas.microsoft.com/office/drawing/2014/main" id="{3E1CD1A2-9E00-445A-8CD3-55D74DA3CF98}"/>
              </a:ext>
            </a:extLst>
          </p:cNvPr>
          <p:cNvSpPr txBox="1">
            <a:spLocks/>
          </p:cNvSpPr>
          <p:nvPr/>
        </p:nvSpPr>
        <p:spPr bwMode="auto">
          <a:xfrm>
            <a:off x="567153" y="1598069"/>
            <a:ext cx="10873007" cy="4826451"/>
          </a:xfrm>
          <a:prstGeom prst="rect">
            <a:avLst/>
          </a:prstGeom>
        </p:spPr>
        <p:txBody>
          <a:bodyPr wrap="square" numCol="1"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All atoms of the same type, of the same element, have the same number of protons in the nucleus (Z determines the element!)</a:t>
            </a:r>
          </a:p>
          <a:p>
            <a:r>
              <a:rPr lang="en-US" sz="2400" dirty="0"/>
              <a:t>However, not all atoms of an element have the same number of neutrons.</a:t>
            </a:r>
          </a:p>
          <a:p>
            <a:r>
              <a:rPr lang="en-US" sz="2400" dirty="0"/>
              <a:t>E.g. oxygen (O) in air:	</a:t>
            </a:r>
          </a:p>
          <a:p>
            <a:pPr lvl="1">
              <a:buFont typeface="Wingdings" panose="05000000000000000000" pitchFamily="2" charset="2"/>
              <a:buChar char="Ø"/>
            </a:pPr>
            <a:r>
              <a:rPr lang="en-US" dirty="0"/>
              <a:t> over 99% have 8 neutrons</a:t>
            </a:r>
          </a:p>
          <a:p>
            <a:pPr lvl="1">
              <a:buFont typeface="Wingdings" panose="05000000000000000000" pitchFamily="2" charset="2"/>
              <a:buChar char="Ø"/>
            </a:pPr>
            <a:r>
              <a:rPr lang="en-US" dirty="0"/>
              <a:t> 0.2% have 10 neutrons</a:t>
            </a:r>
          </a:p>
          <a:p>
            <a:pPr lvl="1">
              <a:buFont typeface="Wingdings" panose="05000000000000000000" pitchFamily="2" charset="2"/>
              <a:buChar char="Ø"/>
            </a:pPr>
            <a:r>
              <a:rPr lang="en-US" dirty="0"/>
              <a:t> 0.04% have 9 neutrons</a:t>
            </a:r>
          </a:p>
          <a:p>
            <a:pPr marL="457200" lvl="1" indent="0">
              <a:buNone/>
            </a:pPr>
            <a:endParaRPr lang="en-US" dirty="0"/>
          </a:p>
          <a:p>
            <a:pPr marL="0" indent="0" algn="ctr">
              <a:buFont typeface="Arial" panose="020B0604020202020204" pitchFamily="34" charset="0"/>
              <a:buNone/>
            </a:pPr>
            <a:r>
              <a:rPr lang="en-US" sz="4400" baseline="30000" dirty="0"/>
              <a:t>16</a:t>
            </a:r>
            <a:r>
              <a:rPr lang="en-US" sz="4400" baseline="-25000" dirty="0"/>
              <a:t>8</a:t>
            </a:r>
            <a:r>
              <a:rPr lang="en-US" sz="4400" dirty="0"/>
              <a:t>O	</a:t>
            </a:r>
            <a:r>
              <a:rPr lang="en-US" sz="4400" baseline="30000" dirty="0"/>
              <a:t>17</a:t>
            </a:r>
            <a:r>
              <a:rPr lang="en-US" sz="4400" baseline="-25000" dirty="0"/>
              <a:t>8</a:t>
            </a:r>
            <a:r>
              <a:rPr lang="en-US" sz="4400" dirty="0"/>
              <a:t>O	</a:t>
            </a:r>
            <a:r>
              <a:rPr lang="en-US" sz="4400" baseline="30000" dirty="0"/>
              <a:t>18</a:t>
            </a:r>
            <a:r>
              <a:rPr lang="en-US" sz="4400" baseline="-25000" dirty="0"/>
              <a:t>8</a:t>
            </a:r>
            <a:r>
              <a:rPr lang="en-US" sz="4400" dirty="0"/>
              <a:t>O</a:t>
            </a:r>
          </a:p>
        </p:txBody>
      </p:sp>
    </p:spTree>
    <p:extLst>
      <p:ext uri="{BB962C8B-B14F-4D97-AF65-F5344CB8AC3E}">
        <p14:creationId xmlns:p14="http://schemas.microsoft.com/office/powerpoint/2010/main" val="193757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Examples of Isotopes</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12</a:t>
            </a:fld>
            <a:endParaRPr lang="en-AU"/>
          </a:p>
        </p:txBody>
      </p:sp>
      <p:sp>
        <p:nvSpPr>
          <p:cNvPr id="8" name="Content Placeholder 2">
            <a:extLst>
              <a:ext uri="{FF2B5EF4-FFF2-40B4-BE49-F238E27FC236}">
                <a16:creationId xmlns:a16="http://schemas.microsoft.com/office/drawing/2014/main" id="{7A939D14-84FF-4E95-A0F3-67258200D142}"/>
              </a:ext>
            </a:extLst>
          </p:cNvPr>
          <p:cNvSpPr txBox="1">
            <a:spLocks/>
          </p:cNvSpPr>
          <p:nvPr/>
        </p:nvSpPr>
        <p:spPr>
          <a:xfrm>
            <a:off x="1043940" y="4826022"/>
            <a:ext cx="9530366" cy="171289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The amount of each isotope found in nature (abundance) is not even for each isotope.  It can vary significantly.  The abundances are used to determine the relative atomic masses seen on the periodic table by averaging according to how much of each isotope is observed.</a:t>
            </a:r>
          </a:p>
        </p:txBody>
      </p:sp>
      <p:graphicFrame>
        <p:nvGraphicFramePr>
          <p:cNvPr id="9" name="Table 8">
            <a:extLst>
              <a:ext uri="{FF2B5EF4-FFF2-40B4-BE49-F238E27FC236}">
                <a16:creationId xmlns:a16="http://schemas.microsoft.com/office/drawing/2014/main" id="{AD39F26F-7B9E-4888-8627-E6B9F0E4F80C}"/>
              </a:ext>
            </a:extLst>
          </p:cNvPr>
          <p:cNvGraphicFramePr>
            <a:graphicFrameLocks noGrp="1"/>
          </p:cNvGraphicFramePr>
          <p:nvPr>
            <p:extLst>
              <p:ext uri="{D42A27DB-BD31-4B8C-83A1-F6EECF244321}">
                <p14:modId xmlns:p14="http://schemas.microsoft.com/office/powerpoint/2010/main" val="2657473724"/>
              </p:ext>
            </p:extLst>
          </p:nvPr>
        </p:nvGraphicFramePr>
        <p:xfrm>
          <a:off x="1585104" y="1543391"/>
          <a:ext cx="8757632" cy="2976306"/>
        </p:xfrm>
        <a:graphic>
          <a:graphicData uri="http://schemas.openxmlformats.org/drawingml/2006/table">
            <a:tbl>
              <a:tblPr firstRow="1" bandRow="1">
                <a:tableStyleId>{5C22544A-7EE6-4342-B048-85BDC9FD1C3A}</a:tableStyleId>
              </a:tblPr>
              <a:tblGrid>
                <a:gridCol w="1410520">
                  <a:extLst>
                    <a:ext uri="{9D8B030D-6E8A-4147-A177-3AD203B41FA5}">
                      <a16:colId xmlns:a16="http://schemas.microsoft.com/office/drawing/2014/main" val="20000"/>
                    </a:ext>
                  </a:extLst>
                </a:gridCol>
                <a:gridCol w="1561770">
                  <a:extLst>
                    <a:ext uri="{9D8B030D-6E8A-4147-A177-3AD203B41FA5}">
                      <a16:colId xmlns:a16="http://schemas.microsoft.com/office/drawing/2014/main" val="20001"/>
                    </a:ext>
                  </a:extLst>
                </a:gridCol>
                <a:gridCol w="1262998">
                  <a:extLst>
                    <a:ext uri="{9D8B030D-6E8A-4147-A177-3AD203B41FA5}">
                      <a16:colId xmlns:a16="http://schemas.microsoft.com/office/drawing/2014/main" val="20002"/>
                    </a:ext>
                  </a:extLst>
                </a:gridCol>
                <a:gridCol w="1317320">
                  <a:extLst>
                    <a:ext uri="{9D8B030D-6E8A-4147-A177-3AD203B41FA5}">
                      <a16:colId xmlns:a16="http://schemas.microsoft.com/office/drawing/2014/main" val="20003"/>
                    </a:ext>
                  </a:extLst>
                </a:gridCol>
                <a:gridCol w="1371642">
                  <a:extLst>
                    <a:ext uri="{9D8B030D-6E8A-4147-A177-3AD203B41FA5}">
                      <a16:colId xmlns:a16="http://schemas.microsoft.com/office/drawing/2014/main" val="20004"/>
                    </a:ext>
                  </a:extLst>
                </a:gridCol>
                <a:gridCol w="1833382">
                  <a:extLst>
                    <a:ext uri="{9D8B030D-6E8A-4147-A177-3AD203B41FA5}">
                      <a16:colId xmlns:a16="http://schemas.microsoft.com/office/drawing/2014/main" val="20005"/>
                    </a:ext>
                  </a:extLst>
                </a:gridCol>
              </a:tblGrid>
              <a:tr h="781746">
                <a:tc>
                  <a:txBody>
                    <a:bodyPr/>
                    <a:lstStyle/>
                    <a:p>
                      <a:r>
                        <a:rPr lang="en-US" dirty="0"/>
                        <a:t>Type of isotope</a:t>
                      </a:r>
                    </a:p>
                  </a:txBody>
                  <a:tcPr/>
                </a:tc>
                <a:tc>
                  <a:txBody>
                    <a:bodyPr/>
                    <a:lstStyle/>
                    <a:p>
                      <a:r>
                        <a:rPr lang="en-US" dirty="0"/>
                        <a:t>Name </a:t>
                      </a:r>
                    </a:p>
                  </a:txBody>
                  <a:tcPr/>
                </a:tc>
                <a:tc>
                  <a:txBody>
                    <a:bodyPr/>
                    <a:lstStyle/>
                    <a:p>
                      <a:r>
                        <a:rPr lang="en-US" dirty="0"/>
                        <a:t>Symbol</a:t>
                      </a:r>
                    </a:p>
                  </a:txBody>
                  <a:tcPr/>
                </a:tc>
                <a:tc>
                  <a:txBody>
                    <a:bodyPr/>
                    <a:lstStyle/>
                    <a:p>
                      <a:r>
                        <a:rPr lang="en-US" dirty="0"/>
                        <a:t>Protons </a:t>
                      </a:r>
                    </a:p>
                  </a:txBody>
                  <a:tcPr/>
                </a:tc>
                <a:tc>
                  <a:txBody>
                    <a:bodyPr/>
                    <a:lstStyle/>
                    <a:p>
                      <a:r>
                        <a:rPr lang="en-US" dirty="0"/>
                        <a:t>Neutrons </a:t>
                      </a:r>
                    </a:p>
                  </a:txBody>
                  <a:tcPr/>
                </a:tc>
                <a:tc>
                  <a:txBody>
                    <a:bodyPr/>
                    <a:lstStyle/>
                    <a:p>
                      <a:r>
                        <a:rPr lang="en-US" dirty="0"/>
                        <a:t>electrons</a:t>
                      </a:r>
                    </a:p>
                  </a:txBody>
                  <a:tcPr/>
                </a:tc>
                <a:extLst>
                  <a:ext uri="{0D108BD9-81ED-4DB2-BD59-A6C34878D82A}">
                    <a16:rowId xmlns:a16="http://schemas.microsoft.com/office/drawing/2014/main" val="10000"/>
                  </a:ext>
                </a:extLst>
              </a:tr>
              <a:tr h="364763">
                <a:tc rowSpan="3">
                  <a:txBody>
                    <a:bodyPr/>
                    <a:lstStyle/>
                    <a:p>
                      <a:r>
                        <a:rPr lang="en-US" dirty="0"/>
                        <a:t>Isotopes</a:t>
                      </a:r>
                    </a:p>
                    <a:p>
                      <a:r>
                        <a:rPr lang="en-US" dirty="0"/>
                        <a:t>Of</a:t>
                      </a:r>
                    </a:p>
                    <a:p>
                      <a:r>
                        <a:rPr lang="en-US" dirty="0"/>
                        <a:t>hydrogen</a:t>
                      </a:r>
                    </a:p>
                  </a:txBody>
                  <a:tcPr/>
                </a:tc>
                <a:tc>
                  <a:txBody>
                    <a:bodyPr/>
                    <a:lstStyle/>
                    <a:p>
                      <a:r>
                        <a:rPr lang="en-US" dirty="0"/>
                        <a:t>hydrogen</a:t>
                      </a:r>
                    </a:p>
                  </a:txBody>
                  <a:tcPr/>
                </a:tc>
                <a:tc>
                  <a:txBody>
                    <a:bodyPr/>
                    <a:lstStyle/>
                    <a:p>
                      <a:r>
                        <a:rPr lang="en-US" baseline="30000" dirty="0"/>
                        <a:t>1</a:t>
                      </a:r>
                      <a:r>
                        <a:rPr lang="en-US" baseline="-25000" dirty="0"/>
                        <a:t>1</a:t>
                      </a:r>
                      <a:r>
                        <a:rPr lang="en-US" dirty="0"/>
                        <a:t>H</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364763">
                <a:tc vMerge="1">
                  <a:txBody>
                    <a:bodyPr/>
                    <a:lstStyle/>
                    <a:p>
                      <a:endParaRPr lang="en-US" dirty="0"/>
                    </a:p>
                  </a:txBody>
                  <a:tcPr/>
                </a:tc>
                <a:tc>
                  <a:txBody>
                    <a:bodyPr/>
                    <a:lstStyle/>
                    <a:p>
                      <a:r>
                        <a:rPr lang="en-US" dirty="0"/>
                        <a:t>Deuterium</a:t>
                      </a:r>
                    </a:p>
                  </a:txBody>
                  <a:tcPr/>
                </a:tc>
                <a:tc>
                  <a:txBody>
                    <a:bodyPr/>
                    <a:lstStyle/>
                    <a:p>
                      <a:r>
                        <a:rPr lang="en-US" baseline="30000" dirty="0"/>
                        <a:t>2</a:t>
                      </a:r>
                      <a:r>
                        <a:rPr lang="en-US" baseline="-25000" dirty="0"/>
                        <a:t>1</a:t>
                      </a:r>
                      <a:r>
                        <a:rPr lang="en-US" dirty="0"/>
                        <a:t>H</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64763">
                <a:tc vMerge="1">
                  <a:txBody>
                    <a:bodyPr/>
                    <a:lstStyle/>
                    <a:p>
                      <a:endParaRPr lang="en-US" dirty="0"/>
                    </a:p>
                  </a:txBody>
                  <a:tcPr/>
                </a:tc>
                <a:tc>
                  <a:txBody>
                    <a:bodyPr/>
                    <a:lstStyle/>
                    <a:p>
                      <a:r>
                        <a:rPr lang="en-US" dirty="0"/>
                        <a:t>Tritium</a:t>
                      </a:r>
                    </a:p>
                  </a:txBody>
                  <a:tcPr/>
                </a:tc>
                <a:tc>
                  <a:txBody>
                    <a:bodyPr/>
                    <a:lstStyle/>
                    <a:p>
                      <a:r>
                        <a:rPr lang="en-US" baseline="30000" dirty="0"/>
                        <a:t>3</a:t>
                      </a:r>
                      <a:r>
                        <a:rPr lang="en-US" baseline="-25000" dirty="0"/>
                        <a:t>1</a:t>
                      </a:r>
                      <a:r>
                        <a:rPr lang="en-US" dirty="0"/>
                        <a:t>H</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3"/>
                  </a:ext>
                </a:extLst>
              </a:tr>
              <a:tr h="364763">
                <a:tc rowSpan="3">
                  <a:txBody>
                    <a:bodyPr/>
                    <a:lstStyle/>
                    <a:p>
                      <a:r>
                        <a:rPr lang="en-US" dirty="0"/>
                        <a:t>Isotopes</a:t>
                      </a:r>
                    </a:p>
                    <a:p>
                      <a:r>
                        <a:rPr lang="en-US" dirty="0"/>
                        <a:t>Of</a:t>
                      </a:r>
                    </a:p>
                    <a:p>
                      <a:r>
                        <a:rPr lang="en-US" dirty="0"/>
                        <a:t>Carbon</a:t>
                      </a:r>
                    </a:p>
                  </a:txBody>
                  <a:tcPr/>
                </a:tc>
                <a:tc>
                  <a:txBody>
                    <a:bodyPr/>
                    <a:lstStyle/>
                    <a:p>
                      <a:r>
                        <a:rPr lang="en-US" dirty="0"/>
                        <a:t>Carbon-12</a:t>
                      </a:r>
                    </a:p>
                  </a:txBody>
                  <a:tcPr/>
                </a:tc>
                <a:tc>
                  <a:txBody>
                    <a:bodyPr/>
                    <a:lstStyle/>
                    <a:p>
                      <a:r>
                        <a:rPr lang="en-US" baseline="30000" dirty="0"/>
                        <a:t>12</a:t>
                      </a:r>
                      <a:r>
                        <a:rPr lang="en-US" baseline="-25000" dirty="0"/>
                        <a:t>6</a:t>
                      </a:r>
                      <a:r>
                        <a:rPr lang="en-US" dirty="0"/>
                        <a:t>C</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0004"/>
                  </a:ext>
                </a:extLst>
              </a:tr>
              <a:tr h="364763">
                <a:tc vMerge="1">
                  <a:txBody>
                    <a:bodyPr/>
                    <a:lstStyle/>
                    <a:p>
                      <a:endParaRPr lang="en-US" dirty="0"/>
                    </a:p>
                  </a:txBody>
                  <a:tcPr/>
                </a:tc>
                <a:tc>
                  <a:txBody>
                    <a:bodyPr/>
                    <a:lstStyle/>
                    <a:p>
                      <a:r>
                        <a:rPr lang="en-US" dirty="0"/>
                        <a:t>Carbon-13</a:t>
                      </a:r>
                    </a:p>
                  </a:txBody>
                  <a:tcPr/>
                </a:tc>
                <a:tc>
                  <a:txBody>
                    <a:bodyPr/>
                    <a:lstStyle/>
                    <a:p>
                      <a:r>
                        <a:rPr lang="en-US" baseline="30000" dirty="0"/>
                        <a:t>13</a:t>
                      </a:r>
                      <a:r>
                        <a:rPr lang="en-US" baseline="-25000" dirty="0"/>
                        <a:t>6</a:t>
                      </a:r>
                      <a:r>
                        <a:rPr lang="en-US" dirty="0"/>
                        <a:t>C</a:t>
                      </a:r>
                    </a:p>
                  </a:txBody>
                  <a:tcPr/>
                </a:tc>
                <a:tc>
                  <a:txBody>
                    <a:bodyPr/>
                    <a:lstStyle/>
                    <a:p>
                      <a:r>
                        <a:rPr lang="en-US" dirty="0"/>
                        <a:t>6</a:t>
                      </a:r>
                    </a:p>
                  </a:txBody>
                  <a:tcPr/>
                </a:tc>
                <a:tc>
                  <a:txBody>
                    <a:bodyPr/>
                    <a:lstStyle/>
                    <a:p>
                      <a:r>
                        <a:rPr lang="en-US" dirty="0"/>
                        <a:t>7</a:t>
                      </a:r>
                    </a:p>
                  </a:txBody>
                  <a:tcPr/>
                </a:tc>
                <a:tc>
                  <a:txBody>
                    <a:bodyPr/>
                    <a:lstStyle/>
                    <a:p>
                      <a:r>
                        <a:rPr lang="en-US" dirty="0"/>
                        <a:t>6</a:t>
                      </a:r>
                    </a:p>
                  </a:txBody>
                  <a:tcPr/>
                </a:tc>
                <a:extLst>
                  <a:ext uri="{0D108BD9-81ED-4DB2-BD59-A6C34878D82A}">
                    <a16:rowId xmlns:a16="http://schemas.microsoft.com/office/drawing/2014/main" val="10005"/>
                  </a:ext>
                </a:extLst>
              </a:tr>
              <a:tr h="364763">
                <a:tc vMerge="1">
                  <a:txBody>
                    <a:bodyPr/>
                    <a:lstStyle/>
                    <a:p>
                      <a:endParaRPr lang="en-US" dirty="0"/>
                    </a:p>
                  </a:txBody>
                  <a:tcPr/>
                </a:tc>
                <a:tc>
                  <a:txBody>
                    <a:bodyPr/>
                    <a:lstStyle/>
                    <a:p>
                      <a:r>
                        <a:rPr lang="en-US" dirty="0"/>
                        <a:t>Carbon-14</a:t>
                      </a:r>
                    </a:p>
                  </a:txBody>
                  <a:tcPr/>
                </a:tc>
                <a:tc>
                  <a:txBody>
                    <a:bodyPr/>
                    <a:lstStyle/>
                    <a:p>
                      <a:r>
                        <a:rPr lang="en-US" baseline="30000" dirty="0"/>
                        <a:t>14</a:t>
                      </a:r>
                      <a:r>
                        <a:rPr lang="en-US" baseline="-25000" dirty="0"/>
                        <a:t>6</a:t>
                      </a:r>
                      <a:r>
                        <a:rPr lang="en-US" dirty="0"/>
                        <a:t>C</a:t>
                      </a:r>
                    </a:p>
                  </a:txBody>
                  <a:tcPr/>
                </a:tc>
                <a:tc>
                  <a:txBody>
                    <a:bodyPr/>
                    <a:lstStyle/>
                    <a:p>
                      <a:r>
                        <a:rPr lang="en-US" dirty="0"/>
                        <a:t>6</a:t>
                      </a:r>
                    </a:p>
                  </a:txBody>
                  <a:tcPr/>
                </a:tc>
                <a:tc>
                  <a:txBody>
                    <a:bodyPr/>
                    <a:lstStyle/>
                    <a:p>
                      <a:r>
                        <a:rPr lang="en-US" dirty="0"/>
                        <a:t>8</a:t>
                      </a:r>
                    </a:p>
                  </a:txBody>
                  <a:tcPr/>
                </a:tc>
                <a:tc>
                  <a:txBody>
                    <a:bodyPr/>
                    <a:lstStyle/>
                    <a:p>
                      <a:r>
                        <a:rPr lang="en-US" dirty="0"/>
                        <a:t>6</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9352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Ions</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13</a:t>
            </a:fld>
            <a:endParaRPr lang="en-AU"/>
          </a:p>
        </p:txBody>
      </p:sp>
      <p:sp>
        <p:nvSpPr>
          <p:cNvPr id="10" name="TextBox 9">
            <a:extLst>
              <a:ext uri="{FF2B5EF4-FFF2-40B4-BE49-F238E27FC236}">
                <a16:creationId xmlns:a16="http://schemas.microsoft.com/office/drawing/2014/main" id="{4FB7813A-C151-4117-86CC-A318E6CB0F68}"/>
              </a:ext>
            </a:extLst>
          </p:cNvPr>
          <p:cNvSpPr txBox="1"/>
          <p:nvPr/>
        </p:nvSpPr>
        <p:spPr>
          <a:xfrm>
            <a:off x="485775" y="1671320"/>
            <a:ext cx="11353800"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Atoms form ions by either gaining or losing electrons</a:t>
            </a:r>
          </a:p>
          <a:p>
            <a:pPr marL="342900" indent="-342900">
              <a:lnSpc>
                <a:spcPct val="150000"/>
              </a:lnSpc>
              <a:buFont typeface="Arial" panose="020B0604020202020204" pitchFamily="34" charset="0"/>
              <a:buChar char="•"/>
            </a:pPr>
            <a:r>
              <a:rPr lang="en-US" sz="2400" dirty="0"/>
              <a:t>The electron configuration of an atom and its ion(s) must be different</a:t>
            </a:r>
          </a:p>
        </p:txBody>
      </p:sp>
      <p:sp>
        <p:nvSpPr>
          <p:cNvPr id="11" name="TextBox 10">
            <a:extLst>
              <a:ext uri="{FF2B5EF4-FFF2-40B4-BE49-F238E27FC236}">
                <a16:creationId xmlns:a16="http://schemas.microsoft.com/office/drawing/2014/main" id="{C2868D12-0FEA-4698-9D56-C38A1720296B}"/>
              </a:ext>
            </a:extLst>
          </p:cNvPr>
          <p:cNvSpPr txBox="1"/>
          <p:nvPr/>
        </p:nvSpPr>
        <p:spPr>
          <a:xfrm>
            <a:off x="1758526" y="3033465"/>
            <a:ext cx="2924175" cy="1143070"/>
          </a:xfrm>
          <a:prstGeom prst="rect">
            <a:avLst/>
          </a:prstGeom>
          <a:noFill/>
        </p:spPr>
        <p:txBody>
          <a:bodyPr wrap="square" rtlCol="0">
            <a:spAutoFit/>
          </a:bodyPr>
          <a:lstStyle/>
          <a:p>
            <a:pPr>
              <a:lnSpc>
                <a:spcPct val="150000"/>
              </a:lnSpc>
            </a:pPr>
            <a:r>
              <a:rPr lang="en-US" sz="2400" dirty="0"/>
              <a:t>Oxygen (O) valency: 6</a:t>
            </a:r>
          </a:p>
          <a:p>
            <a:pPr>
              <a:lnSpc>
                <a:spcPct val="150000"/>
              </a:lnSpc>
            </a:pPr>
            <a:r>
              <a:rPr lang="en-US" sz="2400" dirty="0"/>
              <a:t>Oxide (O</a:t>
            </a:r>
            <a:r>
              <a:rPr lang="en-US" sz="2400" baseline="30000" dirty="0"/>
              <a:t>2-</a:t>
            </a:r>
            <a:r>
              <a:rPr lang="en-US" sz="2400" dirty="0"/>
              <a:t>) valency: 8   </a:t>
            </a:r>
          </a:p>
        </p:txBody>
      </p:sp>
      <p:sp>
        <p:nvSpPr>
          <p:cNvPr id="12" name="Rectangle 11">
            <a:extLst>
              <a:ext uri="{FF2B5EF4-FFF2-40B4-BE49-F238E27FC236}">
                <a16:creationId xmlns:a16="http://schemas.microsoft.com/office/drawing/2014/main" id="{9F66BA28-E479-460E-B265-C9418511318E}"/>
              </a:ext>
            </a:extLst>
          </p:cNvPr>
          <p:cNvSpPr/>
          <p:nvPr/>
        </p:nvSpPr>
        <p:spPr>
          <a:xfrm>
            <a:off x="5610225" y="3330962"/>
            <a:ext cx="35814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the atom has gained two electrons giving it the same configuration as neon</a:t>
            </a:r>
            <a:endParaRPr lang="en-AU" sz="2400" dirty="0"/>
          </a:p>
        </p:txBody>
      </p:sp>
      <p:cxnSp>
        <p:nvCxnSpPr>
          <p:cNvPr id="13" name="Straight Arrow Connector 12">
            <a:extLst>
              <a:ext uri="{FF2B5EF4-FFF2-40B4-BE49-F238E27FC236}">
                <a16:creationId xmlns:a16="http://schemas.microsoft.com/office/drawing/2014/main" id="{C58B2629-01BF-4D8B-B24D-205390231406}"/>
              </a:ext>
            </a:extLst>
          </p:cNvPr>
          <p:cNvCxnSpPr>
            <a:cxnSpLocks/>
          </p:cNvCxnSpPr>
          <p:nvPr/>
        </p:nvCxnSpPr>
        <p:spPr>
          <a:xfrm flipH="1">
            <a:off x="4682701" y="3947478"/>
            <a:ext cx="9275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3BADAE9D-F2FC-4E96-A939-6439D8F3ED15}"/>
              </a:ext>
            </a:extLst>
          </p:cNvPr>
          <p:cNvSpPr txBox="1"/>
          <p:nvPr/>
        </p:nvSpPr>
        <p:spPr>
          <a:xfrm>
            <a:off x="485775" y="4793051"/>
            <a:ext cx="11601450"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Atoms readily gain or lose electron to give them an ion with a noble gas electron configuration (this is called the </a:t>
            </a:r>
            <a:r>
              <a:rPr lang="en-US" sz="2400" dirty="0">
                <a:solidFill>
                  <a:srgbClr val="0070C0"/>
                </a:solidFill>
              </a:rPr>
              <a:t>octet rule</a:t>
            </a:r>
            <a:r>
              <a:rPr lang="en-US" sz="2400" dirty="0"/>
              <a:t>)</a:t>
            </a:r>
          </a:p>
          <a:p>
            <a:pPr marL="285750" indent="-285750">
              <a:lnSpc>
                <a:spcPct val="150000"/>
              </a:lnSpc>
              <a:buFont typeface="Arial" panose="020B0604020202020204" pitchFamily="34" charset="0"/>
              <a:buChar char="•"/>
            </a:pPr>
            <a:r>
              <a:rPr lang="en-US" sz="2400" dirty="0"/>
              <a:t>Noble gas electron configurations are </a:t>
            </a:r>
            <a:r>
              <a:rPr lang="en-US" sz="2400" dirty="0">
                <a:solidFill>
                  <a:srgbClr val="0070C0"/>
                </a:solidFill>
              </a:rPr>
              <a:t>uniquely stable</a:t>
            </a:r>
            <a:endParaRPr lang="en-AU" sz="2400" dirty="0">
              <a:solidFill>
                <a:srgbClr val="0070C0"/>
              </a:solidFill>
            </a:endParaRPr>
          </a:p>
        </p:txBody>
      </p:sp>
    </p:spTree>
    <p:extLst>
      <p:ext uri="{BB962C8B-B14F-4D97-AF65-F5344CB8AC3E}">
        <p14:creationId xmlns:p14="http://schemas.microsoft.com/office/powerpoint/2010/main" val="360551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Examples of Ions</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14</a:t>
            </a:fld>
            <a:endParaRPr lang="en-AU"/>
          </a:p>
        </p:txBody>
      </p:sp>
      <p:graphicFrame>
        <p:nvGraphicFramePr>
          <p:cNvPr id="9" name="Table 8">
            <a:extLst>
              <a:ext uri="{FF2B5EF4-FFF2-40B4-BE49-F238E27FC236}">
                <a16:creationId xmlns:a16="http://schemas.microsoft.com/office/drawing/2014/main" id="{AD39F26F-7B9E-4888-8627-E6B9F0E4F80C}"/>
              </a:ext>
            </a:extLst>
          </p:cNvPr>
          <p:cNvGraphicFramePr>
            <a:graphicFrameLocks noGrp="1"/>
          </p:cNvGraphicFramePr>
          <p:nvPr>
            <p:extLst>
              <p:ext uri="{D42A27DB-BD31-4B8C-83A1-F6EECF244321}">
                <p14:modId xmlns:p14="http://schemas.microsoft.com/office/powerpoint/2010/main" val="696138757"/>
              </p:ext>
            </p:extLst>
          </p:nvPr>
        </p:nvGraphicFramePr>
        <p:xfrm>
          <a:off x="1856740" y="1498025"/>
          <a:ext cx="7886700" cy="2651760"/>
        </p:xfrm>
        <a:graphic>
          <a:graphicData uri="http://schemas.openxmlformats.org/drawingml/2006/table">
            <a:tbl>
              <a:tblPr firstRow="1" bandRow="1">
                <a:tableStyleId>{5C22544A-7EE6-4342-B048-85BDC9FD1C3A}</a:tableStyleId>
              </a:tblPr>
              <a:tblGrid>
                <a:gridCol w="1410520">
                  <a:extLst>
                    <a:ext uri="{9D8B030D-6E8A-4147-A177-3AD203B41FA5}">
                      <a16:colId xmlns:a16="http://schemas.microsoft.com/office/drawing/2014/main" val="20000"/>
                    </a:ext>
                  </a:extLst>
                </a:gridCol>
                <a:gridCol w="1914340">
                  <a:extLst>
                    <a:ext uri="{9D8B030D-6E8A-4147-A177-3AD203B41FA5}">
                      <a16:colId xmlns:a16="http://schemas.microsoft.com/office/drawing/2014/main" val="20001"/>
                    </a:ext>
                  </a:extLst>
                </a:gridCol>
                <a:gridCol w="1178560">
                  <a:extLst>
                    <a:ext uri="{9D8B030D-6E8A-4147-A177-3AD203B41FA5}">
                      <a16:colId xmlns:a16="http://schemas.microsoft.com/office/drawing/2014/main" val="20002"/>
                    </a:ext>
                  </a:extLst>
                </a:gridCol>
                <a:gridCol w="140208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5"/>
                    </a:ext>
                  </a:extLst>
                </a:gridCol>
              </a:tblGrid>
              <a:tr h="781746">
                <a:tc>
                  <a:txBody>
                    <a:bodyPr/>
                    <a:lstStyle/>
                    <a:p>
                      <a:r>
                        <a:rPr lang="en-US" sz="2400" dirty="0"/>
                        <a:t>Type of ion</a:t>
                      </a:r>
                    </a:p>
                  </a:txBody>
                  <a:tcPr/>
                </a:tc>
                <a:tc>
                  <a:txBody>
                    <a:bodyPr/>
                    <a:lstStyle/>
                    <a:p>
                      <a:r>
                        <a:rPr lang="en-US" sz="2400" dirty="0"/>
                        <a:t>Name </a:t>
                      </a:r>
                    </a:p>
                  </a:txBody>
                  <a:tcPr/>
                </a:tc>
                <a:tc>
                  <a:txBody>
                    <a:bodyPr/>
                    <a:lstStyle/>
                    <a:p>
                      <a:r>
                        <a:rPr lang="en-US" sz="2400" dirty="0"/>
                        <a:t>Symbol</a:t>
                      </a:r>
                    </a:p>
                  </a:txBody>
                  <a:tcPr/>
                </a:tc>
                <a:tc>
                  <a:txBody>
                    <a:bodyPr/>
                    <a:lstStyle/>
                    <a:p>
                      <a:r>
                        <a:rPr lang="en-US" sz="2400" dirty="0"/>
                        <a:t>Protons </a:t>
                      </a:r>
                    </a:p>
                  </a:txBody>
                  <a:tcPr/>
                </a:tc>
                <a:tc>
                  <a:txBody>
                    <a:bodyPr/>
                    <a:lstStyle/>
                    <a:p>
                      <a:r>
                        <a:rPr lang="en-US" sz="2400" dirty="0"/>
                        <a:t>electrons</a:t>
                      </a:r>
                    </a:p>
                  </a:txBody>
                  <a:tcPr/>
                </a:tc>
                <a:extLst>
                  <a:ext uri="{0D108BD9-81ED-4DB2-BD59-A6C34878D82A}">
                    <a16:rowId xmlns:a16="http://schemas.microsoft.com/office/drawing/2014/main" val="10000"/>
                  </a:ext>
                </a:extLst>
              </a:tr>
              <a:tr h="364763">
                <a:tc>
                  <a:txBody>
                    <a:bodyPr/>
                    <a:lstStyle/>
                    <a:p>
                      <a:r>
                        <a:rPr lang="en-US" sz="2400" dirty="0"/>
                        <a:t>+1 ion</a:t>
                      </a:r>
                    </a:p>
                  </a:txBody>
                  <a:tcPr/>
                </a:tc>
                <a:tc>
                  <a:txBody>
                    <a:bodyPr/>
                    <a:lstStyle/>
                    <a:p>
                      <a:r>
                        <a:rPr lang="en-US" sz="2400" dirty="0"/>
                        <a:t>sodium</a:t>
                      </a:r>
                    </a:p>
                  </a:txBody>
                  <a:tcPr/>
                </a:tc>
                <a:tc>
                  <a:txBody>
                    <a:bodyPr/>
                    <a:lstStyle/>
                    <a:p>
                      <a:r>
                        <a:rPr lang="en-US" sz="2400" dirty="0"/>
                        <a:t>Na</a:t>
                      </a:r>
                      <a:r>
                        <a:rPr lang="en-US" sz="2400" baseline="30000" dirty="0"/>
                        <a:t>+</a:t>
                      </a:r>
                    </a:p>
                  </a:txBody>
                  <a:tcPr/>
                </a:tc>
                <a:tc>
                  <a:txBody>
                    <a:bodyPr/>
                    <a:lstStyle/>
                    <a:p>
                      <a:r>
                        <a:rPr lang="en-US" sz="2400" dirty="0"/>
                        <a:t>11</a:t>
                      </a:r>
                    </a:p>
                  </a:txBody>
                  <a:tcPr/>
                </a:tc>
                <a:tc>
                  <a:txBody>
                    <a:bodyPr/>
                    <a:lstStyle/>
                    <a:p>
                      <a:r>
                        <a:rPr lang="en-US" sz="2400" dirty="0"/>
                        <a:t>10</a:t>
                      </a:r>
                    </a:p>
                  </a:txBody>
                  <a:tcPr/>
                </a:tc>
                <a:extLst>
                  <a:ext uri="{0D108BD9-81ED-4DB2-BD59-A6C34878D82A}">
                    <a16:rowId xmlns:a16="http://schemas.microsoft.com/office/drawing/2014/main" val="10001"/>
                  </a:ext>
                </a:extLst>
              </a:tr>
              <a:tr h="364763">
                <a:tc>
                  <a:txBody>
                    <a:bodyPr/>
                    <a:lstStyle/>
                    <a:p>
                      <a:r>
                        <a:rPr lang="en-US" sz="2400" dirty="0"/>
                        <a:t>+ 2 ion</a:t>
                      </a:r>
                    </a:p>
                  </a:txBody>
                  <a:tcPr/>
                </a:tc>
                <a:tc>
                  <a:txBody>
                    <a:bodyPr/>
                    <a:lstStyle/>
                    <a:p>
                      <a:r>
                        <a:rPr lang="en-US" sz="2400" dirty="0"/>
                        <a:t>magnesium</a:t>
                      </a:r>
                    </a:p>
                  </a:txBody>
                  <a:tcPr/>
                </a:tc>
                <a:tc>
                  <a:txBody>
                    <a:bodyPr/>
                    <a:lstStyle/>
                    <a:p>
                      <a:r>
                        <a:rPr lang="en-US" sz="2400" dirty="0"/>
                        <a:t>Mg</a:t>
                      </a:r>
                      <a:r>
                        <a:rPr lang="en-US" sz="2400" baseline="30000" dirty="0"/>
                        <a:t>2+</a:t>
                      </a:r>
                    </a:p>
                  </a:txBody>
                  <a:tcPr/>
                </a:tc>
                <a:tc>
                  <a:txBody>
                    <a:bodyPr/>
                    <a:lstStyle/>
                    <a:p>
                      <a:r>
                        <a:rPr lang="en-US" sz="2400" dirty="0"/>
                        <a:t>12</a:t>
                      </a:r>
                    </a:p>
                  </a:txBody>
                  <a:tcPr/>
                </a:tc>
                <a:tc>
                  <a:txBody>
                    <a:bodyPr/>
                    <a:lstStyle/>
                    <a:p>
                      <a:r>
                        <a:rPr lang="en-US" sz="2400" dirty="0"/>
                        <a:t>10</a:t>
                      </a:r>
                    </a:p>
                  </a:txBody>
                  <a:tcPr/>
                </a:tc>
                <a:extLst>
                  <a:ext uri="{0D108BD9-81ED-4DB2-BD59-A6C34878D82A}">
                    <a16:rowId xmlns:a16="http://schemas.microsoft.com/office/drawing/2014/main" val="1187251972"/>
                  </a:ext>
                </a:extLst>
              </a:tr>
              <a:tr h="364763">
                <a:tc>
                  <a:txBody>
                    <a:bodyPr/>
                    <a:lstStyle/>
                    <a:p>
                      <a:r>
                        <a:rPr lang="en-US" sz="2400" dirty="0"/>
                        <a:t>-1 ion</a:t>
                      </a:r>
                    </a:p>
                  </a:txBody>
                  <a:tcPr/>
                </a:tc>
                <a:tc>
                  <a:txBody>
                    <a:bodyPr/>
                    <a:lstStyle/>
                    <a:p>
                      <a:r>
                        <a:rPr lang="en-US" sz="2400" dirty="0"/>
                        <a:t>chloride</a:t>
                      </a:r>
                    </a:p>
                  </a:txBody>
                  <a:tcPr/>
                </a:tc>
                <a:tc>
                  <a:txBody>
                    <a:bodyPr/>
                    <a:lstStyle/>
                    <a:p>
                      <a:r>
                        <a:rPr lang="en-US" sz="2400" dirty="0"/>
                        <a:t>Cl</a:t>
                      </a:r>
                      <a:r>
                        <a:rPr lang="en-US" sz="2400" baseline="30000" dirty="0"/>
                        <a:t>-</a:t>
                      </a:r>
                    </a:p>
                  </a:txBody>
                  <a:tcPr/>
                </a:tc>
                <a:tc>
                  <a:txBody>
                    <a:bodyPr/>
                    <a:lstStyle/>
                    <a:p>
                      <a:r>
                        <a:rPr lang="en-US" sz="2400" dirty="0"/>
                        <a:t>17</a:t>
                      </a:r>
                    </a:p>
                  </a:txBody>
                  <a:tcPr/>
                </a:tc>
                <a:tc>
                  <a:txBody>
                    <a:bodyPr/>
                    <a:lstStyle/>
                    <a:p>
                      <a:r>
                        <a:rPr lang="en-US" sz="2400" dirty="0"/>
                        <a:t>18</a:t>
                      </a:r>
                    </a:p>
                  </a:txBody>
                  <a:tcPr/>
                </a:tc>
                <a:extLst>
                  <a:ext uri="{0D108BD9-81ED-4DB2-BD59-A6C34878D82A}">
                    <a16:rowId xmlns:a16="http://schemas.microsoft.com/office/drawing/2014/main" val="1359206973"/>
                  </a:ext>
                </a:extLst>
              </a:tr>
              <a:tr h="364763">
                <a:tc>
                  <a:txBody>
                    <a:bodyPr/>
                    <a:lstStyle/>
                    <a:p>
                      <a:r>
                        <a:rPr lang="en-US" sz="2400" dirty="0"/>
                        <a:t>-2 ion</a:t>
                      </a:r>
                    </a:p>
                  </a:txBody>
                  <a:tcPr/>
                </a:tc>
                <a:tc>
                  <a:txBody>
                    <a:bodyPr/>
                    <a:lstStyle/>
                    <a:p>
                      <a:r>
                        <a:rPr lang="en-US" sz="2400" dirty="0"/>
                        <a:t>oxide</a:t>
                      </a:r>
                    </a:p>
                  </a:txBody>
                  <a:tcPr/>
                </a:tc>
                <a:tc>
                  <a:txBody>
                    <a:bodyPr/>
                    <a:lstStyle/>
                    <a:p>
                      <a:r>
                        <a:rPr lang="en-US" sz="2400" dirty="0"/>
                        <a:t>O</a:t>
                      </a:r>
                      <a:r>
                        <a:rPr lang="en-US" sz="2400" baseline="30000" dirty="0"/>
                        <a:t>2-</a:t>
                      </a:r>
                    </a:p>
                  </a:txBody>
                  <a:tcPr/>
                </a:tc>
                <a:tc>
                  <a:txBody>
                    <a:bodyPr/>
                    <a:lstStyle/>
                    <a:p>
                      <a:r>
                        <a:rPr lang="en-US" sz="2400" dirty="0"/>
                        <a:t>8</a:t>
                      </a:r>
                    </a:p>
                  </a:txBody>
                  <a:tcPr/>
                </a:tc>
                <a:tc>
                  <a:txBody>
                    <a:bodyPr/>
                    <a:lstStyle/>
                    <a:p>
                      <a:r>
                        <a:rPr lang="en-US" sz="2400" dirty="0"/>
                        <a:t>10</a:t>
                      </a:r>
                    </a:p>
                  </a:txBody>
                  <a:tcPr/>
                </a:tc>
                <a:extLst>
                  <a:ext uri="{0D108BD9-81ED-4DB2-BD59-A6C34878D82A}">
                    <a16:rowId xmlns:a16="http://schemas.microsoft.com/office/drawing/2014/main" val="1429682414"/>
                  </a:ext>
                </a:extLst>
              </a:tr>
            </a:tbl>
          </a:graphicData>
        </a:graphic>
      </p:graphicFrame>
      <p:pic>
        <p:nvPicPr>
          <p:cNvPr id="8" name="Picture 7" descr="Diagram&#10;&#10;Description automatically generated">
            <a:extLst>
              <a:ext uri="{FF2B5EF4-FFF2-40B4-BE49-F238E27FC236}">
                <a16:creationId xmlns:a16="http://schemas.microsoft.com/office/drawing/2014/main" id="{E0363F24-6CF9-479C-A33D-23BE930A4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290" y="4366311"/>
            <a:ext cx="5181600" cy="2222251"/>
          </a:xfrm>
          <a:prstGeom prst="rect">
            <a:avLst/>
          </a:prstGeom>
        </p:spPr>
      </p:pic>
    </p:spTree>
    <p:extLst>
      <p:ext uri="{BB962C8B-B14F-4D97-AF65-F5344CB8AC3E}">
        <p14:creationId xmlns:p14="http://schemas.microsoft.com/office/powerpoint/2010/main" val="416968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Ions and the Periodic table</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15</a:t>
            </a:fld>
            <a:endParaRPr lang="en-AU"/>
          </a:p>
        </p:txBody>
      </p:sp>
      <p:pic>
        <p:nvPicPr>
          <p:cNvPr id="2" name="Picture 1">
            <a:extLst>
              <a:ext uri="{FF2B5EF4-FFF2-40B4-BE49-F238E27FC236}">
                <a16:creationId xmlns:a16="http://schemas.microsoft.com/office/drawing/2014/main" id="{D82C719A-33FB-4A6B-A5E3-FFEE34F27061}"/>
              </a:ext>
            </a:extLst>
          </p:cNvPr>
          <p:cNvPicPr>
            <a:picLocks noChangeAspect="1"/>
          </p:cNvPicPr>
          <p:nvPr/>
        </p:nvPicPr>
        <p:blipFill>
          <a:blip r:embed="rId3"/>
          <a:stretch>
            <a:fillRect/>
          </a:stretch>
        </p:blipFill>
        <p:spPr>
          <a:xfrm>
            <a:off x="2125980" y="1494790"/>
            <a:ext cx="6934200" cy="5200650"/>
          </a:xfrm>
          <a:prstGeom prst="rect">
            <a:avLst/>
          </a:prstGeom>
        </p:spPr>
      </p:pic>
    </p:spTree>
    <p:extLst>
      <p:ext uri="{BB962C8B-B14F-4D97-AF65-F5344CB8AC3E}">
        <p14:creationId xmlns:p14="http://schemas.microsoft.com/office/powerpoint/2010/main" val="26209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526072"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Question</a:t>
            </a:r>
          </a:p>
        </p:txBody>
      </p:sp>
      <p:graphicFrame>
        <p:nvGraphicFramePr>
          <p:cNvPr id="4" name="Table 4">
            <a:extLst>
              <a:ext uri="{FF2B5EF4-FFF2-40B4-BE49-F238E27FC236}">
                <a16:creationId xmlns:a16="http://schemas.microsoft.com/office/drawing/2014/main" id="{06E91247-E0F4-46E6-993D-E1113DC00F25}"/>
              </a:ext>
            </a:extLst>
          </p:cNvPr>
          <p:cNvGraphicFramePr>
            <a:graphicFrameLocks noGrp="1"/>
          </p:cNvGraphicFramePr>
          <p:nvPr/>
        </p:nvGraphicFramePr>
        <p:xfrm>
          <a:off x="526072" y="379598"/>
          <a:ext cx="11139855" cy="4748892"/>
        </p:xfrm>
        <a:graphic>
          <a:graphicData uri="http://schemas.openxmlformats.org/drawingml/2006/table">
            <a:tbl>
              <a:tblPr firstRow="1" bandRow="1">
                <a:tableStyleId>{5C22544A-7EE6-4342-B048-85BDC9FD1C3A}</a:tableStyleId>
              </a:tblPr>
              <a:tblGrid>
                <a:gridCol w="2227971">
                  <a:extLst>
                    <a:ext uri="{9D8B030D-6E8A-4147-A177-3AD203B41FA5}">
                      <a16:colId xmlns:a16="http://schemas.microsoft.com/office/drawing/2014/main" val="2657783704"/>
                    </a:ext>
                  </a:extLst>
                </a:gridCol>
                <a:gridCol w="2227971">
                  <a:extLst>
                    <a:ext uri="{9D8B030D-6E8A-4147-A177-3AD203B41FA5}">
                      <a16:colId xmlns:a16="http://schemas.microsoft.com/office/drawing/2014/main" val="4046757614"/>
                    </a:ext>
                  </a:extLst>
                </a:gridCol>
                <a:gridCol w="2227971">
                  <a:extLst>
                    <a:ext uri="{9D8B030D-6E8A-4147-A177-3AD203B41FA5}">
                      <a16:colId xmlns:a16="http://schemas.microsoft.com/office/drawing/2014/main" val="551282348"/>
                    </a:ext>
                  </a:extLst>
                </a:gridCol>
                <a:gridCol w="2227971">
                  <a:extLst>
                    <a:ext uri="{9D8B030D-6E8A-4147-A177-3AD203B41FA5}">
                      <a16:colId xmlns:a16="http://schemas.microsoft.com/office/drawing/2014/main" val="2345390209"/>
                    </a:ext>
                  </a:extLst>
                </a:gridCol>
                <a:gridCol w="2227971">
                  <a:extLst>
                    <a:ext uri="{9D8B030D-6E8A-4147-A177-3AD203B41FA5}">
                      <a16:colId xmlns:a16="http://schemas.microsoft.com/office/drawing/2014/main" val="3361337598"/>
                    </a:ext>
                  </a:extLst>
                </a:gridCol>
              </a:tblGrid>
              <a:tr h="524572">
                <a:tc>
                  <a:txBody>
                    <a:bodyPr/>
                    <a:lstStyle/>
                    <a:p>
                      <a:r>
                        <a:rPr lang="en-US" dirty="0"/>
                        <a:t>Element</a:t>
                      </a:r>
                      <a:endParaRPr lang="en-AU" dirty="0"/>
                    </a:p>
                  </a:txBody>
                  <a:tcPr/>
                </a:tc>
                <a:tc>
                  <a:txBody>
                    <a:bodyPr/>
                    <a:lstStyle/>
                    <a:p>
                      <a:r>
                        <a:rPr lang="en-US" dirty="0"/>
                        <a:t>Protons</a:t>
                      </a:r>
                      <a:endParaRPr lang="en-AU" dirty="0"/>
                    </a:p>
                  </a:txBody>
                  <a:tcPr/>
                </a:tc>
                <a:tc>
                  <a:txBody>
                    <a:bodyPr/>
                    <a:lstStyle/>
                    <a:p>
                      <a:r>
                        <a:rPr lang="en-US" dirty="0"/>
                        <a:t>Neutrons</a:t>
                      </a:r>
                      <a:endParaRPr lang="en-AU" dirty="0"/>
                    </a:p>
                  </a:txBody>
                  <a:tcPr/>
                </a:tc>
                <a:tc>
                  <a:txBody>
                    <a:bodyPr/>
                    <a:lstStyle/>
                    <a:p>
                      <a:r>
                        <a:rPr lang="en-US" dirty="0"/>
                        <a:t>Electrons</a:t>
                      </a:r>
                      <a:endParaRPr lang="en-AU" dirty="0"/>
                    </a:p>
                  </a:txBody>
                  <a:tcPr/>
                </a:tc>
                <a:tc>
                  <a:txBody>
                    <a:bodyPr/>
                    <a:lstStyle/>
                    <a:p>
                      <a:r>
                        <a:rPr lang="en-US" dirty="0"/>
                        <a:t>Example of an Isotope or Ion</a:t>
                      </a:r>
                      <a:endParaRPr lang="en-AU" dirty="0"/>
                    </a:p>
                  </a:txBody>
                  <a:tcPr/>
                </a:tc>
                <a:extLst>
                  <a:ext uri="{0D108BD9-81ED-4DB2-BD59-A6C34878D82A}">
                    <a16:rowId xmlns:a16="http://schemas.microsoft.com/office/drawing/2014/main" val="2931540775"/>
                  </a:ext>
                </a:extLst>
              </a:tr>
              <a:tr h="1027203">
                <a:tc>
                  <a:txBody>
                    <a:bodyPr/>
                    <a:lstStyle/>
                    <a:p>
                      <a:endParaRPr lang="en-AU" dirty="0"/>
                    </a:p>
                  </a:txBody>
                  <a:tcP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extLst>
                  <a:ext uri="{0D108BD9-81ED-4DB2-BD59-A6C34878D82A}">
                    <a16:rowId xmlns:a16="http://schemas.microsoft.com/office/drawing/2014/main" val="239781930"/>
                  </a:ext>
                </a:extLst>
              </a:tr>
              <a:tr h="1027203">
                <a:tc>
                  <a:txBody>
                    <a:bodyPr/>
                    <a:lstStyle/>
                    <a:p>
                      <a:endParaRPr lang="en-AU" dirty="0"/>
                    </a:p>
                  </a:txBody>
                  <a:tcP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extLst>
                  <a:ext uri="{0D108BD9-81ED-4DB2-BD59-A6C34878D82A}">
                    <a16:rowId xmlns:a16="http://schemas.microsoft.com/office/drawing/2014/main" val="2024334975"/>
                  </a:ext>
                </a:extLst>
              </a:tr>
              <a:tr h="1027203">
                <a:tc>
                  <a:txBody>
                    <a:bodyPr/>
                    <a:lstStyle/>
                    <a:p>
                      <a:endParaRPr lang="en-AU" dirty="0"/>
                    </a:p>
                  </a:txBody>
                  <a:tcP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extLst>
                  <a:ext uri="{0D108BD9-81ED-4DB2-BD59-A6C34878D82A}">
                    <a16:rowId xmlns:a16="http://schemas.microsoft.com/office/drawing/2014/main" val="773087869"/>
                  </a:ext>
                </a:extLst>
              </a:tr>
              <a:tr h="1027203">
                <a:tc>
                  <a:txBody>
                    <a:bodyPr/>
                    <a:lstStyle/>
                    <a:p>
                      <a:endParaRPr lang="en-AU" dirty="0"/>
                    </a:p>
                  </a:txBody>
                  <a:tcP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tc>
                  <a:txBody>
                    <a:bodyPr/>
                    <a:lstStyle/>
                    <a:p>
                      <a:pPr algn="ctr"/>
                      <a:endParaRPr lang="en-AU" dirty="0"/>
                    </a:p>
                  </a:txBody>
                  <a:tcPr anchor="ctr"/>
                </a:tc>
                <a:extLst>
                  <a:ext uri="{0D108BD9-81ED-4DB2-BD59-A6C34878D82A}">
                    <a16:rowId xmlns:a16="http://schemas.microsoft.com/office/drawing/2014/main" val="374037529"/>
                  </a:ext>
                </a:extLst>
              </a:tr>
            </a:tbl>
          </a:graphicData>
        </a:graphic>
      </p:graphicFrame>
      <p:pic>
        <p:nvPicPr>
          <p:cNvPr id="3" name="Picture 2"/>
          <p:cNvPicPr>
            <a:picLocks noChangeAspect="1"/>
          </p:cNvPicPr>
          <p:nvPr/>
        </p:nvPicPr>
        <p:blipFill>
          <a:blip r:embed="rId2"/>
          <a:stretch>
            <a:fillRect/>
          </a:stretch>
        </p:blipFill>
        <p:spPr>
          <a:xfrm>
            <a:off x="1177547" y="3139961"/>
            <a:ext cx="975447" cy="922878"/>
          </a:xfrm>
          <a:prstGeom prst="rect">
            <a:avLst/>
          </a:prstGeom>
        </p:spPr>
      </p:pic>
      <p:pic>
        <p:nvPicPr>
          <p:cNvPr id="5" name="Picture 4"/>
          <p:cNvPicPr>
            <a:picLocks noChangeAspect="1"/>
          </p:cNvPicPr>
          <p:nvPr/>
        </p:nvPicPr>
        <p:blipFill>
          <a:blip r:embed="rId3"/>
          <a:stretch>
            <a:fillRect/>
          </a:stretch>
        </p:blipFill>
        <p:spPr>
          <a:xfrm>
            <a:off x="1051974" y="4255500"/>
            <a:ext cx="1226595" cy="696798"/>
          </a:xfrm>
          <a:prstGeom prst="rect">
            <a:avLst/>
          </a:prstGeom>
        </p:spPr>
      </p:pic>
      <p:pic>
        <p:nvPicPr>
          <p:cNvPr id="6" name="Picture 5"/>
          <p:cNvPicPr>
            <a:picLocks noChangeAspect="1"/>
          </p:cNvPicPr>
          <p:nvPr/>
        </p:nvPicPr>
        <p:blipFill>
          <a:blip r:embed="rId4"/>
          <a:stretch>
            <a:fillRect/>
          </a:stretch>
        </p:blipFill>
        <p:spPr>
          <a:xfrm>
            <a:off x="1257946" y="1099504"/>
            <a:ext cx="814647" cy="814647"/>
          </a:xfrm>
          <a:prstGeom prst="rect">
            <a:avLst/>
          </a:prstGeom>
        </p:spPr>
      </p:pic>
      <p:pic>
        <p:nvPicPr>
          <p:cNvPr id="7" name="Picture 6"/>
          <p:cNvPicPr>
            <a:picLocks noChangeAspect="1"/>
          </p:cNvPicPr>
          <p:nvPr/>
        </p:nvPicPr>
        <p:blipFill rotWithShape="1">
          <a:blip r:embed="rId5"/>
          <a:srcRect l="83726" b="53193"/>
          <a:stretch/>
        </p:blipFill>
        <p:spPr>
          <a:xfrm>
            <a:off x="1191441" y="2121303"/>
            <a:ext cx="976099" cy="846337"/>
          </a:xfrm>
          <a:prstGeom prst="rect">
            <a:avLst/>
          </a:prstGeom>
        </p:spPr>
      </p:pic>
    </p:spTree>
    <p:extLst>
      <p:ext uri="{BB962C8B-B14F-4D97-AF65-F5344CB8AC3E}">
        <p14:creationId xmlns:p14="http://schemas.microsoft.com/office/powerpoint/2010/main" val="6207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526072"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Question</a:t>
            </a:r>
          </a:p>
        </p:txBody>
      </p:sp>
      <p:graphicFrame>
        <p:nvGraphicFramePr>
          <p:cNvPr id="4" name="Table 4">
            <a:extLst>
              <a:ext uri="{FF2B5EF4-FFF2-40B4-BE49-F238E27FC236}">
                <a16:creationId xmlns:a16="http://schemas.microsoft.com/office/drawing/2014/main" id="{06E91247-E0F4-46E6-993D-E1113DC00F25}"/>
              </a:ext>
            </a:extLst>
          </p:cNvPr>
          <p:cNvGraphicFramePr>
            <a:graphicFrameLocks noGrp="1"/>
          </p:cNvGraphicFramePr>
          <p:nvPr/>
        </p:nvGraphicFramePr>
        <p:xfrm>
          <a:off x="526072" y="379598"/>
          <a:ext cx="11139855" cy="4748892"/>
        </p:xfrm>
        <a:graphic>
          <a:graphicData uri="http://schemas.openxmlformats.org/drawingml/2006/table">
            <a:tbl>
              <a:tblPr firstRow="1" bandRow="1">
                <a:tableStyleId>{5C22544A-7EE6-4342-B048-85BDC9FD1C3A}</a:tableStyleId>
              </a:tblPr>
              <a:tblGrid>
                <a:gridCol w="2227971">
                  <a:extLst>
                    <a:ext uri="{9D8B030D-6E8A-4147-A177-3AD203B41FA5}">
                      <a16:colId xmlns:a16="http://schemas.microsoft.com/office/drawing/2014/main" val="2657783704"/>
                    </a:ext>
                  </a:extLst>
                </a:gridCol>
                <a:gridCol w="2227971">
                  <a:extLst>
                    <a:ext uri="{9D8B030D-6E8A-4147-A177-3AD203B41FA5}">
                      <a16:colId xmlns:a16="http://schemas.microsoft.com/office/drawing/2014/main" val="4046757614"/>
                    </a:ext>
                  </a:extLst>
                </a:gridCol>
                <a:gridCol w="2227971">
                  <a:extLst>
                    <a:ext uri="{9D8B030D-6E8A-4147-A177-3AD203B41FA5}">
                      <a16:colId xmlns:a16="http://schemas.microsoft.com/office/drawing/2014/main" val="551282348"/>
                    </a:ext>
                  </a:extLst>
                </a:gridCol>
                <a:gridCol w="2227971">
                  <a:extLst>
                    <a:ext uri="{9D8B030D-6E8A-4147-A177-3AD203B41FA5}">
                      <a16:colId xmlns:a16="http://schemas.microsoft.com/office/drawing/2014/main" val="2345390209"/>
                    </a:ext>
                  </a:extLst>
                </a:gridCol>
                <a:gridCol w="2227971">
                  <a:extLst>
                    <a:ext uri="{9D8B030D-6E8A-4147-A177-3AD203B41FA5}">
                      <a16:colId xmlns:a16="http://schemas.microsoft.com/office/drawing/2014/main" val="3361337598"/>
                    </a:ext>
                  </a:extLst>
                </a:gridCol>
              </a:tblGrid>
              <a:tr h="524572">
                <a:tc>
                  <a:txBody>
                    <a:bodyPr/>
                    <a:lstStyle/>
                    <a:p>
                      <a:r>
                        <a:rPr lang="en-US" dirty="0"/>
                        <a:t>Element</a:t>
                      </a:r>
                      <a:endParaRPr lang="en-AU" dirty="0"/>
                    </a:p>
                  </a:txBody>
                  <a:tcPr/>
                </a:tc>
                <a:tc>
                  <a:txBody>
                    <a:bodyPr/>
                    <a:lstStyle/>
                    <a:p>
                      <a:r>
                        <a:rPr lang="en-US" dirty="0"/>
                        <a:t>Protons</a:t>
                      </a:r>
                      <a:endParaRPr lang="en-AU" dirty="0"/>
                    </a:p>
                  </a:txBody>
                  <a:tcPr/>
                </a:tc>
                <a:tc>
                  <a:txBody>
                    <a:bodyPr/>
                    <a:lstStyle/>
                    <a:p>
                      <a:r>
                        <a:rPr lang="en-US" dirty="0"/>
                        <a:t>Neutrons</a:t>
                      </a:r>
                      <a:endParaRPr lang="en-AU" dirty="0"/>
                    </a:p>
                  </a:txBody>
                  <a:tcPr/>
                </a:tc>
                <a:tc>
                  <a:txBody>
                    <a:bodyPr/>
                    <a:lstStyle/>
                    <a:p>
                      <a:r>
                        <a:rPr lang="en-US" dirty="0"/>
                        <a:t>Electrons</a:t>
                      </a:r>
                      <a:endParaRPr lang="en-AU" dirty="0"/>
                    </a:p>
                  </a:txBody>
                  <a:tcPr/>
                </a:tc>
                <a:tc>
                  <a:txBody>
                    <a:bodyPr/>
                    <a:lstStyle/>
                    <a:p>
                      <a:r>
                        <a:rPr lang="en-US" dirty="0"/>
                        <a:t>Example of an Isotope or Ion</a:t>
                      </a:r>
                      <a:endParaRPr lang="en-AU" dirty="0"/>
                    </a:p>
                  </a:txBody>
                  <a:tcPr/>
                </a:tc>
                <a:extLst>
                  <a:ext uri="{0D108BD9-81ED-4DB2-BD59-A6C34878D82A}">
                    <a16:rowId xmlns:a16="http://schemas.microsoft.com/office/drawing/2014/main" val="2931540775"/>
                  </a:ext>
                </a:extLst>
              </a:tr>
              <a:tr h="1027203">
                <a:tc>
                  <a:txBody>
                    <a:bodyPr/>
                    <a:lstStyle/>
                    <a:p>
                      <a:endParaRPr lang="en-AU" dirty="0"/>
                    </a:p>
                  </a:txBody>
                  <a:tcPr/>
                </a:tc>
                <a:tc>
                  <a:txBody>
                    <a:bodyPr/>
                    <a:lstStyle/>
                    <a:p>
                      <a:pPr algn="ctr"/>
                      <a:r>
                        <a:rPr lang="en-AU" dirty="0"/>
                        <a:t>6</a:t>
                      </a:r>
                    </a:p>
                  </a:txBody>
                  <a:tcPr anchor="ctr"/>
                </a:tc>
                <a:tc>
                  <a:txBody>
                    <a:bodyPr/>
                    <a:lstStyle/>
                    <a:p>
                      <a:pPr algn="ctr"/>
                      <a:r>
                        <a:rPr lang="en-AU" dirty="0"/>
                        <a:t>6</a:t>
                      </a:r>
                    </a:p>
                  </a:txBody>
                  <a:tcPr anchor="ctr"/>
                </a:tc>
                <a:tc>
                  <a:txBody>
                    <a:bodyPr/>
                    <a:lstStyle/>
                    <a:p>
                      <a:pPr algn="ctr"/>
                      <a:r>
                        <a:rPr lang="en-AU" dirty="0"/>
                        <a:t>6</a:t>
                      </a:r>
                    </a:p>
                  </a:txBody>
                  <a:tcPr anchor="ctr"/>
                </a:tc>
                <a:tc>
                  <a:txBody>
                    <a:bodyPr/>
                    <a:lstStyle/>
                    <a:p>
                      <a:pPr algn="ctr"/>
                      <a:r>
                        <a:rPr lang="en-AU" dirty="0"/>
                        <a:t>isotope</a:t>
                      </a:r>
                    </a:p>
                  </a:txBody>
                  <a:tcPr anchor="ctr"/>
                </a:tc>
                <a:extLst>
                  <a:ext uri="{0D108BD9-81ED-4DB2-BD59-A6C34878D82A}">
                    <a16:rowId xmlns:a16="http://schemas.microsoft.com/office/drawing/2014/main" val="239781930"/>
                  </a:ext>
                </a:extLst>
              </a:tr>
              <a:tr h="1027203">
                <a:tc>
                  <a:txBody>
                    <a:bodyPr/>
                    <a:lstStyle/>
                    <a:p>
                      <a:endParaRPr lang="en-AU" dirty="0"/>
                    </a:p>
                  </a:txBody>
                  <a:tcPr/>
                </a:tc>
                <a:tc>
                  <a:txBody>
                    <a:bodyPr/>
                    <a:lstStyle/>
                    <a:p>
                      <a:pPr algn="ctr"/>
                      <a:r>
                        <a:rPr lang="en-AU" dirty="0"/>
                        <a:t>6</a:t>
                      </a:r>
                    </a:p>
                  </a:txBody>
                  <a:tcPr anchor="ctr"/>
                </a:tc>
                <a:tc>
                  <a:txBody>
                    <a:bodyPr/>
                    <a:lstStyle/>
                    <a:p>
                      <a:pPr algn="ctr"/>
                      <a:r>
                        <a:rPr lang="en-AU" dirty="0"/>
                        <a:t>8</a:t>
                      </a:r>
                    </a:p>
                  </a:txBody>
                  <a:tcPr anchor="ctr"/>
                </a:tc>
                <a:tc>
                  <a:txBody>
                    <a:bodyPr/>
                    <a:lstStyle/>
                    <a:p>
                      <a:pPr algn="ctr"/>
                      <a:r>
                        <a:rPr lang="en-AU" dirty="0"/>
                        <a:t>6</a:t>
                      </a:r>
                    </a:p>
                  </a:txBody>
                  <a:tcPr anchor="ctr"/>
                </a:tc>
                <a:tc>
                  <a:txBody>
                    <a:bodyPr/>
                    <a:lstStyle/>
                    <a:p>
                      <a:pPr algn="ctr"/>
                      <a:r>
                        <a:rPr lang="en-AU" dirty="0"/>
                        <a:t>isotope</a:t>
                      </a:r>
                    </a:p>
                  </a:txBody>
                  <a:tcPr anchor="ctr"/>
                </a:tc>
                <a:extLst>
                  <a:ext uri="{0D108BD9-81ED-4DB2-BD59-A6C34878D82A}">
                    <a16:rowId xmlns:a16="http://schemas.microsoft.com/office/drawing/2014/main" val="2024334975"/>
                  </a:ext>
                </a:extLst>
              </a:tr>
              <a:tr h="1027203">
                <a:tc>
                  <a:txBody>
                    <a:bodyPr/>
                    <a:lstStyle/>
                    <a:p>
                      <a:endParaRPr lang="en-AU" dirty="0"/>
                    </a:p>
                  </a:txBody>
                  <a:tcPr/>
                </a:tc>
                <a:tc>
                  <a:txBody>
                    <a:bodyPr/>
                    <a:lstStyle/>
                    <a:p>
                      <a:pPr algn="ctr"/>
                      <a:r>
                        <a:rPr lang="en-AU" dirty="0"/>
                        <a:t>17</a:t>
                      </a:r>
                    </a:p>
                  </a:txBody>
                  <a:tcPr anchor="ctr"/>
                </a:tc>
                <a:tc>
                  <a:txBody>
                    <a:bodyPr/>
                    <a:lstStyle/>
                    <a:p>
                      <a:pPr algn="ctr"/>
                      <a:r>
                        <a:rPr lang="en-AU" dirty="0"/>
                        <a:t>18</a:t>
                      </a:r>
                    </a:p>
                  </a:txBody>
                  <a:tcPr anchor="ctr"/>
                </a:tc>
                <a:tc>
                  <a:txBody>
                    <a:bodyPr/>
                    <a:lstStyle/>
                    <a:p>
                      <a:pPr algn="ctr"/>
                      <a:r>
                        <a:rPr lang="en-AU" dirty="0"/>
                        <a:t>17</a:t>
                      </a:r>
                    </a:p>
                  </a:txBody>
                  <a:tcPr anchor="ctr"/>
                </a:tc>
                <a:tc>
                  <a:txBody>
                    <a:bodyPr/>
                    <a:lstStyle/>
                    <a:p>
                      <a:pPr algn="ctr"/>
                      <a:r>
                        <a:rPr lang="en-AU" dirty="0"/>
                        <a:t>Isotope</a:t>
                      </a:r>
                    </a:p>
                  </a:txBody>
                  <a:tcPr anchor="ctr"/>
                </a:tc>
                <a:extLst>
                  <a:ext uri="{0D108BD9-81ED-4DB2-BD59-A6C34878D82A}">
                    <a16:rowId xmlns:a16="http://schemas.microsoft.com/office/drawing/2014/main" val="773087869"/>
                  </a:ext>
                </a:extLst>
              </a:tr>
              <a:tr h="1027203">
                <a:tc>
                  <a:txBody>
                    <a:bodyPr/>
                    <a:lstStyle/>
                    <a:p>
                      <a:endParaRPr lang="en-AU" dirty="0"/>
                    </a:p>
                  </a:txBody>
                  <a:tcPr/>
                </a:tc>
                <a:tc>
                  <a:txBody>
                    <a:bodyPr/>
                    <a:lstStyle/>
                    <a:p>
                      <a:pPr algn="ctr"/>
                      <a:r>
                        <a:rPr lang="en-AU" dirty="0"/>
                        <a:t>17</a:t>
                      </a:r>
                    </a:p>
                  </a:txBody>
                  <a:tcPr anchor="ctr"/>
                </a:tc>
                <a:tc>
                  <a:txBody>
                    <a:bodyPr/>
                    <a:lstStyle/>
                    <a:p>
                      <a:pPr algn="ctr"/>
                      <a:r>
                        <a:rPr lang="en-AU" dirty="0"/>
                        <a:t>19</a:t>
                      </a:r>
                    </a:p>
                  </a:txBody>
                  <a:tcPr anchor="ctr"/>
                </a:tc>
                <a:tc>
                  <a:txBody>
                    <a:bodyPr/>
                    <a:lstStyle/>
                    <a:p>
                      <a:pPr algn="ctr"/>
                      <a:r>
                        <a:rPr lang="en-AU" dirty="0"/>
                        <a:t>18</a:t>
                      </a:r>
                    </a:p>
                  </a:txBody>
                  <a:tcPr anchor="ctr"/>
                </a:tc>
                <a:tc>
                  <a:txBody>
                    <a:bodyPr/>
                    <a:lstStyle/>
                    <a:p>
                      <a:pPr algn="ctr"/>
                      <a:r>
                        <a:rPr lang="en-AU" dirty="0"/>
                        <a:t>Isotope and ion</a:t>
                      </a:r>
                    </a:p>
                  </a:txBody>
                  <a:tcPr anchor="ctr"/>
                </a:tc>
                <a:extLst>
                  <a:ext uri="{0D108BD9-81ED-4DB2-BD59-A6C34878D82A}">
                    <a16:rowId xmlns:a16="http://schemas.microsoft.com/office/drawing/2014/main" val="374037529"/>
                  </a:ext>
                </a:extLst>
              </a:tr>
            </a:tbl>
          </a:graphicData>
        </a:graphic>
      </p:graphicFrame>
      <p:pic>
        <p:nvPicPr>
          <p:cNvPr id="3" name="Picture 2"/>
          <p:cNvPicPr>
            <a:picLocks noChangeAspect="1"/>
          </p:cNvPicPr>
          <p:nvPr/>
        </p:nvPicPr>
        <p:blipFill>
          <a:blip r:embed="rId2"/>
          <a:stretch>
            <a:fillRect/>
          </a:stretch>
        </p:blipFill>
        <p:spPr>
          <a:xfrm>
            <a:off x="1177547" y="3139961"/>
            <a:ext cx="975447" cy="922878"/>
          </a:xfrm>
          <a:prstGeom prst="rect">
            <a:avLst/>
          </a:prstGeom>
        </p:spPr>
      </p:pic>
      <p:pic>
        <p:nvPicPr>
          <p:cNvPr id="5" name="Picture 4"/>
          <p:cNvPicPr>
            <a:picLocks noChangeAspect="1"/>
          </p:cNvPicPr>
          <p:nvPr/>
        </p:nvPicPr>
        <p:blipFill>
          <a:blip r:embed="rId3"/>
          <a:stretch>
            <a:fillRect/>
          </a:stretch>
        </p:blipFill>
        <p:spPr>
          <a:xfrm>
            <a:off x="1051974" y="4255500"/>
            <a:ext cx="1226595" cy="696798"/>
          </a:xfrm>
          <a:prstGeom prst="rect">
            <a:avLst/>
          </a:prstGeom>
        </p:spPr>
      </p:pic>
      <p:pic>
        <p:nvPicPr>
          <p:cNvPr id="6" name="Picture 5"/>
          <p:cNvPicPr>
            <a:picLocks noChangeAspect="1"/>
          </p:cNvPicPr>
          <p:nvPr/>
        </p:nvPicPr>
        <p:blipFill>
          <a:blip r:embed="rId4"/>
          <a:stretch>
            <a:fillRect/>
          </a:stretch>
        </p:blipFill>
        <p:spPr>
          <a:xfrm>
            <a:off x="1257946" y="1099504"/>
            <a:ext cx="814647" cy="814647"/>
          </a:xfrm>
          <a:prstGeom prst="rect">
            <a:avLst/>
          </a:prstGeom>
        </p:spPr>
      </p:pic>
      <p:pic>
        <p:nvPicPr>
          <p:cNvPr id="7" name="Picture 6"/>
          <p:cNvPicPr>
            <a:picLocks noChangeAspect="1"/>
          </p:cNvPicPr>
          <p:nvPr/>
        </p:nvPicPr>
        <p:blipFill rotWithShape="1">
          <a:blip r:embed="rId5"/>
          <a:srcRect l="83726" b="53193"/>
          <a:stretch/>
        </p:blipFill>
        <p:spPr>
          <a:xfrm>
            <a:off x="1191441" y="2121303"/>
            <a:ext cx="976099" cy="846337"/>
          </a:xfrm>
          <a:prstGeom prst="rect">
            <a:avLst/>
          </a:prstGeom>
        </p:spPr>
      </p:pic>
    </p:spTree>
    <p:extLst>
      <p:ext uri="{BB962C8B-B14F-4D97-AF65-F5344CB8AC3E}">
        <p14:creationId xmlns:p14="http://schemas.microsoft.com/office/powerpoint/2010/main" val="18039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On going work</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18</a:t>
            </a:fld>
            <a:endParaRPr lang="en-AU"/>
          </a:p>
        </p:txBody>
      </p:sp>
      <p:sp>
        <p:nvSpPr>
          <p:cNvPr id="10" name="Content Placeholder 2">
            <a:extLst>
              <a:ext uri="{FF2B5EF4-FFF2-40B4-BE49-F238E27FC236}">
                <a16:creationId xmlns:a16="http://schemas.microsoft.com/office/drawing/2014/main" id="{9D50E16C-02FF-44ED-831B-AD81BB1F627B}"/>
              </a:ext>
            </a:extLst>
          </p:cNvPr>
          <p:cNvSpPr txBox="1">
            <a:spLocks/>
          </p:cNvSpPr>
          <p:nvPr/>
        </p:nvSpPr>
        <p:spPr>
          <a:xfrm>
            <a:off x="1043940" y="1969126"/>
            <a:ext cx="9904021" cy="31019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a:t>Pearson Year 11 Chemistry - Read and complete Review Questions for:</a:t>
            </a:r>
          </a:p>
          <a:p>
            <a:pPr lvl="1"/>
            <a:r>
              <a:rPr lang="en-AU">
                <a:solidFill>
                  <a:srgbClr val="FF0000"/>
                </a:solidFill>
              </a:rPr>
              <a:t>Chap 2.1 Atomic Theory.</a:t>
            </a:r>
          </a:p>
          <a:p>
            <a:pPr lvl="1"/>
            <a:r>
              <a:rPr lang="en-AU">
                <a:solidFill>
                  <a:srgbClr val="FF0000"/>
                </a:solidFill>
              </a:rPr>
              <a:t>Chap 2.2 Describing atoms.</a:t>
            </a:r>
          </a:p>
          <a:p>
            <a:pPr lvl="1"/>
            <a:r>
              <a:rPr lang="en-AU">
                <a:solidFill>
                  <a:srgbClr val="FF0000"/>
                </a:solidFill>
              </a:rPr>
              <a:t>Chap 2.3 Isotopes.</a:t>
            </a:r>
          </a:p>
          <a:p>
            <a:pPr lvl="1"/>
            <a:endParaRPr lang="en-AU">
              <a:solidFill>
                <a:srgbClr val="FF0000"/>
              </a:solidFill>
            </a:endParaRPr>
          </a:p>
          <a:p>
            <a:endParaRPr lang="en-AU" sz="2400"/>
          </a:p>
          <a:p>
            <a:r>
              <a:rPr lang="en-AU" sz="2400"/>
              <a:t>STAWA Year 11 Exploring Chemistry - Read and complete questions for:</a:t>
            </a:r>
          </a:p>
          <a:p>
            <a:pPr lvl="1"/>
            <a:r>
              <a:rPr lang="en-AU">
                <a:solidFill>
                  <a:srgbClr val="FF0000"/>
                </a:solidFill>
              </a:rPr>
              <a:t>Set 8 </a:t>
            </a:r>
            <a:r>
              <a:rPr lang="mr-IN">
                <a:solidFill>
                  <a:srgbClr val="FF0000"/>
                </a:solidFill>
              </a:rPr>
              <a:t>–</a:t>
            </a:r>
            <a:r>
              <a:rPr lang="en-AU">
                <a:solidFill>
                  <a:srgbClr val="FF0000"/>
                </a:solidFill>
              </a:rPr>
              <a:t> Atoms and Isotopes.</a:t>
            </a:r>
          </a:p>
          <a:p>
            <a:endParaRPr lang="en-AU" sz="2400" dirty="0"/>
          </a:p>
        </p:txBody>
      </p:sp>
    </p:spTree>
    <p:extLst>
      <p:ext uri="{BB962C8B-B14F-4D97-AF65-F5344CB8AC3E}">
        <p14:creationId xmlns:p14="http://schemas.microsoft.com/office/powerpoint/2010/main" val="18348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Outline</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2</a:t>
            </a:fld>
            <a:endParaRPr lang="en-AU"/>
          </a:p>
        </p:txBody>
      </p:sp>
      <p:sp>
        <p:nvSpPr>
          <p:cNvPr id="2" name="TextBox 1">
            <a:extLst>
              <a:ext uri="{FF2B5EF4-FFF2-40B4-BE49-F238E27FC236}">
                <a16:creationId xmlns:a16="http://schemas.microsoft.com/office/drawing/2014/main" id="{8AB03BC9-C022-4BF3-A472-CC90C9CDB083}"/>
              </a:ext>
            </a:extLst>
          </p:cNvPr>
          <p:cNvSpPr txBox="1"/>
          <p:nvPr/>
        </p:nvSpPr>
        <p:spPr>
          <a:xfrm>
            <a:off x="1016000" y="2001520"/>
            <a:ext cx="999744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Review – history of Atomic structure</a:t>
            </a:r>
          </a:p>
          <a:p>
            <a:pPr marL="342900" indent="-342900">
              <a:buFont typeface="Arial" panose="020B0604020202020204" pitchFamily="34" charset="0"/>
              <a:buChar char="•"/>
            </a:pPr>
            <a:r>
              <a:rPr lang="en-US" sz="2400" dirty="0"/>
              <a:t> The Atom</a:t>
            </a:r>
          </a:p>
          <a:p>
            <a:pPr marL="800100" lvl="1" indent="-342900">
              <a:buFont typeface="Arial" panose="020B0604020202020204" pitchFamily="34" charset="0"/>
              <a:buChar char="•"/>
            </a:pPr>
            <a:r>
              <a:rPr lang="en-US" sz="2400" dirty="0"/>
              <a:t>The Nucleus</a:t>
            </a:r>
          </a:p>
          <a:p>
            <a:pPr marL="800100" lvl="1" indent="-342900">
              <a:buFont typeface="Arial" panose="020B0604020202020204" pitchFamily="34" charset="0"/>
              <a:buChar char="•"/>
            </a:pPr>
            <a:r>
              <a:rPr lang="en-US" sz="2400" dirty="0"/>
              <a:t>The Electron cloud</a:t>
            </a:r>
          </a:p>
          <a:p>
            <a:pPr marL="342900" indent="-342900">
              <a:buFont typeface="Arial" panose="020B0604020202020204" pitchFamily="34" charset="0"/>
              <a:buChar char="•"/>
            </a:pPr>
            <a:r>
              <a:rPr lang="en-US" sz="2400" dirty="0"/>
              <a:t>Atomic number and Mass number</a:t>
            </a:r>
          </a:p>
          <a:p>
            <a:pPr marL="342900" indent="-342900">
              <a:buFont typeface="Arial" panose="020B0604020202020204" pitchFamily="34" charset="0"/>
              <a:buChar char="•"/>
            </a:pPr>
            <a:r>
              <a:rPr lang="en-US" sz="2400" dirty="0"/>
              <a:t>Isotopes</a:t>
            </a:r>
          </a:p>
          <a:p>
            <a:pPr marL="342900" indent="-342900">
              <a:buFont typeface="Arial" panose="020B0604020202020204" pitchFamily="34" charset="0"/>
              <a:buChar char="•"/>
            </a:pPr>
            <a:r>
              <a:rPr lang="en-US" sz="2400" dirty="0"/>
              <a:t>Ions</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12960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Review</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3</a:t>
            </a:fld>
            <a:endParaRPr lang="en-AU"/>
          </a:p>
        </p:txBody>
      </p:sp>
      <p:sp>
        <p:nvSpPr>
          <p:cNvPr id="8" name="Title 1">
            <a:extLst>
              <a:ext uri="{FF2B5EF4-FFF2-40B4-BE49-F238E27FC236}">
                <a16:creationId xmlns:a16="http://schemas.microsoft.com/office/drawing/2014/main" id="{6627D12A-38A9-4B37-B1A6-292B4E7FB4D9}"/>
              </a:ext>
            </a:extLst>
          </p:cNvPr>
          <p:cNvSpPr txBox="1">
            <a:spLocks/>
          </p:cNvSpPr>
          <p:nvPr/>
        </p:nvSpPr>
        <p:spPr>
          <a:xfrm>
            <a:off x="3395469" y="1066531"/>
            <a:ext cx="7958331" cy="10772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400" b="1" dirty="0">
                <a:latin typeface="+mn-lt"/>
              </a:rPr>
              <a:t>Atomic structure : History Review</a:t>
            </a:r>
          </a:p>
        </p:txBody>
      </p:sp>
      <p:sp>
        <p:nvSpPr>
          <p:cNvPr id="9" name="Content Placeholder 2">
            <a:extLst>
              <a:ext uri="{FF2B5EF4-FFF2-40B4-BE49-F238E27FC236}">
                <a16:creationId xmlns:a16="http://schemas.microsoft.com/office/drawing/2014/main" id="{85118B17-91F5-42D1-A32D-8520E21C5015}"/>
              </a:ext>
            </a:extLst>
          </p:cNvPr>
          <p:cNvSpPr txBox="1">
            <a:spLocks/>
          </p:cNvSpPr>
          <p:nvPr/>
        </p:nvSpPr>
        <p:spPr>
          <a:xfrm>
            <a:off x="343937" y="1600775"/>
            <a:ext cx="11504125" cy="49970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Recall the contributions of Scientists and their experiments changed the model we use to describe matter as atoms.</a:t>
            </a:r>
          </a:p>
          <a:p>
            <a:pPr>
              <a:lnSpc>
                <a:spcPct val="150000"/>
              </a:lnSpc>
            </a:pPr>
            <a:r>
              <a:rPr lang="en-US" sz="2400" dirty="0"/>
              <a:t>These Scientists include:</a:t>
            </a:r>
          </a:p>
          <a:p>
            <a:pPr lvl="1">
              <a:lnSpc>
                <a:spcPct val="150000"/>
              </a:lnSpc>
            </a:pPr>
            <a:r>
              <a:rPr lang="en-US" dirty="0"/>
              <a:t>Dalton </a:t>
            </a:r>
            <a:r>
              <a:rPr lang="mr-IN" dirty="0"/>
              <a:t>–</a:t>
            </a:r>
            <a:r>
              <a:rPr lang="en-US" dirty="0"/>
              <a:t> Billiard Ball Model</a:t>
            </a:r>
          </a:p>
          <a:p>
            <a:pPr lvl="1">
              <a:lnSpc>
                <a:spcPct val="150000"/>
              </a:lnSpc>
            </a:pPr>
            <a:r>
              <a:rPr lang="en-US" dirty="0"/>
              <a:t>JJ Thomson </a:t>
            </a:r>
            <a:r>
              <a:rPr lang="mr-IN" dirty="0"/>
              <a:t>–</a:t>
            </a:r>
            <a:r>
              <a:rPr lang="en-US" dirty="0"/>
              <a:t> Plum Pudding Model</a:t>
            </a:r>
          </a:p>
          <a:p>
            <a:pPr lvl="1">
              <a:lnSpc>
                <a:spcPct val="150000"/>
              </a:lnSpc>
            </a:pPr>
            <a:r>
              <a:rPr lang="en-US" dirty="0"/>
              <a:t>Rutherford </a:t>
            </a:r>
            <a:r>
              <a:rPr lang="mr-IN" dirty="0"/>
              <a:t>–</a:t>
            </a:r>
            <a:r>
              <a:rPr lang="en-US" dirty="0"/>
              <a:t> Nuclear Model</a:t>
            </a:r>
          </a:p>
          <a:p>
            <a:pPr lvl="1">
              <a:lnSpc>
                <a:spcPct val="150000"/>
              </a:lnSpc>
            </a:pPr>
            <a:r>
              <a:rPr lang="en-US" dirty="0"/>
              <a:t>Bohr </a:t>
            </a:r>
            <a:r>
              <a:rPr lang="mr-IN" dirty="0"/>
              <a:t>–</a:t>
            </a:r>
            <a:r>
              <a:rPr lang="en-US" dirty="0"/>
              <a:t> Nuclear model with electron shells</a:t>
            </a:r>
          </a:p>
          <a:p>
            <a:pPr lvl="1">
              <a:lnSpc>
                <a:spcPct val="150000"/>
              </a:lnSpc>
            </a:pPr>
            <a:r>
              <a:rPr lang="en-US" dirty="0"/>
              <a:t>Chadwick </a:t>
            </a:r>
            <a:r>
              <a:rPr lang="mr-IN" dirty="0"/>
              <a:t>–</a:t>
            </a:r>
            <a:r>
              <a:rPr lang="en-US" dirty="0"/>
              <a:t> Completes nuclear model with neutrons in nucleus</a:t>
            </a:r>
          </a:p>
        </p:txBody>
      </p:sp>
    </p:spTree>
    <p:extLst>
      <p:ext uri="{BB962C8B-B14F-4D97-AF65-F5344CB8AC3E}">
        <p14:creationId xmlns:p14="http://schemas.microsoft.com/office/powerpoint/2010/main" val="58022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The atom</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4</a:t>
            </a:fld>
            <a:endParaRPr lang="en-AU"/>
          </a:p>
        </p:txBody>
      </p:sp>
      <p:sp>
        <p:nvSpPr>
          <p:cNvPr id="8" name="Content Placeholder 2">
            <a:extLst>
              <a:ext uri="{FF2B5EF4-FFF2-40B4-BE49-F238E27FC236}">
                <a16:creationId xmlns:a16="http://schemas.microsoft.com/office/drawing/2014/main" id="{11855AF1-4592-4674-8AE1-A506F7154047}"/>
              </a:ext>
            </a:extLst>
          </p:cNvPr>
          <p:cNvSpPr txBox="1">
            <a:spLocks/>
          </p:cNvSpPr>
          <p:nvPr/>
        </p:nvSpPr>
        <p:spPr>
          <a:xfrm>
            <a:off x="637762" y="1583450"/>
            <a:ext cx="11208798" cy="36028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All substances consist of atoms bound together in different ways.</a:t>
            </a:r>
          </a:p>
          <a:p>
            <a:r>
              <a:rPr lang="en-US" sz="2400" dirty="0"/>
              <a:t>The main features of the Structure of an atom are:</a:t>
            </a:r>
          </a:p>
          <a:p>
            <a:pPr lvl="1"/>
            <a:r>
              <a:rPr lang="en-US" dirty="0"/>
              <a:t>an atom consists of a cloud of negatively charges electrons surrounding a tiny, positively charged nucleus.</a:t>
            </a:r>
          </a:p>
          <a:p>
            <a:pPr lvl="1"/>
            <a:r>
              <a:rPr lang="en-US" dirty="0"/>
              <a:t>the electron cloud occupies most of the volume of the atom.</a:t>
            </a:r>
          </a:p>
          <a:p>
            <a:pPr lvl="1"/>
            <a:r>
              <a:rPr lang="en-US" dirty="0"/>
              <a:t>the nucleus consists of protons and neutrons.</a:t>
            </a:r>
          </a:p>
          <a:p>
            <a:pPr lvl="1"/>
            <a:r>
              <a:rPr lang="en-US" dirty="0"/>
              <a:t>The relative properties of the sub-atomic particles are:</a:t>
            </a:r>
          </a:p>
        </p:txBody>
      </p:sp>
      <p:graphicFrame>
        <p:nvGraphicFramePr>
          <p:cNvPr id="9" name="Group 40">
            <a:extLst>
              <a:ext uri="{FF2B5EF4-FFF2-40B4-BE49-F238E27FC236}">
                <a16:creationId xmlns:a16="http://schemas.microsoft.com/office/drawing/2014/main" id="{E9DD7D85-C366-4EAE-B953-2B11EFC2C034}"/>
              </a:ext>
            </a:extLst>
          </p:cNvPr>
          <p:cNvGraphicFramePr>
            <a:graphicFrameLocks/>
          </p:cNvGraphicFramePr>
          <p:nvPr>
            <p:extLst>
              <p:ext uri="{D42A27DB-BD31-4B8C-83A1-F6EECF244321}">
                <p14:modId xmlns:p14="http://schemas.microsoft.com/office/powerpoint/2010/main" val="2937151496"/>
              </p:ext>
            </p:extLst>
          </p:nvPr>
        </p:nvGraphicFramePr>
        <p:xfrm>
          <a:off x="1430801" y="4601845"/>
          <a:ext cx="8324558" cy="1754505"/>
        </p:xfrm>
        <a:graphic>
          <a:graphicData uri="http://schemas.openxmlformats.org/drawingml/2006/table">
            <a:tbl>
              <a:tblPr/>
              <a:tblGrid>
                <a:gridCol w="1514902">
                  <a:extLst>
                    <a:ext uri="{9D8B030D-6E8A-4147-A177-3AD203B41FA5}">
                      <a16:colId xmlns:a16="http://schemas.microsoft.com/office/drawing/2014/main" val="20000"/>
                    </a:ext>
                  </a:extLst>
                </a:gridCol>
                <a:gridCol w="1073601">
                  <a:extLst>
                    <a:ext uri="{9D8B030D-6E8A-4147-A177-3AD203B41FA5}">
                      <a16:colId xmlns:a16="http://schemas.microsoft.com/office/drawing/2014/main" val="20001"/>
                    </a:ext>
                  </a:extLst>
                </a:gridCol>
                <a:gridCol w="1635991">
                  <a:extLst>
                    <a:ext uri="{9D8B030D-6E8A-4147-A177-3AD203B41FA5}">
                      <a16:colId xmlns:a16="http://schemas.microsoft.com/office/drawing/2014/main" val="20002"/>
                    </a:ext>
                  </a:extLst>
                </a:gridCol>
                <a:gridCol w="1182711">
                  <a:extLst>
                    <a:ext uri="{9D8B030D-6E8A-4147-A177-3AD203B41FA5}">
                      <a16:colId xmlns:a16="http://schemas.microsoft.com/office/drawing/2014/main" val="20003"/>
                    </a:ext>
                  </a:extLst>
                </a:gridCol>
                <a:gridCol w="1668936">
                  <a:extLst>
                    <a:ext uri="{9D8B030D-6E8A-4147-A177-3AD203B41FA5}">
                      <a16:colId xmlns:a16="http://schemas.microsoft.com/office/drawing/2014/main" val="20004"/>
                    </a:ext>
                  </a:extLst>
                </a:gridCol>
                <a:gridCol w="1248417">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entury Gothic" pitchFamily="34" charset="0"/>
                        </a:rPr>
                        <a:t>Subatomic Particle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entury Gothic" pitchFamily="34" charset="0"/>
                        </a:rPr>
                        <a:t>Symbol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entury Gothic" pitchFamily="34" charset="0"/>
                        </a:rPr>
                        <a:t>Mass (kg)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entury Gothic" pitchFamily="34" charset="0"/>
                        </a:rPr>
                        <a:t>Relative mass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entury Gothic" pitchFamily="34" charset="0"/>
                        </a:rPr>
                        <a:t>Charge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entury Gothic" pitchFamily="34" charset="0"/>
                        </a:rPr>
                        <a:t>Relative charge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Proton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1.673 x 10</a:t>
                      </a:r>
                      <a:r>
                        <a:rPr kumimoji="0" lang="en-US" sz="1800" b="0" i="0" u="none" strike="noStrike" cap="none" normalizeH="0" baseline="30000" dirty="0">
                          <a:ln>
                            <a:noFill/>
                          </a:ln>
                          <a:solidFill>
                            <a:srgbClr val="000000"/>
                          </a:solidFill>
                          <a:effectLst/>
                          <a:latin typeface="Century Gothic" pitchFamily="34" charset="0"/>
                        </a:rPr>
                        <a:t>-27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1.60  x  10</a:t>
                      </a:r>
                      <a:r>
                        <a:rPr kumimoji="0" lang="en-US" sz="1800" b="0" i="0" u="none" strike="noStrike" cap="none" normalizeH="0" baseline="30000" dirty="0">
                          <a:ln>
                            <a:noFill/>
                          </a:ln>
                          <a:solidFill>
                            <a:srgbClr val="000000"/>
                          </a:solidFill>
                          <a:effectLst/>
                          <a:latin typeface="Century Gothic" pitchFamily="34" charset="0"/>
                        </a:rPr>
                        <a:t>-19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Neutron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n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1.675 x 10</a:t>
                      </a:r>
                      <a:r>
                        <a:rPr kumimoji="0" lang="en-US" sz="1800" b="0" i="0" u="none" strike="noStrike" cap="none" normalizeH="0" baseline="30000">
                          <a:ln>
                            <a:noFill/>
                          </a:ln>
                          <a:solidFill>
                            <a:srgbClr val="000000"/>
                          </a:solidFill>
                          <a:effectLst/>
                          <a:latin typeface="Century Gothic" pitchFamily="34" charset="0"/>
                        </a:rPr>
                        <a:t>-27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Electron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entury Gothic" pitchFamily="34" charset="0"/>
                        </a:rPr>
                        <a:t>9.110 x 10</a:t>
                      </a:r>
                      <a:r>
                        <a:rPr kumimoji="0" lang="en-US" sz="1800" b="0" i="0" u="none" strike="noStrike" cap="none" normalizeH="0" baseline="30000">
                          <a:ln>
                            <a:noFill/>
                          </a:ln>
                          <a:solidFill>
                            <a:srgbClr val="000000"/>
                          </a:solidFill>
                          <a:effectLst/>
                          <a:latin typeface="Century Gothic" pitchFamily="34" charset="0"/>
                        </a:rPr>
                        <a:t>-31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1/1836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-1.60  x 10</a:t>
                      </a:r>
                      <a:r>
                        <a:rPr kumimoji="0" lang="en-US" sz="1800" b="0" i="0" u="none" strike="noStrike" cap="none" normalizeH="0" baseline="30000" dirty="0">
                          <a:ln>
                            <a:noFill/>
                          </a:ln>
                          <a:solidFill>
                            <a:srgbClr val="000000"/>
                          </a:solidFill>
                          <a:effectLst/>
                          <a:latin typeface="Century Gothic" pitchFamily="34" charset="0"/>
                        </a:rPr>
                        <a:t>-19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entury Gothic" pitchFamily="34" charset="0"/>
                        </a:rPr>
                        <a:t>- 1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3854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Details on the Nucleus</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5</a:t>
            </a:fld>
            <a:endParaRPr lang="en-AU"/>
          </a:p>
        </p:txBody>
      </p:sp>
      <p:sp>
        <p:nvSpPr>
          <p:cNvPr id="9" name="Content Placeholder 2">
            <a:extLst>
              <a:ext uri="{FF2B5EF4-FFF2-40B4-BE49-F238E27FC236}">
                <a16:creationId xmlns:a16="http://schemas.microsoft.com/office/drawing/2014/main" id="{DF645D4B-5BEB-4F6F-BD53-CE798BC8641B}"/>
              </a:ext>
            </a:extLst>
          </p:cNvPr>
          <p:cNvSpPr txBox="1">
            <a:spLocks/>
          </p:cNvSpPr>
          <p:nvPr/>
        </p:nvSpPr>
        <p:spPr>
          <a:xfrm>
            <a:off x="318538" y="1720419"/>
            <a:ext cx="11290764" cy="45817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en-US" sz="2400" dirty="0"/>
              <a:t>According to atomic theory, atom is </a:t>
            </a:r>
            <a:r>
              <a:rPr lang="en-US" sz="2400" dirty="0" err="1"/>
              <a:t>visualised</a:t>
            </a:r>
            <a:r>
              <a:rPr lang="en-US" sz="2400" dirty="0"/>
              <a:t> as two main regions, the nucleus and the electron cloud.</a:t>
            </a:r>
          </a:p>
          <a:p>
            <a:pPr>
              <a:lnSpc>
                <a:spcPct val="120000"/>
              </a:lnSpc>
              <a:defRPr/>
            </a:pPr>
            <a:r>
              <a:rPr lang="en-US" sz="2400" dirty="0"/>
              <a:t>Nucleus – central part of the atom &amp; is composed of protons and neutrons 	         (nucleons) held together by the strong nuclear force.</a:t>
            </a:r>
          </a:p>
          <a:p>
            <a:pPr lvl="1">
              <a:lnSpc>
                <a:spcPct val="120000"/>
              </a:lnSpc>
              <a:buFont typeface="Wingdings" panose="05000000000000000000" pitchFamily="2" charset="2"/>
              <a:buChar char="Ø"/>
              <a:defRPr/>
            </a:pPr>
            <a:r>
              <a:rPr lang="en-US" dirty="0"/>
              <a:t> Has a positive charge equal to the number of protons</a:t>
            </a:r>
          </a:p>
          <a:p>
            <a:pPr lvl="1">
              <a:lnSpc>
                <a:spcPct val="120000"/>
              </a:lnSpc>
              <a:buFont typeface="Wingdings" panose="05000000000000000000" pitchFamily="2" charset="2"/>
              <a:buChar char="Ø"/>
              <a:defRPr/>
            </a:pPr>
            <a:r>
              <a:rPr lang="en-US" dirty="0"/>
              <a:t> Is extremely small compared to the whole atom</a:t>
            </a:r>
          </a:p>
          <a:p>
            <a:pPr lvl="1">
              <a:lnSpc>
                <a:spcPct val="120000"/>
              </a:lnSpc>
              <a:buFont typeface="Wingdings" panose="05000000000000000000" pitchFamily="2" charset="2"/>
              <a:buChar char="Ø"/>
              <a:defRPr/>
            </a:pPr>
            <a:r>
              <a:rPr lang="en-US" dirty="0"/>
              <a:t> Diameter of atom is 100 000 times larger than diameter of nucleus</a:t>
            </a:r>
          </a:p>
          <a:p>
            <a:pPr lvl="1">
              <a:lnSpc>
                <a:spcPct val="120000"/>
              </a:lnSpc>
              <a:buFont typeface="Wingdings" panose="05000000000000000000" pitchFamily="2" charset="2"/>
              <a:buChar char="Ø"/>
              <a:defRPr/>
            </a:pPr>
            <a:r>
              <a:rPr lang="en-US" dirty="0"/>
              <a:t> Contains over 99.9% of the mass</a:t>
            </a:r>
          </a:p>
          <a:p>
            <a:pPr lvl="1">
              <a:lnSpc>
                <a:spcPct val="120000"/>
              </a:lnSpc>
              <a:buFont typeface="Wingdings" panose="05000000000000000000" pitchFamily="2" charset="2"/>
              <a:buChar char="Ø"/>
              <a:defRPr/>
            </a:pPr>
            <a:r>
              <a:rPr lang="en-US" dirty="0"/>
              <a:t> Is very dense (large mass – small volume)</a:t>
            </a:r>
          </a:p>
          <a:p>
            <a:pPr>
              <a:lnSpc>
                <a:spcPct val="120000"/>
              </a:lnSpc>
            </a:pPr>
            <a:endParaRPr lang="en-US" sz="2400" dirty="0"/>
          </a:p>
        </p:txBody>
      </p:sp>
    </p:spTree>
    <p:extLst>
      <p:ext uri="{BB962C8B-B14F-4D97-AF65-F5344CB8AC3E}">
        <p14:creationId xmlns:p14="http://schemas.microsoft.com/office/powerpoint/2010/main" val="45358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What holds the Nucleus together?</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6</a:t>
            </a:fld>
            <a:endParaRPr lang="en-AU"/>
          </a:p>
        </p:txBody>
      </p:sp>
      <p:sp>
        <p:nvSpPr>
          <p:cNvPr id="9" name="Content Placeholder 2">
            <a:extLst>
              <a:ext uri="{FF2B5EF4-FFF2-40B4-BE49-F238E27FC236}">
                <a16:creationId xmlns:a16="http://schemas.microsoft.com/office/drawing/2014/main" id="{2F79816B-5C38-4C9C-9C18-9ECC061F529A}"/>
              </a:ext>
            </a:extLst>
          </p:cNvPr>
          <p:cNvSpPr txBox="1">
            <a:spLocks/>
          </p:cNvSpPr>
          <p:nvPr/>
        </p:nvSpPr>
        <p:spPr>
          <a:xfrm>
            <a:off x="424454" y="1519557"/>
            <a:ext cx="10964844" cy="38670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The nucleus is extremely compact and seems to defy logic squashing together positive protons that would repel each other.</a:t>
            </a:r>
          </a:p>
          <a:p>
            <a:r>
              <a:rPr lang="en-AU" sz="2400" dirty="0"/>
              <a:t>While the Electrostatic Force between the like charged protons is trying to push them apart, another force is also acting.</a:t>
            </a:r>
          </a:p>
          <a:p>
            <a:r>
              <a:rPr lang="en-AU" sz="2400" dirty="0"/>
              <a:t>The Strong Nuclear Force attracts nucleons together regardless of charge, however, is only works on a short range.</a:t>
            </a:r>
          </a:p>
          <a:p>
            <a:r>
              <a:rPr lang="en-AU" sz="2400" dirty="0"/>
              <a:t>The stability of the nucleus depends on the balance between these two forces. </a:t>
            </a:r>
          </a:p>
        </p:txBody>
      </p:sp>
      <p:pic>
        <p:nvPicPr>
          <p:cNvPr id="10" name="Picture 2" descr="Image result for strong nuclear force nucleus">
            <a:extLst>
              <a:ext uri="{FF2B5EF4-FFF2-40B4-BE49-F238E27FC236}">
                <a16:creationId xmlns:a16="http://schemas.microsoft.com/office/drawing/2014/main" id="{10606986-F653-4475-8CB0-E7186420F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698" y="4375809"/>
            <a:ext cx="3317302" cy="22768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strong nuclear force nucleus">
            <a:extLst>
              <a:ext uri="{FF2B5EF4-FFF2-40B4-BE49-F238E27FC236}">
                <a16:creationId xmlns:a16="http://schemas.microsoft.com/office/drawing/2014/main" id="{8CFE94ED-506D-4D92-AA81-E489004CC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4307986"/>
            <a:ext cx="3217470" cy="2498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55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Details on the Electron Cloud</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7</a:t>
            </a:fld>
            <a:endParaRPr lang="en-AU"/>
          </a:p>
        </p:txBody>
      </p:sp>
      <p:sp>
        <p:nvSpPr>
          <p:cNvPr id="9" name="Content Placeholder 2">
            <a:extLst>
              <a:ext uri="{FF2B5EF4-FFF2-40B4-BE49-F238E27FC236}">
                <a16:creationId xmlns:a16="http://schemas.microsoft.com/office/drawing/2014/main" id="{A7FBEC0A-41F5-428E-9229-A8F90CAB055F}"/>
              </a:ext>
            </a:extLst>
          </p:cNvPr>
          <p:cNvSpPr txBox="1">
            <a:spLocks/>
          </p:cNvSpPr>
          <p:nvPr/>
        </p:nvSpPr>
        <p:spPr>
          <a:xfrm>
            <a:off x="405460" y="1565341"/>
            <a:ext cx="11339499" cy="39978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Electrons – move in relatively large space, called </a:t>
            </a:r>
            <a:r>
              <a:rPr lang="en-US" sz="2400" dirty="0">
                <a:solidFill>
                  <a:srgbClr val="FF0000"/>
                </a:solidFill>
              </a:rPr>
              <a:t>electron cloud </a:t>
            </a:r>
            <a:r>
              <a:rPr lang="en-US" sz="2400" dirty="0"/>
              <a:t>outside the nucleus</a:t>
            </a:r>
          </a:p>
          <a:p>
            <a:r>
              <a:rPr lang="en-US" sz="2400" dirty="0"/>
              <a:t>Being negatively charged, electrons are kept moving around nucleus by </a:t>
            </a:r>
            <a:r>
              <a:rPr lang="en-US" sz="2400" dirty="0">
                <a:solidFill>
                  <a:srgbClr val="FF0000"/>
                </a:solidFill>
              </a:rPr>
              <a:t>electrostatic forces </a:t>
            </a:r>
            <a:r>
              <a:rPr lang="en-US" sz="2400" dirty="0"/>
              <a:t>between them &amp; positively charged nucleus</a:t>
            </a:r>
          </a:p>
          <a:p>
            <a:r>
              <a:rPr lang="en-US" sz="2400" dirty="0"/>
              <a:t>The Bohr model of the atom puts electrons in shells of different energy.  Each shell can only accommodate a fixed number of electrons.</a:t>
            </a:r>
          </a:p>
          <a:p>
            <a:endParaRPr lang="en-US" sz="2400" dirty="0"/>
          </a:p>
        </p:txBody>
      </p:sp>
      <p:pic>
        <p:nvPicPr>
          <p:cNvPr id="10" name="Picture 2" descr="mage result for bohr shells">
            <a:extLst>
              <a:ext uri="{FF2B5EF4-FFF2-40B4-BE49-F238E27FC236}">
                <a16:creationId xmlns:a16="http://schemas.microsoft.com/office/drawing/2014/main" id="{8575D27C-2CBC-4459-B3DA-708DD1558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436" y="3956945"/>
            <a:ext cx="4553128" cy="267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2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Different types of atoms</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8</a:t>
            </a:fld>
            <a:endParaRPr lang="en-AU"/>
          </a:p>
        </p:txBody>
      </p:sp>
      <p:sp>
        <p:nvSpPr>
          <p:cNvPr id="9" name="Content Placeholder 2">
            <a:extLst>
              <a:ext uri="{FF2B5EF4-FFF2-40B4-BE49-F238E27FC236}">
                <a16:creationId xmlns:a16="http://schemas.microsoft.com/office/drawing/2014/main" id="{E2CDD288-06FF-4F9A-8D1E-E4900AAB47DF}"/>
              </a:ext>
            </a:extLst>
          </p:cNvPr>
          <p:cNvSpPr txBox="1">
            <a:spLocks/>
          </p:cNvSpPr>
          <p:nvPr/>
        </p:nvSpPr>
        <p:spPr bwMode="auto">
          <a:xfrm>
            <a:off x="522739" y="1565341"/>
            <a:ext cx="11161261" cy="3997828"/>
          </a:xfrm>
          <a:prstGeom prst="rect">
            <a:avLst/>
          </a:prstGeom>
        </p:spPr>
        <p:txBody>
          <a:bodyPr wrap="square"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Atom’s identity is determined by number of protons in its nucleus</a:t>
            </a:r>
          </a:p>
          <a:p>
            <a:r>
              <a:rPr lang="en-US" sz="2400" dirty="0"/>
              <a:t>This is given a special name </a:t>
            </a:r>
            <a:r>
              <a:rPr lang="mr-IN" sz="2400" dirty="0"/>
              <a:t>–</a:t>
            </a:r>
            <a:r>
              <a:rPr lang="en-US" sz="2400" b="1" dirty="0">
                <a:solidFill>
                  <a:srgbClr val="FF0000"/>
                </a:solidFill>
              </a:rPr>
              <a:t> Atomic Number </a:t>
            </a:r>
            <a:r>
              <a:rPr lang="en-US" sz="2400" dirty="0"/>
              <a:t>and has the symbol </a:t>
            </a:r>
            <a:r>
              <a:rPr lang="en-US" sz="2400" b="1" dirty="0">
                <a:solidFill>
                  <a:srgbClr val="FF0000"/>
                </a:solidFill>
              </a:rPr>
              <a:t>Z</a:t>
            </a:r>
          </a:p>
          <a:p>
            <a:r>
              <a:rPr lang="en-US" sz="2400" dirty="0" err="1"/>
              <a:t>eg</a:t>
            </a:r>
            <a:r>
              <a:rPr lang="en-US" sz="2400" dirty="0"/>
              <a:t> 	</a:t>
            </a:r>
            <a:r>
              <a:rPr lang="en-US" sz="2400" i="1" dirty="0"/>
              <a:t>1 proton = hydrogen 	6 protons = carbon</a:t>
            </a:r>
          </a:p>
          <a:p>
            <a:r>
              <a:rPr lang="en-US" sz="2400" dirty="0"/>
              <a:t>In electrically neutral atom the number of protons equals the number of electrons</a:t>
            </a:r>
          </a:p>
          <a:p>
            <a:r>
              <a:rPr lang="en-US" sz="2400" dirty="0"/>
              <a:t>The Periodic table sorts elements by their Atomic Number</a:t>
            </a:r>
          </a:p>
          <a:p>
            <a:endParaRPr lang="en-US" sz="2400" dirty="0"/>
          </a:p>
          <a:p>
            <a:endParaRPr lang="en-US" sz="2400" dirty="0"/>
          </a:p>
        </p:txBody>
      </p:sp>
      <p:pic>
        <p:nvPicPr>
          <p:cNvPr id="10" name="Picture 2" descr="mage result for periodic table">
            <a:extLst>
              <a:ext uri="{FF2B5EF4-FFF2-40B4-BE49-F238E27FC236}">
                <a16:creationId xmlns:a16="http://schemas.microsoft.com/office/drawing/2014/main" id="{7572FE18-AEFA-4BE0-AECB-C3F320216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054" y="3965865"/>
            <a:ext cx="3925426" cy="26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15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3B357-882E-4921-92C9-9DB418CDCDA8}"/>
              </a:ext>
            </a:extLst>
          </p:cNvPr>
          <p:cNvSpPr/>
          <p:nvPr/>
        </p:nvSpPr>
        <p:spPr>
          <a:xfrm>
            <a:off x="1971040" y="853440"/>
            <a:ext cx="7985760" cy="914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D60AB699-36F3-441E-918E-BDD8DED797AB}"/>
              </a:ext>
            </a:extLst>
          </p:cNvPr>
          <p:cNvSpPr/>
          <p:nvPr/>
        </p:nvSpPr>
        <p:spPr>
          <a:xfrm>
            <a:off x="1341120" y="1026160"/>
            <a:ext cx="7985760" cy="9144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picture containing calendar&#10;&#10;Description automatically generated">
            <a:extLst>
              <a:ext uri="{FF2B5EF4-FFF2-40B4-BE49-F238E27FC236}">
                <a16:creationId xmlns:a16="http://schemas.microsoft.com/office/drawing/2014/main" id="{1DF14FC9-A1E7-4C1D-81AD-DC54DD1C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7880" cy="1391920"/>
          </a:xfrm>
          <a:prstGeom prst="rect">
            <a:avLst/>
          </a:prstGeom>
        </p:spPr>
      </p:pic>
      <p:sp>
        <p:nvSpPr>
          <p:cNvPr id="6" name="TextBox 5">
            <a:extLst>
              <a:ext uri="{FF2B5EF4-FFF2-40B4-BE49-F238E27FC236}">
                <a16:creationId xmlns:a16="http://schemas.microsoft.com/office/drawing/2014/main" id="{50FC2EE5-3DEF-4085-BB80-3AF0B41579A2}"/>
              </a:ext>
            </a:extLst>
          </p:cNvPr>
          <p:cNvSpPr txBox="1"/>
          <p:nvPr/>
        </p:nvSpPr>
        <p:spPr>
          <a:xfrm>
            <a:off x="2214880" y="162560"/>
            <a:ext cx="6756400" cy="584775"/>
          </a:xfrm>
          <a:prstGeom prst="rect">
            <a:avLst/>
          </a:prstGeom>
          <a:noFill/>
        </p:spPr>
        <p:txBody>
          <a:bodyPr wrap="square" rtlCol="0">
            <a:spAutoFit/>
          </a:bodyPr>
          <a:lstStyle/>
          <a:p>
            <a:r>
              <a:rPr lang="en-US" sz="3200" dirty="0"/>
              <a:t>Mass Number (A)</a:t>
            </a:r>
            <a:endParaRPr lang="en-AU" sz="3200" dirty="0"/>
          </a:p>
        </p:txBody>
      </p:sp>
      <p:sp>
        <p:nvSpPr>
          <p:cNvPr id="7" name="Slide Number Placeholder 6">
            <a:extLst>
              <a:ext uri="{FF2B5EF4-FFF2-40B4-BE49-F238E27FC236}">
                <a16:creationId xmlns:a16="http://schemas.microsoft.com/office/drawing/2014/main" id="{B66A8DB0-87CD-4B66-8ED8-2E4B9F0D13B5}"/>
              </a:ext>
            </a:extLst>
          </p:cNvPr>
          <p:cNvSpPr>
            <a:spLocks noGrp="1"/>
          </p:cNvSpPr>
          <p:nvPr>
            <p:ph type="sldNum" sz="quarter" idx="12"/>
          </p:nvPr>
        </p:nvSpPr>
        <p:spPr/>
        <p:txBody>
          <a:bodyPr/>
          <a:lstStyle/>
          <a:p>
            <a:fld id="{5EB5462F-76DA-4FC9-82D7-D4D02EB5EF3D}" type="slidenum">
              <a:rPr lang="en-AU" smtClean="0"/>
              <a:t>9</a:t>
            </a:fld>
            <a:endParaRPr lang="en-AU"/>
          </a:p>
        </p:txBody>
      </p:sp>
      <p:sp>
        <p:nvSpPr>
          <p:cNvPr id="9" name="Content Placeholder 2">
            <a:extLst>
              <a:ext uri="{FF2B5EF4-FFF2-40B4-BE49-F238E27FC236}">
                <a16:creationId xmlns:a16="http://schemas.microsoft.com/office/drawing/2014/main" id="{A5261564-E6AA-4667-AB1B-DD682B14620C}"/>
              </a:ext>
            </a:extLst>
          </p:cNvPr>
          <p:cNvSpPr txBox="1">
            <a:spLocks/>
          </p:cNvSpPr>
          <p:nvPr/>
        </p:nvSpPr>
        <p:spPr>
          <a:xfrm>
            <a:off x="336997" y="1534760"/>
            <a:ext cx="11479083" cy="51257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As the majority of the mass on an atom is contained the nucleus, scientists describe the mass of atoms using the mass number (A)</a:t>
            </a:r>
          </a:p>
          <a:p>
            <a:pPr>
              <a:defRPr/>
            </a:pPr>
            <a:r>
              <a:rPr lang="en-US" sz="2400" dirty="0"/>
              <a:t>The mass number is equal to the number of nucleons in the nucleus, that is the number of protons plus neutrons.</a:t>
            </a:r>
          </a:p>
          <a:p>
            <a:pPr>
              <a:defRPr/>
            </a:pPr>
            <a:r>
              <a:rPr lang="en-US" sz="2400" dirty="0"/>
              <a:t>For lighter atoms, the numbers of protons and number of neutrons are approximately equal.</a:t>
            </a:r>
          </a:p>
          <a:p>
            <a:pPr>
              <a:defRPr/>
            </a:pPr>
            <a:r>
              <a:rPr lang="en-US" sz="2400" dirty="0"/>
              <a:t>Heavier atoms have more neutrons than protons e.g. Uranium 92 p &amp; 143 n</a:t>
            </a:r>
          </a:p>
          <a:p>
            <a:pPr marL="0" indent="0">
              <a:buNone/>
              <a:defRPr/>
            </a:pPr>
            <a:endParaRPr lang="en-US" sz="2400" dirty="0"/>
          </a:p>
          <a:p>
            <a:pPr marL="0" indent="0" algn="ctr">
              <a:buFont typeface="Arial" panose="020B0604020202020204" pitchFamily="34" charset="0"/>
              <a:buNone/>
              <a:defRPr/>
            </a:pPr>
            <a:r>
              <a:rPr lang="en-US" dirty="0">
                <a:solidFill>
                  <a:srgbClr val="FF0000"/>
                </a:solidFill>
              </a:rPr>
              <a:t>Mass Number = Number of protons + Number of neutrons</a:t>
            </a:r>
          </a:p>
          <a:p>
            <a:pPr>
              <a:defRPr/>
            </a:pPr>
            <a:endParaRPr lang="en-US" sz="2400" dirty="0"/>
          </a:p>
          <a:p>
            <a:pPr marL="0" indent="0" algn="ctr">
              <a:buFont typeface="Arial" panose="020B0604020202020204" pitchFamily="34" charset="0"/>
              <a:buNone/>
              <a:defRPr/>
            </a:pPr>
            <a:r>
              <a:rPr lang="en-US" sz="3200" dirty="0">
                <a:solidFill>
                  <a:srgbClr val="FF0000"/>
                </a:solidFill>
              </a:rPr>
              <a:t># n = A - Z</a:t>
            </a:r>
          </a:p>
          <a:p>
            <a:pPr>
              <a:defRPr/>
            </a:pPr>
            <a:endParaRPr lang="en-US" sz="2400" dirty="0"/>
          </a:p>
        </p:txBody>
      </p:sp>
    </p:spTree>
    <p:extLst>
      <p:ext uri="{BB962C8B-B14F-4D97-AF65-F5344CB8AC3E}">
        <p14:creationId xmlns:p14="http://schemas.microsoft.com/office/powerpoint/2010/main" val="2440622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1057</Words>
  <Application>Microsoft Office PowerPoint</Application>
  <PresentationFormat>Widescreen</PresentationFormat>
  <Paragraphs>226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12</cp:revision>
  <dcterms:created xsi:type="dcterms:W3CDTF">2021-02-02T09:35:42Z</dcterms:created>
  <dcterms:modified xsi:type="dcterms:W3CDTF">2021-02-21T15:08:36Z</dcterms:modified>
</cp:coreProperties>
</file>