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62" r:id="rId12"/>
    <p:sldId id="263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A7C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3DD92-82F1-4494-A709-3D77F4161795}" type="datetimeFigureOut">
              <a:rPr lang="en-AU" smtClean="0"/>
              <a:t>12/10/2021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D481E-3C49-4FEF-9E1A-3E7FFA6B2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9581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3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1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3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6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79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7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3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7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PXanyy3-hU" TargetMode="External"/><Relationship Id="rId2" Type="http://schemas.openxmlformats.org/officeDocument/2006/relationships/hyperlink" Target="https://www.youtube.com/watch?v=GCR5xeduq2o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-4HXaUBbv0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36A6EC93-DD3B-4175-B3BD-C31E9731D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423" r="-1" b="655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38D5B8-6265-4D07-A999-31CBDD102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sz="10800" dirty="0"/>
              <a:t>Catalysts</a:t>
            </a:r>
            <a:endParaRPr lang="en-AU" sz="10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A7A89-DEB8-4FD2-97CF-44001C9E1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Rates of reactions</a:t>
            </a:r>
            <a:endParaRPr lang="en-AU" sz="3200" dirty="0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1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C7FEB-9A51-408B-BC27-10EC38F27273}"/>
              </a:ext>
            </a:extLst>
          </p:cNvPr>
          <p:cNvSpPr txBox="1"/>
          <p:nvPr/>
        </p:nvSpPr>
        <p:spPr>
          <a:xfrm>
            <a:off x="95250" y="85725"/>
            <a:ext cx="623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Catalysts</a:t>
            </a:r>
            <a:endParaRPr lang="en-AU" sz="32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48CEC-02E7-4412-B600-BCBA4CF779F4}"/>
              </a:ext>
            </a:extLst>
          </p:cNvPr>
          <p:cNvCxnSpPr/>
          <p:nvPr/>
        </p:nvCxnSpPr>
        <p:spPr>
          <a:xfrm>
            <a:off x="0" y="762000"/>
            <a:ext cx="87725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01C481-40C9-4398-B2F8-AD2173EB6E66}"/>
              </a:ext>
            </a:extLst>
          </p:cNvPr>
          <p:cNvSpPr txBox="1"/>
          <p:nvPr/>
        </p:nvSpPr>
        <p:spPr>
          <a:xfrm>
            <a:off x="209550" y="888028"/>
            <a:ext cx="11239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Examples of catalysts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Biological catalysts – enzymes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catalyse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many processing in living systems. These complex molecules have 3-dimensional structures that allow it to selective interact with specific substrates. Enzymes decrease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direct the orientation of substrates.</a:t>
            </a:r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DC5B09E-2C26-46E0-AD4C-D3A645DAF6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4" t="24028" r="13750" b="3472"/>
          <a:stretch/>
        </p:blipFill>
        <p:spPr>
          <a:xfrm>
            <a:off x="1390650" y="2838867"/>
            <a:ext cx="6353175" cy="36483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00BC5-06F8-4A59-A501-1BF3D75201FB}"/>
              </a:ext>
            </a:extLst>
          </p:cNvPr>
          <p:cNvSpPr txBox="1"/>
          <p:nvPr/>
        </p:nvSpPr>
        <p:spPr>
          <a:xfrm>
            <a:off x="8248650" y="3013501"/>
            <a:ext cx="3486150" cy="830997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BA7C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Called the “LOCK and KEY” model</a:t>
            </a:r>
            <a:endParaRPr lang="en-AU" sz="2400" dirty="0">
              <a:solidFill>
                <a:srgbClr val="8BA7C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33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C7FEB-9A51-408B-BC27-10EC38F27273}"/>
              </a:ext>
            </a:extLst>
          </p:cNvPr>
          <p:cNvSpPr txBox="1"/>
          <p:nvPr/>
        </p:nvSpPr>
        <p:spPr>
          <a:xfrm>
            <a:off x="95250" y="85725"/>
            <a:ext cx="623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2021 Noble prize in Chemistry</a:t>
            </a:r>
            <a:endParaRPr lang="en-AU" sz="32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48CEC-02E7-4412-B600-BCBA4CF779F4}"/>
              </a:ext>
            </a:extLst>
          </p:cNvPr>
          <p:cNvCxnSpPr/>
          <p:nvPr/>
        </p:nvCxnSpPr>
        <p:spPr>
          <a:xfrm>
            <a:off x="0" y="762000"/>
            <a:ext cx="87725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F297C5D-AAC2-4E09-AADB-8DE2F803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00" y="2633141"/>
            <a:ext cx="4440340" cy="4049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5F092-3BB0-490D-BED0-12ADB663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80" y="853501"/>
            <a:ext cx="8473440" cy="186092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FCCE3D2-BFDE-44BA-B6C9-5F61079E8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402" y="2805921"/>
            <a:ext cx="6110246" cy="34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8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C7FEB-9A51-408B-BC27-10EC38F27273}"/>
              </a:ext>
            </a:extLst>
          </p:cNvPr>
          <p:cNvSpPr txBox="1"/>
          <p:nvPr/>
        </p:nvSpPr>
        <p:spPr>
          <a:xfrm>
            <a:off x="95250" y="85725"/>
            <a:ext cx="623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On going work</a:t>
            </a:r>
            <a:endParaRPr lang="en-AU" sz="32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48CEC-02E7-4412-B600-BCBA4CF779F4}"/>
              </a:ext>
            </a:extLst>
          </p:cNvPr>
          <p:cNvCxnSpPr/>
          <p:nvPr/>
        </p:nvCxnSpPr>
        <p:spPr>
          <a:xfrm>
            <a:off x="0" y="762000"/>
            <a:ext cx="87725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40DA61-56B3-4C61-8408-F2322B5B5722}"/>
              </a:ext>
            </a:extLst>
          </p:cNvPr>
          <p:cNvSpPr txBox="1"/>
          <p:nvPr/>
        </p:nvSpPr>
        <p:spPr>
          <a:xfrm>
            <a:off x="209550" y="1085850"/>
            <a:ext cx="109728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Pearson chapter 19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STAWA Set 39 Rates of reaction</a:t>
            </a:r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DCE54-319F-4CB1-8F33-4801FCAA6D31}"/>
              </a:ext>
            </a:extLst>
          </p:cNvPr>
          <p:cNvSpPr txBox="1"/>
          <p:nvPr/>
        </p:nvSpPr>
        <p:spPr>
          <a:xfrm>
            <a:off x="2205037" y="2619444"/>
            <a:ext cx="7781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Great videos: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Measuring the rate of reaction: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https://www.youtube.com/watch?v=GCR5xeduq2o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Rates of reaction – factors 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https://www.youtube.com/watch?v=SPXanyy3-hU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https://www.youtube.com/watch?v=-4HXaUBbv04</a:t>
            </a: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504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C7FEB-9A51-408B-BC27-10EC38F27273}"/>
              </a:ext>
            </a:extLst>
          </p:cNvPr>
          <p:cNvSpPr txBox="1"/>
          <p:nvPr/>
        </p:nvSpPr>
        <p:spPr>
          <a:xfrm>
            <a:off x="95250" y="85725"/>
            <a:ext cx="623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Outline</a:t>
            </a:r>
            <a:endParaRPr lang="en-AU" sz="32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48CEC-02E7-4412-B600-BCBA4CF779F4}"/>
              </a:ext>
            </a:extLst>
          </p:cNvPr>
          <p:cNvCxnSpPr/>
          <p:nvPr/>
        </p:nvCxnSpPr>
        <p:spPr>
          <a:xfrm>
            <a:off x="0" y="762000"/>
            <a:ext cx="87725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30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C7FEB-9A51-408B-BC27-10EC38F27273}"/>
              </a:ext>
            </a:extLst>
          </p:cNvPr>
          <p:cNvSpPr txBox="1"/>
          <p:nvPr/>
        </p:nvSpPr>
        <p:spPr>
          <a:xfrm>
            <a:off x="95250" y="85725"/>
            <a:ext cx="623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Outline</a:t>
            </a:r>
            <a:endParaRPr lang="en-AU" sz="32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48CEC-02E7-4412-B600-BCBA4CF779F4}"/>
              </a:ext>
            </a:extLst>
          </p:cNvPr>
          <p:cNvCxnSpPr/>
          <p:nvPr/>
        </p:nvCxnSpPr>
        <p:spPr>
          <a:xfrm>
            <a:off x="0" y="762000"/>
            <a:ext cx="87725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12F2677-C253-45DD-BA16-FC27A4898A1E}"/>
              </a:ext>
            </a:extLst>
          </p:cNvPr>
          <p:cNvSpPr txBox="1"/>
          <p:nvPr/>
        </p:nvSpPr>
        <p:spPr>
          <a:xfrm>
            <a:off x="561975" y="1162050"/>
            <a:ext cx="107156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Review Collision theory – 3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Factors effecting rate of reaction: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Concentration</a:t>
            </a:r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Pressure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Surface area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Catalysts</a:t>
            </a:r>
          </a:p>
        </p:txBody>
      </p:sp>
    </p:spTree>
    <p:extLst>
      <p:ext uri="{BB962C8B-B14F-4D97-AF65-F5344CB8AC3E}">
        <p14:creationId xmlns:p14="http://schemas.microsoft.com/office/powerpoint/2010/main" val="104564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C7FEB-9A51-408B-BC27-10EC38F27273}"/>
              </a:ext>
            </a:extLst>
          </p:cNvPr>
          <p:cNvSpPr txBox="1"/>
          <p:nvPr/>
        </p:nvSpPr>
        <p:spPr>
          <a:xfrm>
            <a:off x="95250" y="85725"/>
            <a:ext cx="623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Collision Theory</a:t>
            </a:r>
            <a:endParaRPr lang="en-AU" sz="32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48CEC-02E7-4412-B600-BCBA4CF779F4}"/>
              </a:ext>
            </a:extLst>
          </p:cNvPr>
          <p:cNvCxnSpPr/>
          <p:nvPr/>
        </p:nvCxnSpPr>
        <p:spPr>
          <a:xfrm>
            <a:off x="0" y="762000"/>
            <a:ext cx="87725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E0F8E-BF14-4B62-89BC-DC2B44FECA25}"/>
              </a:ext>
            </a:extLst>
          </p:cNvPr>
          <p:cNvSpPr txBox="1">
            <a:spLocks/>
          </p:cNvSpPr>
          <p:nvPr/>
        </p:nvSpPr>
        <p:spPr>
          <a:xfrm>
            <a:off x="457200" y="1162050"/>
            <a:ext cx="5876925" cy="487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The way in which reactions occur can be understood in terms of collision theory</a:t>
            </a:r>
          </a:p>
          <a:p>
            <a:pPr lvl="1"/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 reacting particles must collide</a:t>
            </a:r>
          </a:p>
          <a:p>
            <a:pPr lvl="1"/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 particles must collide with enough energy to equal or exceed a certain amount (</a:t>
            </a:r>
            <a:r>
              <a:rPr lang="en-A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activation energy </a:t>
            </a:r>
            <a:r>
              <a:rPr lang="en-AU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Reacting particles must collide in a suitable orientation</a:t>
            </a:r>
          </a:p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All three of these must occur for a reaction to proceed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193A0-5063-4FAA-BA83-03A874876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54" y="1150144"/>
            <a:ext cx="5286946" cy="45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0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C7FEB-9A51-408B-BC27-10EC38F27273}"/>
              </a:ext>
            </a:extLst>
          </p:cNvPr>
          <p:cNvSpPr txBox="1"/>
          <p:nvPr/>
        </p:nvSpPr>
        <p:spPr>
          <a:xfrm>
            <a:off x="95250" y="85725"/>
            <a:ext cx="623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Factors effecting rate of reaction</a:t>
            </a:r>
            <a:endParaRPr lang="en-AU" sz="32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48CEC-02E7-4412-B600-BCBA4CF779F4}"/>
              </a:ext>
            </a:extLst>
          </p:cNvPr>
          <p:cNvCxnSpPr/>
          <p:nvPr/>
        </p:nvCxnSpPr>
        <p:spPr>
          <a:xfrm>
            <a:off x="0" y="762000"/>
            <a:ext cx="87725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A6A665-9F97-4291-B352-BB58704E0950}"/>
              </a:ext>
            </a:extLst>
          </p:cNvPr>
          <p:cNvSpPr txBox="1"/>
          <p:nvPr/>
        </p:nvSpPr>
        <p:spPr>
          <a:xfrm>
            <a:off x="209550" y="895350"/>
            <a:ext cx="803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Key Questions:</a:t>
            </a:r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31A35C-4E91-4823-954B-05FFCB86CAD5}"/>
              </a:ext>
            </a:extLst>
          </p:cNvPr>
          <p:cNvSpPr/>
          <p:nvPr/>
        </p:nvSpPr>
        <p:spPr>
          <a:xfrm>
            <a:off x="2533649" y="952201"/>
            <a:ext cx="3114675" cy="107632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Change the frequency of collisions?</a:t>
            </a:r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F7D076-7EF2-4EDE-8FF1-41B10B0E1EC0}"/>
              </a:ext>
            </a:extLst>
          </p:cNvPr>
          <p:cNvSpPr/>
          <p:nvPr/>
        </p:nvSpPr>
        <p:spPr>
          <a:xfrm>
            <a:off x="5819774" y="954433"/>
            <a:ext cx="3114675" cy="1076325"/>
          </a:xfrm>
          <a:prstGeom prst="round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Change the frequency of successful collisions?</a:t>
            </a:r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E11CED-DB9A-4A3C-9AC8-AB6DC8B92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66" y="2335258"/>
            <a:ext cx="4909841" cy="4080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8B3EFC-6C2C-4FCA-9EE0-9854DD2C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940" y="2335257"/>
            <a:ext cx="5108973" cy="4170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32CF31-22ED-4D11-9739-6621C79FA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6" y="6390258"/>
            <a:ext cx="9396414" cy="4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3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EDEF27-ADB7-4A68-B43C-B16EAA5D8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52" y="2047277"/>
            <a:ext cx="4906172" cy="3969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150E8-458A-4E36-ACC3-6BC52DA69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216" y="2028526"/>
            <a:ext cx="5122657" cy="43617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BC7FEB-9A51-408B-BC27-10EC38F27273}"/>
              </a:ext>
            </a:extLst>
          </p:cNvPr>
          <p:cNvSpPr txBox="1"/>
          <p:nvPr/>
        </p:nvSpPr>
        <p:spPr>
          <a:xfrm>
            <a:off x="95250" y="85725"/>
            <a:ext cx="623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Factors effecting rate of reaction</a:t>
            </a:r>
            <a:endParaRPr lang="en-AU" sz="32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48CEC-02E7-4412-B600-BCBA4CF779F4}"/>
              </a:ext>
            </a:extLst>
          </p:cNvPr>
          <p:cNvCxnSpPr/>
          <p:nvPr/>
        </p:nvCxnSpPr>
        <p:spPr>
          <a:xfrm>
            <a:off x="0" y="762000"/>
            <a:ext cx="87725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A6A665-9F97-4291-B352-BB58704E0950}"/>
              </a:ext>
            </a:extLst>
          </p:cNvPr>
          <p:cNvSpPr txBox="1"/>
          <p:nvPr/>
        </p:nvSpPr>
        <p:spPr>
          <a:xfrm>
            <a:off x="209550" y="895350"/>
            <a:ext cx="803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Key Questions:</a:t>
            </a:r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31A35C-4E91-4823-954B-05FFCB86CAD5}"/>
              </a:ext>
            </a:extLst>
          </p:cNvPr>
          <p:cNvSpPr/>
          <p:nvPr/>
        </p:nvSpPr>
        <p:spPr>
          <a:xfrm>
            <a:off x="2533649" y="952201"/>
            <a:ext cx="3114675" cy="107632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Change the frequency of collisions?</a:t>
            </a:r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F7D076-7EF2-4EDE-8FF1-41B10B0E1EC0}"/>
              </a:ext>
            </a:extLst>
          </p:cNvPr>
          <p:cNvSpPr/>
          <p:nvPr/>
        </p:nvSpPr>
        <p:spPr>
          <a:xfrm>
            <a:off x="5819774" y="954433"/>
            <a:ext cx="3114675" cy="1076325"/>
          </a:xfrm>
          <a:prstGeom prst="round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Change the frequency of successful collisions?</a:t>
            </a:r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32CF31-22ED-4D11-9739-6621C79FA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6" y="6390258"/>
            <a:ext cx="9396414" cy="4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7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C7FEB-9A51-408B-BC27-10EC38F27273}"/>
              </a:ext>
            </a:extLst>
          </p:cNvPr>
          <p:cNvSpPr txBox="1"/>
          <p:nvPr/>
        </p:nvSpPr>
        <p:spPr>
          <a:xfrm>
            <a:off x="95250" y="85725"/>
            <a:ext cx="623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Catalysts</a:t>
            </a:r>
            <a:endParaRPr lang="en-AU" sz="32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48CEC-02E7-4412-B600-BCBA4CF779F4}"/>
              </a:ext>
            </a:extLst>
          </p:cNvPr>
          <p:cNvCxnSpPr/>
          <p:nvPr/>
        </p:nvCxnSpPr>
        <p:spPr>
          <a:xfrm>
            <a:off x="0" y="762000"/>
            <a:ext cx="87725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5AEA47-3770-4A0B-B3A8-DDDDA2030A09}"/>
              </a:ext>
            </a:extLst>
          </p:cNvPr>
          <p:cNvGrpSpPr/>
          <p:nvPr/>
        </p:nvGrpSpPr>
        <p:grpSpPr>
          <a:xfrm>
            <a:off x="342900" y="1628774"/>
            <a:ext cx="5095875" cy="4252370"/>
            <a:chOff x="276225" y="1104899"/>
            <a:chExt cx="5095875" cy="42523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07AE2BC-29AE-4D44-AB2C-D2D53E417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062" y="1104899"/>
              <a:ext cx="4872038" cy="390947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4CA087-24CC-4420-96E1-212C7D47B1A9}"/>
                </a:ext>
              </a:extLst>
            </p:cNvPr>
            <p:cNvSpPr/>
            <p:nvPr/>
          </p:nvSpPr>
          <p:spPr>
            <a:xfrm>
              <a:off x="276225" y="4286250"/>
              <a:ext cx="552450" cy="1071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F355A9-DA3F-44D4-AD46-6636282AD723}"/>
                </a:ext>
              </a:extLst>
            </p:cNvPr>
            <p:cNvCxnSpPr/>
            <p:nvPr/>
          </p:nvCxnSpPr>
          <p:spPr>
            <a:xfrm>
              <a:off x="771525" y="4286250"/>
              <a:ext cx="0" cy="32385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3B71A3-9A33-4EFD-9CA7-FF482CA199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475" y="4629150"/>
              <a:ext cx="238125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A162291-530B-4CCA-8A41-8117933279A2}"/>
              </a:ext>
            </a:extLst>
          </p:cNvPr>
          <p:cNvSpPr txBox="1"/>
          <p:nvPr/>
        </p:nvSpPr>
        <p:spPr>
          <a:xfrm>
            <a:off x="5924550" y="1428750"/>
            <a:ext cx="5800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Activation energy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is the minimum energy required for a reaction to take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Catalysts are not consumed in the reaction (**So, we don’t write them in the equation. We write them above the reaction arrow**)</a:t>
            </a:r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D0AFD89-681A-4D34-996D-552F470ED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27" y="4286571"/>
            <a:ext cx="4533901" cy="9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0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C7FEB-9A51-408B-BC27-10EC38F27273}"/>
              </a:ext>
            </a:extLst>
          </p:cNvPr>
          <p:cNvSpPr txBox="1"/>
          <p:nvPr/>
        </p:nvSpPr>
        <p:spPr>
          <a:xfrm>
            <a:off x="95250" y="85725"/>
            <a:ext cx="623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Catalysts</a:t>
            </a:r>
            <a:endParaRPr lang="en-AU" sz="32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48CEC-02E7-4412-B600-BCBA4CF779F4}"/>
              </a:ext>
            </a:extLst>
          </p:cNvPr>
          <p:cNvCxnSpPr/>
          <p:nvPr/>
        </p:nvCxnSpPr>
        <p:spPr>
          <a:xfrm>
            <a:off x="0" y="762000"/>
            <a:ext cx="87725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162291-530B-4CCA-8A41-8117933279A2}"/>
              </a:ext>
            </a:extLst>
          </p:cNvPr>
          <p:cNvSpPr txBox="1"/>
          <p:nvPr/>
        </p:nvSpPr>
        <p:spPr>
          <a:xfrm>
            <a:off x="500062" y="853501"/>
            <a:ext cx="11191875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catalysts increasing the rate of reaction by providing an alternative pathway for the reaction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alternative path has a lower activation energy, so more particles now have sufficient kinetic energy to achieve a successful collision</a:t>
            </a:r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C8F162-3D58-48A8-A1FD-9BCE10E1D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3429000"/>
            <a:ext cx="5884489" cy="3033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F7BC82-C4EF-42B2-BAF0-EC8006C08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49" y="4031686"/>
            <a:ext cx="4926124" cy="274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7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C7FEB-9A51-408B-BC27-10EC38F27273}"/>
              </a:ext>
            </a:extLst>
          </p:cNvPr>
          <p:cNvSpPr txBox="1"/>
          <p:nvPr/>
        </p:nvSpPr>
        <p:spPr>
          <a:xfrm>
            <a:off x="95250" y="85725"/>
            <a:ext cx="623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Catalysts</a:t>
            </a:r>
            <a:endParaRPr lang="en-AU" sz="32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48CEC-02E7-4412-B600-BCBA4CF779F4}"/>
              </a:ext>
            </a:extLst>
          </p:cNvPr>
          <p:cNvCxnSpPr/>
          <p:nvPr/>
        </p:nvCxnSpPr>
        <p:spPr>
          <a:xfrm>
            <a:off x="0" y="762000"/>
            <a:ext cx="87725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2CD3541-3FFA-4E3F-BE1C-5DA32AF1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" y="1185862"/>
            <a:ext cx="6267451" cy="5010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4B270-9510-44C5-96EC-E82AA645A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8" y="3490259"/>
            <a:ext cx="3390898" cy="7278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01C481-40C9-4398-B2F8-AD2173EB6E66}"/>
              </a:ext>
            </a:extLst>
          </p:cNvPr>
          <p:cNvSpPr txBox="1"/>
          <p:nvPr/>
        </p:nvSpPr>
        <p:spPr>
          <a:xfrm>
            <a:off x="6862764" y="1428750"/>
            <a:ext cx="52435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Remember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Catalyst is not consumed in the reaction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write the catalyst above the reaction arrow</a:t>
            </a:r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12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C7FEB-9A51-408B-BC27-10EC38F27273}"/>
              </a:ext>
            </a:extLst>
          </p:cNvPr>
          <p:cNvSpPr txBox="1"/>
          <p:nvPr/>
        </p:nvSpPr>
        <p:spPr>
          <a:xfrm>
            <a:off x="95250" y="85725"/>
            <a:ext cx="623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Catalysts</a:t>
            </a:r>
            <a:endParaRPr lang="en-AU" sz="32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48CEC-02E7-4412-B600-BCBA4CF779F4}"/>
              </a:ext>
            </a:extLst>
          </p:cNvPr>
          <p:cNvCxnSpPr/>
          <p:nvPr/>
        </p:nvCxnSpPr>
        <p:spPr>
          <a:xfrm>
            <a:off x="0" y="762000"/>
            <a:ext cx="87725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01C481-40C9-4398-B2F8-AD2173EB6E66}"/>
              </a:ext>
            </a:extLst>
          </p:cNvPr>
          <p:cNvSpPr txBox="1"/>
          <p:nvPr/>
        </p:nvSpPr>
        <p:spPr>
          <a:xfrm>
            <a:off x="209550" y="888028"/>
            <a:ext cx="112395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Examples of catalysts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Inorganic catalysts – e.g. many transition metals and compounds containing transition metals are good catalysts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A1C8C-3AC4-400D-BE22-48AC2345BA09}"/>
              </a:ext>
            </a:extLst>
          </p:cNvPr>
          <p:cNvSpPr txBox="1"/>
          <p:nvPr/>
        </p:nvSpPr>
        <p:spPr>
          <a:xfrm>
            <a:off x="2024062" y="2711123"/>
            <a:ext cx="8620125" cy="163121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synthesis of ammonia (NH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from nitrogen gas (N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hydrogen gas (H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catalyst – activation energy = 238.5 kJ/mol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 Catalyst – activation energy = 50.2 kJ/mol (used an iron catalysts)</a:t>
            </a:r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89387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6E8E2"/>
      </a:lt2>
      <a:accent1>
        <a:srgbClr val="A695C7"/>
      </a:accent1>
      <a:accent2>
        <a:srgbClr val="7E83BB"/>
      </a:accent2>
      <a:accent3>
        <a:srgbClr val="8BA7C2"/>
      </a:accent3>
      <a:accent4>
        <a:srgbClr val="78AEB3"/>
      </a:accent4>
      <a:accent5>
        <a:srgbClr val="81AD9F"/>
      </a:accent5>
      <a:accent6>
        <a:srgbClr val="76B084"/>
      </a:accent6>
      <a:hlink>
        <a:srgbClr val="778953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409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Modern Love</vt:lpstr>
      <vt:lpstr>The Hand</vt:lpstr>
      <vt:lpstr>SketchyVTI</vt:lpstr>
      <vt:lpstr>Catalysts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Catalysts</dc:title>
  <dc:creator>Alison Barnes</dc:creator>
  <cp:lastModifiedBy>Alison Barnes</cp:lastModifiedBy>
  <cp:revision>15</cp:revision>
  <dcterms:created xsi:type="dcterms:W3CDTF">2020-09-24T13:19:05Z</dcterms:created>
  <dcterms:modified xsi:type="dcterms:W3CDTF">2021-10-12T03:32:02Z</dcterms:modified>
</cp:coreProperties>
</file>