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73" r:id="rId5"/>
    <p:sldId id="261" r:id="rId6"/>
    <p:sldId id="264" r:id="rId7"/>
    <p:sldId id="275" r:id="rId8"/>
    <p:sldId id="262" r:id="rId9"/>
    <p:sldId id="276" r:id="rId10"/>
    <p:sldId id="263" r:id="rId11"/>
    <p:sldId id="265" r:id="rId12"/>
    <p:sldId id="266" r:id="rId13"/>
    <p:sldId id="269" r:id="rId14"/>
    <p:sldId id="267" r:id="rId15"/>
    <p:sldId id="274"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0FFB-E031-4478-BB82-5DAF77183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F35FBAE-D9F4-43BA-A841-77BCFA2F7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A65EB75-C874-4F6C-A3B9-AF8A63064AA9}"/>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D6D4300D-B61D-45F0-9971-BAD24ACD4E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BE4289-B82A-43D6-B306-0D7D1A6377A0}"/>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27003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7120-DC61-4E42-AD09-3BF2815949F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7A077E6-23DA-44E9-99FD-EB841B370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D73E3A-1CE0-4F70-8CC4-BB416754D796}"/>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94E88B7E-6BA6-45AE-9850-5402E38EF4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82484B-82AD-4739-A35F-F6431A877716}"/>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136160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FD1A8-FDAB-4580-B12C-9CA14E735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3D41B7A-9038-4386-916B-AAD04D411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8CD309-F9A4-415A-8BFB-738FDFA36CCE}"/>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BAB78247-995E-4020-B254-A31218C953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5ABCE1-550B-422A-B0F0-273FDC06485C}"/>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31327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71F8-18E4-4952-B429-7A6D025CFCF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5FCC3FE-52B9-4738-B1AF-779B5980E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39C0F7-D1CD-430A-9F90-E528C62BED15}"/>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2E384208-7ECF-4032-8795-DC93AD6051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CE4AC8-8E37-4C4F-9EF9-C37B874B0ED8}"/>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40416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E4B9-6F01-42C4-AFD0-DBA3A14F5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33FD553-02F2-4F76-9132-DB6441967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109BA-3E5C-4476-A5DB-3FF6799B525A}"/>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80DBCFB2-8C64-41E7-97D8-7749B3A687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25CB51-109E-4C7E-B195-A749903A3291}"/>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31935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ECAA-B825-454B-B6BB-4906AFA7228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2AA652-37C1-4CAB-ADD7-D2F44AF1F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6BF8C08-4C5C-4CF1-BC59-8A2C24F8A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C422384-9B37-4A95-8678-1FB78DEA4950}"/>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6" name="Footer Placeholder 5">
            <a:extLst>
              <a:ext uri="{FF2B5EF4-FFF2-40B4-BE49-F238E27FC236}">
                <a16:creationId xmlns:a16="http://schemas.microsoft.com/office/drawing/2014/main" id="{124325A3-7EB1-40E4-900A-5019471494A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073FBF6-250C-4414-B376-17DA8C09079D}"/>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158188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6E35-9217-4851-A945-DA44845F75B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A3CB12B-56C9-402B-AFE2-820864859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E1481-9EB0-4719-9A22-7A1507B0E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1A28DA0-C644-4260-AD59-359FE09D5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AAC0ED-C97A-486F-AD41-E260DF44B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9E6D990-DE34-405D-B8CE-9BCBD764EA8B}"/>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8" name="Footer Placeholder 7">
            <a:extLst>
              <a:ext uri="{FF2B5EF4-FFF2-40B4-BE49-F238E27FC236}">
                <a16:creationId xmlns:a16="http://schemas.microsoft.com/office/drawing/2014/main" id="{56D9B59D-F90A-48D3-9E6E-F804D48072B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8C4F38C-F5A2-44EA-BEA7-880EA9BB5465}"/>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139264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32B9-612A-426F-9555-82936800E6E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AA00425-76E6-48CD-BD15-2AD68FA464A9}"/>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4" name="Footer Placeholder 3">
            <a:extLst>
              <a:ext uri="{FF2B5EF4-FFF2-40B4-BE49-F238E27FC236}">
                <a16:creationId xmlns:a16="http://schemas.microsoft.com/office/drawing/2014/main" id="{AC38F025-4097-46FF-812A-59F9EE41D9A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FE5B5E4-B4F2-45CA-969B-4A8709E22041}"/>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13125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36B68-801F-4480-8C74-0771BFBA1B2E}"/>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3" name="Footer Placeholder 2">
            <a:extLst>
              <a:ext uri="{FF2B5EF4-FFF2-40B4-BE49-F238E27FC236}">
                <a16:creationId xmlns:a16="http://schemas.microsoft.com/office/drawing/2014/main" id="{52A31E73-7A19-40E3-B60D-95A15ADA6AB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07B62E4-1DB2-4774-9273-0A6843342BE7}"/>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94919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BF56-D9E7-4E1B-8601-466599D9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F2DE4C0-94A5-41DF-93F0-B2BDC026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0A0528-1BC4-44A0-BAB6-04440CB68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4481D-F441-403D-BA67-EA866C0CF229}"/>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6" name="Footer Placeholder 5">
            <a:extLst>
              <a:ext uri="{FF2B5EF4-FFF2-40B4-BE49-F238E27FC236}">
                <a16:creationId xmlns:a16="http://schemas.microsoft.com/office/drawing/2014/main" id="{BE5ED1E2-67BC-4B7A-AB75-CA2555F43B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3F3C3-9375-4E15-AB24-53A335DAA9F9}"/>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284367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CD60E-FAAF-46BC-B0E7-B63E17D8F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149E0F-92B6-4423-B438-6B4085F2B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D2F5759-B19E-41EA-A534-01D5AEF75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AA5C9-79A8-4263-8794-592CA9BA67B3}"/>
              </a:ext>
            </a:extLst>
          </p:cNvPr>
          <p:cNvSpPr>
            <a:spLocks noGrp="1"/>
          </p:cNvSpPr>
          <p:nvPr>
            <p:ph type="dt" sz="half" idx="10"/>
          </p:nvPr>
        </p:nvSpPr>
        <p:spPr/>
        <p:txBody>
          <a:bodyPr/>
          <a:lstStyle/>
          <a:p>
            <a:fld id="{5B1F8738-0C52-4DFF-B04C-6BE2E8AED5BB}" type="datetimeFigureOut">
              <a:rPr lang="en-AU" smtClean="0"/>
              <a:t>22/02/2021</a:t>
            </a:fld>
            <a:endParaRPr lang="en-AU"/>
          </a:p>
        </p:txBody>
      </p:sp>
      <p:sp>
        <p:nvSpPr>
          <p:cNvPr id="6" name="Footer Placeholder 5">
            <a:extLst>
              <a:ext uri="{FF2B5EF4-FFF2-40B4-BE49-F238E27FC236}">
                <a16:creationId xmlns:a16="http://schemas.microsoft.com/office/drawing/2014/main" id="{AE51D920-6B1D-4541-980D-1EDA74372F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8AE8B7-F405-4D12-B5AE-DF05D971B130}"/>
              </a:ext>
            </a:extLst>
          </p:cNvPr>
          <p:cNvSpPr>
            <a:spLocks noGrp="1"/>
          </p:cNvSpPr>
          <p:nvPr>
            <p:ph type="sldNum" sz="quarter" idx="12"/>
          </p:nvPr>
        </p:nvSpPr>
        <p:spPr/>
        <p:txBody>
          <a:bodyPr/>
          <a:lstStyle/>
          <a:p>
            <a:fld id="{A3EF3BE2-EF9A-4FA4-939C-2DA7062F53FA}" type="slidenum">
              <a:rPr lang="en-AU" smtClean="0"/>
              <a:t>‹#›</a:t>
            </a:fld>
            <a:endParaRPr lang="en-AU"/>
          </a:p>
        </p:txBody>
      </p:sp>
    </p:spTree>
    <p:extLst>
      <p:ext uri="{BB962C8B-B14F-4D97-AF65-F5344CB8AC3E}">
        <p14:creationId xmlns:p14="http://schemas.microsoft.com/office/powerpoint/2010/main" val="302478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241A1-FA78-44DE-B129-90611133D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C46F3A-C892-4AA7-A5BA-41C81ABC2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4687882-D738-4E80-BD83-DFA585813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F8738-0C52-4DFF-B04C-6BE2E8AED5BB}" type="datetimeFigureOut">
              <a:rPr lang="en-AU" smtClean="0"/>
              <a:t>22/02/2021</a:t>
            </a:fld>
            <a:endParaRPr lang="en-AU"/>
          </a:p>
        </p:txBody>
      </p:sp>
      <p:sp>
        <p:nvSpPr>
          <p:cNvPr id="5" name="Footer Placeholder 4">
            <a:extLst>
              <a:ext uri="{FF2B5EF4-FFF2-40B4-BE49-F238E27FC236}">
                <a16:creationId xmlns:a16="http://schemas.microsoft.com/office/drawing/2014/main" id="{4EE5AD37-E4EF-40A7-8059-F6FAF0EF6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D709572-FEEC-4515-8B23-51B085C9C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F3BE2-EF9A-4FA4-939C-2DA7062F53FA}" type="slidenum">
              <a:rPr lang="en-AU" smtClean="0"/>
              <a:t>‹#›</a:t>
            </a:fld>
            <a:endParaRPr lang="en-AU"/>
          </a:p>
        </p:txBody>
      </p:sp>
    </p:spTree>
    <p:extLst>
      <p:ext uri="{BB962C8B-B14F-4D97-AF65-F5344CB8AC3E}">
        <p14:creationId xmlns:p14="http://schemas.microsoft.com/office/powerpoint/2010/main" val="586453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extBox 1">
            <a:extLst>
              <a:ext uri="{FF2B5EF4-FFF2-40B4-BE49-F238E27FC236}">
                <a16:creationId xmlns:a16="http://schemas.microsoft.com/office/drawing/2014/main" id="{AD077E05-975F-4EE0-8319-5CBA72D3217D}"/>
              </a:ext>
            </a:extLst>
          </p:cNvPr>
          <p:cNvSpPr txBox="1"/>
          <p:nvPr/>
        </p:nvSpPr>
        <p:spPr>
          <a:xfrm>
            <a:off x="841248" y="818457"/>
            <a:ext cx="3322317" cy="29758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kern="1200">
                <a:solidFill>
                  <a:schemeClr val="tx1"/>
                </a:solidFill>
                <a:latin typeface="+mj-lt"/>
                <a:ea typeface="+mj-ea"/>
                <a:cs typeface="+mj-cs"/>
              </a:rPr>
              <a:t>Isotopes, Relative Atomic Mass and Mass Spectrometry</a:t>
            </a:r>
          </a:p>
        </p:txBody>
      </p:sp>
      <p:cxnSp>
        <p:nvCxnSpPr>
          <p:cNvPr id="11" name="Straight Connector 10">
            <a:extLst>
              <a:ext uri="{FF2B5EF4-FFF2-40B4-BE49-F238E27FC236}">
                <a16:creationId xmlns:a16="http://schemas.microsoft.com/office/drawing/2014/main" id="{040575EE-C594-4566-BC00-663004E52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63566"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drawing&#10;&#10;Description automatically generated">
            <a:extLst>
              <a:ext uri="{FF2B5EF4-FFF2-40B4-BE49-F238E27FC236}">
                <a16:creationId xmlns:a16="http://schemas.microsoft.com/office/drawing/2014/main" id="{E7038371-BDEF-406F-AAE0-7C4124B5225C}"/>
              </a:ext>
            </a:extLst>
          </p:cNvPr>
          <p:cNvPicPr>
            <a:picLocks noChangeAspect="1"/>
          </p:cNvPicPr>
          <p:nvPr/>
        </p:nvPicPr>
        <p:blipFill rotWithShape="1">
          <a:blip r:embed="rId2">
            <a:extLst>
              <a:ext uri="{28A0092B-C50C-407E-A947-70E740481C1C}">
                <a14:useLocalDpi xmlns:a14="http://schemas.microsoft.com/office/drawing/2010/main" val="0"/>
              </a:ext>
            </a:extLst>
          </a:blip>
          <a:srcRect b="7703"/>
          <a:stretch/>
        </p:blipFill>
        <p:spPr>
          <a:xfrm>
            <a:off x="5648058" y="566916"/>
            <a:ext cx="5829787" cy="5724168"/>
          </a:xfrm>
          <a:prstGeom prst="rect">
            <a:avLst/>
          </a:prstGeom>
        </p:spPr>
      </p:pic>
    </p:spTree>
    <p:extLst>
      <p:ext uri="{BB962C8B-B14F-4D97-AF65-F5344CB8AC3E}">
        <p14:creationId xmlns:p14="http://schemas.microsoft.com/office/powerpoint/2010/main" val="22524960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Relative atomic mass (</a:t>
            </a:r>
            <a:r>
              <a:rPr lang="en-US" sz="5400" dirty="0" err="1">
                <a:solidFill>
                  <a:schemeClr val="bg1"/>
                </a:solidFill>
              </a:rPr>
              <a:t>Ar</a:t>
            </a:r>
            <a:r>
              <a:rPr lang="en-US" sz="5400" dirty="0">
                <a:solidFill>
                  <a:schemeClr val="bg1"/>
                </a:solidFill>
              </a:rPr>
              <a:t>)</a:t>
            </a:r>
          </a:p>
        </p:txBody>
      </p:sp>
      <p:pic>
        <p:nvPicPr>
          <p:cNvPr id="3" name="Picture 2">
            <a:extLst>
              <a:ext uri="{FF2B5EF4-FFF2-40B4-BE49-F238E27FC236}">
                <a16:creationId xmlns:a16="http://schemas.microsoft.com/office/drawing/2014/main" id="{5F7DABA5-995C-4199-B9A4-90256AF2585C}"/>
              </a:ext>
            </a:extLst>
          </p:cNvPr>
          <p:cNvPicPr>
            <a:picLocks noChangeAspect="1"/>
          </p:cNvPicPr>
          <p:nvPr/>
        </p:nvPicPr>
        <p:blipFill>
          <a:blip r:embed="rId2"/>
          <a:stretch>
            <a:fillRect/>
          </a:stretch>
        </p:blipFill>
        <p:spPr>
          <a:xfrm>
            <a:off x="1581202" y="914399"/>
            <a:ext cx="9029596" cy="3800475"/>
          </a:xfrm>
          <a:prstGeom prst="rect">
            <a:avLst/>
          </a:prstGeom>
        </p:spPr>
      </p:pic>
    </p:spTree>
    <p:extLst>
      <p:ext uri="{BB962C8B-B14F-4D97-AF65-F5344CB8AC3E}">
        <p14:creationId xmlns:p14="http://schemas.microsoft.com/office/powerpoint/2010/main" val="133582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Mass spectrometry</a:t>
            </a:r>
          </a:p>
        </p:txBody>
      </p:sp>
      <p:pic>
        <p:nvPicPr>
          <p:cNvPr id="7" name="Picture 6" descr="A close up of a device&#10;&#10;Description automatically generated">
            <a:extLst>
              <a:ext uri="{FF2B5EF4-FFF2-40B4-BE49-F238E27FC236}">
                <a16:creationId xmlns:a16="http://schemas.microsoft.com/office/drawing/2014/main" id="{823E504D-2C57-4741-B13D-74512EDB9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560" y="783843"/>
            <a:ext cx="8793480" cy="4099115"/>
          </a:xfrm>
          <a:prstGeom prst="rect">
            <a:avLst/>
          </a:prstGeom>
        </p:spPr>
      </p:pic>
    </p:spTree>
    <p:extLst>
      <p:ext uri="{BB962C8B-B14F-4D97-AF65-F5344CB8AC3E}">
        <p14:creationId xmlns:p14="http://schemas.microsoft.com/office/powerpoint/2010/main" val="231657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Mass spectrometry</a:t>
            </a:r>
          </a:p>
        </p:txBody>
      </p:sp>
      <p:sp>
        <p:nvSpPr>
          <p:cNvPr id="3" name="TextBox 2">
            <a:extLst>
              <a:ext uri="{FF2B5EF4-FFF2-40B4-BE49-F238E27FC236}">
                <a16:creationId xmlns:a16="http://schemas.microsoft.com/office/drawing/2014/main" id="{9F1B9976-F4B8-4CE2-B879-E921B93EBB8B}"/>
              </a:ext>
            </a:extLst>
          </p:cNvPr>
          <p:cNvSpPr txBox="1"/>
          <p:nvPr/>
        </p:nvSpPr>
        <p:spPr>
          <a:xfrm>
            <a:off x="397840" y="62342"/>
            <a:ext cx="11361152" cy="5632311"/>
          </a:xfrm>
          <a:prstGeom prst="rect">
            <a:avLst/>
          </a:prstGeom>
          <a:noFill/>
        </p:spPr>
        <p:txBody>
          <a:bodyPr wrap="square" rtlCol="0">
            <a:spAutoFit/>
          </a:bodyPr>
          <a:lstStyle/>
          <a:p>
            <a:pPr>
              <a:lnSpc>
                <a:spcPct val="150000"/>
              </a:lnSpc>
            </a:pPr>
            <a:r>
              <a:rPr lang="en-US" sz="2400" dirty="0"/>
              <a:t>The operation of the MS has several key steps:</a:t>
            </a:r>
          </a:p>
          <a:p>
            <a:pPr marL="800100" lvl="1" indent="-342900">
              <a:lnSpc>
                <a:spcPct val="150000"/>
              </a:lnSpc>
              <a:buFont typeface="Arial" panose="020B0604020202020204" pitchFamily="34" charset="0"/>
              <a:buChar char="•"/>
            </a:pPr>
            <a:r>
              <a:rPr lang="en-US" sz="2400" dirty="0" err="1"/>
              <a:t>Vaporisation</a:t>
            </a:r>
            <a:r>
              <a:rPr lang="en-US" sz="2400" dirty="0"/>
              <a:t> of the sample </a:t>
            </a:r>
          </a:p>
          <a:p>
            <a:pPr marL="800100" lvl="1" indent="-342900">
              <a:lnSpc>
                <a:spcPct val="150000"/>
              </a:lnSpc>
              <a:buFont typeface="Arial" panose="020B0604020202020204" pitchFamily="34" charset="0"/>
              <a:buChar char="•"/>
            </a:pPr>
            <a:r>
              <a:rPr lang="en-US" sz="2400" dirty="0" err="1"/>
              <a:t>Ionisation</a:t>
            </a:r>
            <a:r>
              <a:rPr lang="en-US" sz="2400" dirty="0"/>
              <a:t> of the vaporized sample</a:t>
            </a:r>
          </a:p>
          <a:p>
            <a:pPr marL="800100" lvl="1" indent="-342900">
              <a:lnSpc>
                <a:spcPct val="150000"/>
              </a:lnSpc>
              <a:buFont typeface="Arial" panose="020B0604020202020204" pitchFamily="34" charset="0"/>
              <a:buChar char="•"/>
            </a:pPr>
            <a:r>
              <a:rPr lang="en-US" sz="2400" dirty="0"/>
              <a:t>Acceleration and separation of the resulting ions based on their mass to charge ratio ( </a:t>
            </a:r>
            <a:r>
              <a:rPr lang="en-US" sz="2400" i="1" dirty="0"/>
              <a:t>m/z</a:t>
            </a:r>
            <a:r>
              <a:rPr lang="en-US" sz="2400" dirty="0"/>
              <a:t> )</a:t>
            </a:r>
          </a:p>
          <a:p>
            <a:pPr marL="1714500" lvl="3" indent="-342900">
              <a:lnSpc>
                <a:spcPct val="150000"/>
              </a:lnSpc>
              <a:buFont typeface="Arial" panose="020B0604020202020204" pitchFamily="34" charset="0"/>
              <a:buChar char="•"/>
            </a:pPr>
            <a:r>
              <a:rPr lang="en-US" sz="2400" dirty="0"/>
              <a:t>Acceleration – in an electric field.</a:t>
            </a:r>
          </a:p>
          <a:p>
            <a:pPr marL="1714500" lvl="3" indent="-342900">
              <a:lnSpc>
                <a:spcPct val="150000"/>
              </a:lnSpc>
              <a:buFont typeface="Arial" panose="020B0604020202020204" pitchFamily="34" charset="0"/>
              <a:buChar char="•"/>
            </a:pPr>
            <a:r>
              <a:rPr lang="en-US" sz="2400" dirty="0"/>
              <a:t>Deflection – in a magnetic field. Ions of lower mass experience more deflection, travel in a smaller radius.</a:t>
            </a:r>
          </a:p>
          <a:p>
            <a:pPr marL="800100" lvl="1" indent="-342900">
              <a:lnSpc>
                <a:spcPct val="150000"/>
              </a:lnSpc>
              <a:buFont typeface="Arial" panose="020B0604020202020204" pitchFamily="34" charset="0"/>
              <a:buChar char="•"/>
            </a:pPr>
            <a:r>
              <a:rPr lang="en-US" sz="2400" dirty="0"/>
              <a:t>Detection or counting the number of each of the ions of different mass to charge ratio</a:t>
            </a:r>
          </a:p>
        </p:txBody>
      </p:sp>
    </p:spTree>
    <p:extLst>
      <p:ext uri="{BB962C8B-B14F-4D97-AF65-F5344CB8AC3E}">
        <p14:creationId xmlns:p14="http://schemas.microsoft.com/office/powerpoint/2010/main" val="346285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697CF6C1-1B71-4478-8941-886CA1EFD612}"/>
              </a:ext>
            </a:extLst>
          </p:cNvPr>
          <p:cNvSpPr/>
          <p:nvPr/>
        </p:nvSpPr>
        <p:spPr>
          <a:xfrm>
            <a:off x="5184016" y="215078"/>
            <a:ext cx="712990" cy="62051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Mass spectrum</a:t>
            </a:r>
          </a:p>
        </p:txBody>
      </p:sp>
      <p:pic>
        <p:nvPicPr>
          <p:cNvPr id="4" name="Picture 3" descr="A close up of a device&#10;&#10;Description automatically generated">
            <a:extLst>
              <a:ext uri="{FF2B5EF4-FFF2-40B4-BE49-F238E27FC236}">
                <a16:creationId xmlns:a16="http://schemas.microsoft.com/office/drawing/2014/main" id="{65CD0198-4F4B-44FB-80E0-7D6D0AF62020}"/>
              </a:ext>
            </a:extLst>
          </p:cNvPr>
          <p:cNvPicPr>
            <a:picLocks noChangeAspect="1"/>
          </p:cNvPicPr>
          <p:nvPr/>
        </p:nvPicPr>
        <p:blipFill rotWithShape="1">
          <a:blip r:embed="rId2">
            <a:extLst>
              <a:ext uri="{28A0092B-C50C-407E-A947-70E740481C1C}">
                <a14:useLocalDpi xmlns:a14="http://schemas.microsoft.com/office/drawing/2010/main" val="0"/>
              </a:ext>
            </a:extLst>
          </a:blip>
          <a:srcRect l="59424"/>
          <a:stretch/>
        </p:blipFill>
        <p:spPr>
          <a:xfrm>
            <a:off x="246264" y="215078"/>
            <a:ext cx="4495801" cy="5164930"/>
          </a:xfrm>
          <a:prstGeom prst="rect">
            <a:avLst/>
          </a:prstGeom>
        </p:spPr>
      </p:pic>
      <p:sp>
        <p:nvSpPr>
          <p:cNvPr id="6" name="Oval 5">
            <a:extLst>
              <a:ext uri="{FF2B5EF4-FFF2-40B4-BE49-F238E27FC236}">
                <a16:creationId xmlns:a16="http://schemas.microsoft.com/office/drawing/2014/main" id="{F0A35CFA-020A-4BE1-87B0-E57BAECBF45C}"/>
              </a:ext>
            </a:extLst>
          </p:cNvPr>
          <p:cNvSpPr/>
          <p:nvPr/>
        </p:nvSpPr>
        <p:spPr>
          <a:xfrm>
            <a:off x="7008139" y="4288465"/>
            <a:ext cx="575616" cy="480340"/>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5563E948-3EA4-4AD2-92BC-AE0ABE3BBCB3}"/>
              </a:ext>
            </a:extLst>
          </p:cNvPr>
          <p:cNvSpPr/>
          <p:nvPr/>
        </p:nvSpPr>
        <p:spPr>
          <a:xfrm>
            <a:off x="7405077" y="4175031"/>
            <a:ext cx="664226" cy="611108"/>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DEB27942-29E1-4325-AD03-EE0DD43CAC73}"/>
              </a:ext>
            </a:extLst>
          </p:cNvPr>
          <p:cNvSpPr/>
          <p:nvPr/>
        </p:nvSpPr>
        <p:spPr>
          <a:xfrm>
            <a:off x="7866255" y="4165506"/>
            <a:ext cx="712990" cy="62051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697CF6C1-1B71-4478-8941-886CA1EFD612}"/>
              </a:ext>
            </a:extLst>
          </p:cNvPr>
          <p:cNvSpPr/>
          <p:nvPr/>
        </p:nvSpPr>
        <p:spPr>
          <a:xfrm>
            <a:off x="9228330" y="4175031"/>
            <a:ext cx="712990" cy="62051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DFA3B1F7-F271-4BA4-8E0F-2C7AC2706039}"/>
              </a:ext>
            </a:extLst>
          </p:cNvPr>
          <p:cNvSpPr/>
          <p:nvPr/>
        </p:nvSpPr>
        <p:spPr>
          <a:xfrm>
            <a:off x="10609455" y="4175031"/>
            <a:ext cx="712990" cy="62051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FD5DE174-B731-4308-A526-423FAF5B4EFE}"/>
              </a:ext>
            </a:extLst>
          </p:cNvPr>
          <p:cNvSpPr/>
          <p:nvPr/>
        </p:nvSpPr>
        <p:spPr>
          <a:xfrm rot="338998">
            <a:off x="5294194" y="260944"/>
            <a:ext cx="850031" cy="680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6" name="Connector: Curved 15">
            <a:extLst>
              <a:ext uri="{FF2B5EF4-FFF2-40B4-BE49-F238E27FC236}">
                <a16:creationId xmlns:a16="http://schemas.microsoft.com/office/drawing/2014/main" id="{D8A8C54F-8EC6-442E-B9E4-FE60EBCF965D}"/>
              </a:ext>
            </a:extLst>
          </p:cNvPr>
          <p:cNvCxnSpPr>
            <a:cxnSpLocks/>
            <a:stCxn id="11" idx="6"/>
            <a:endCxn id="6" idx="0"/>
          </p:cNvCxnSpPr>
          <p:nvPr/>
        </p:nvCxnSpPr>
        <p:spPr>
          <a:xfrm>
            <a:off x="6142160" y="643102"/>
            <a:ext cx="1153787" cy="3645363"/>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19" name="Connector: Curved 18">
            <a:extLst>
              <a:ext uri="{FF2B5EF4-FFF2-40B4-BE49-F238E27FC236}">
                <a16:creationId xmlns:a16="http://schemas.microsoft.com/office/drawing/2014/main" id="{17BC425C-4CDE-4D5D-92DE-7612390C41E6}"/>
              </a:ext>
            </a:extLst>
          </p:cNvPr>
          <p:cNvCxnSpPr>
            <a:stCxn id="11" idx="6"/>
            <a:endCxn id="7" idx="0"/>
          </p:cNvCxnSpPr>
          <p:nvPr/>
        </p:nvCxnSpPr>
        <p:spPr>
          <a:xfrm>
            <a:off x="6142160" y="643102"/>
            <a:ext cx="1595030" cy="3531929"/>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21" name="Connector: Curved 20">
            <a:extLst>
              <a:ext uri="{FF2B5EF4-FFF2-40B4-BE49-F238E27FC236}">
                <a16:creationId xmlns:a16="http://schemas.microsoft.com/office/drawing/2014/main" id="{D5F412FA-6D90-4CA5-B8D7-485D5BF77D9E}"/>
              </a:ext>
            </a:extLst>
          </p:cNvPr>
          <p:cNvCxnSpPr>
            <a:stCxn id="11" idx="6"/>
            <a:endCxn id="8" idx="0"/>
          </p:cNvCxnSpPr>
          <p:nvPr/>
        </p:nvCxnSpPr>
        <p:spPr>
          <a:xfrm>
            <a:off x="6142160" y="643102"/>
            <a:ext cx="2080590" cy="3522404"/>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23" name="Connector: Curved 22">
            <a:extLst>
              <a:ext uri="{FF2B5EF4-FFF2-40B4-BE49-F238E27FC236}">
                <a16:creationId xmlns:a16="http://schemas.microsoft.com/office/drawing/2014/main" id="{A1221DF6-EC31-4179-A2D9-9E87CF6DB212}"/>
              </a:ext>
            </a:extLst>
          </p:cNvPr>
          <p:cNvCxnSpPr>
            <a:endCxn id="9" idx="0"/>
          </p:cNvCxnSpPr>
          <p:nvPr/>
        </p:nvCxnSpPr>
        <p:spPr>
          <a:xfrm>
            <a:off x="5913630" y="638763"/>
            <a:ext cx="3671195" cy="3536268"/>
          </a:xfrm>
          <a:prstGeom prst="curvedConnector2">
            <a:avLst/>
          </a:prstGeom>
        </p:spPr>
        <p:style>
          <a:lnRef idx="3">
            <a:schemeClr val="accent1"/>
          </a:lnRef>
          <a:fillRef idx="0">
            <a:schemeClr val="accent1"/>
          </a:fillRef>
          <a:effectRef idx="2">
            <a:schemeClr val="accent1"/>
          </a:effectRef>
          <a:fontRef idx="minor">
            <a:schemeClr val="tx1"/>
          </a:fontRef>
        </p:style>
      </p:cxnSp>
      <p:cxnSp>
        <p:nvCxnSpPr>
          <p:cNvPr id="25" name="Connector: Curved 24">
            <a:extLst>
              <a:ext uri="{FF2B5EF4-FFF2-40B4-BE49-F238E27FC236}">
                <a16:creationId xmlns:a16="http://schemas.microsoft.com/office/drawing/2014/main" id="{A2A39F1E-6FE6-475A-832C-250424B77EBD}"/>
              </a:ext>
            </a:extLst>
          </p:cNvPr>
          <p:cNvCxnSpPr>
            <a:stCxn id="11" idx="6"/>
            <a:endCxn id="10" idx="0"/>
          </p:cNvCxnSpPr>
          <p:nvPr/>
        </p:nvCxnSpPr>
        <p:spPr>
          <a:xfrm>
            <a:off x="6142160" y="643102"/>
            <a:ext cx="4823790" cy="3531929"/>
          </a:xfrm>
          <a:prstGeom prst="curvedConnector2">
            <a:avLst/>
          </a:prstGeom>
        </p:spPr>
        <p:style>
          <a:lnRef idx="3">
            <a:schemeClr val="accent1"/>
          </a:lnRef>
          <a:fillRef idx="0">
            <a:schemeClr val="accent1"/>
          </a:fillRef>
          <a:effectRef idx="2">
            <a:schemeClr val="accent1"/>
          </a:effectRef>
          <a:fontRef idx="minor">
            <a:schemeClr val="tx1"/>
          </a:fontRef>
        </p:style>
      </p:cxnSp>
      <p:sp>
        <p:nvSpPr>
          <p:cNvPr id="17" name="Oval 16">
            <a:extLst>
              <a:ext uri="{FF2B5EF4-FFF2-40B4-BE49-F238E27FC236}">
                <a16:creationId xmlns:a16="http://schemas.microsoft.com/office/drawing/2014/main" id="{5563E948-3EA4-4AD2-92BC-AE0ABE3BBCB3}"/>
              </a:ext>
            </a:extLst>
          </p:cNvPr>
          <p:cNvSpPr/>
          <p:nvPr/>
        </p:nvSpPr>
        <p:spPr>
          <a:xfrm>
            <a:off x="5321137" y="324438"/>
            <a:ext cx="712990" cy="62051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DEB27942-29E1-4325-AD03-EE0DD43CAC73}"/>
              </a:ext>
            </a:extLst>
          </p:cNvPr>
          <p:cNvSpPr/>
          <p:nvPr/>
        </p:nvSpPr>
        <p:spPr>
          <a:xfrm>
            <a:off x="5480680" y="286985"/>
            <a:ext cx="712990" cy="620510"/>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F0A35CFA-020A-4BE1-87B0-E57BAECBF45C}"/>
              </a:ext>
            </a:extLst>
          </p:cNvPr>
          <p:cNvSpPr/>
          <p:nvPr/>
        </p:nvSpPr>
        <p:spPr>
          <a:xfrm>
            <a:off x="5323346" y="425125"/>
            <a:ext cx="712990" cy="620510"/>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6532240" y="4748506"/>
            <a:ext cx="1745673" cy="830997"/>
          </a:xfrm>
          <a:prstGeom prst="rect">
            <a:avLst/>
          </a:prstGeom>
          <a:noFill/>
        </p:spPr>
        <p:txBody>
          <a:bodyPr wrap="square" rtlCol="0">
            <a:spAutoFit/>
          </a:bodyPr>
          <a:lstStyle/>
          <a:p>
            <a:r>
              <a:rPr lang="en-AU" sz="2400" dirty="0"/>
              <a:t>Light ions</a:t>
            </a:r>
          </a:p>
          <a:p>
            <a:r>
              <a:rPr lang="en-AU" sz="2400" dirty="0"/>
              <a:t>Small m/z</a:t>
            </a:r>
          </a:p>
        </p:txBody>
      </p:sp>
      <p:sp>
        <p:nvSpPr>
          <p:cNvPr id="27" name="TextBox 26"/>
          <p:cNvSpPr txBox="1"/>
          <p:nvPr/>
        </p:nvSpPr>
        <p:spPr>
          <a:xfrm>
            <a:off x="10339397" y="4716958"/>
            <a:ext cx="1745673" cy="830997"/>
          </a:xfrm>
          <a:prstGeom prst="rect">
            <a:avLst/>
          </a:prstGeom>
          <a:noFill/>
        </p:spPr>
        <p:txBody>
          <a:bodyPr wrap="square" rtlCol="0">
            <a:spAutoFit/>
          </a:bodyPr>
          <a:lstStyle/>
          <a:p>
            <a:r>
              <a:rPr lang="en-AU" sz="2400" dirty="0"/>
              <a:t>Heavy ions</a:t>
            </a:r>
          </a:p>
          <a:p>
            <a:r>
              <a:rPr lang="en-AU" sz="2400" dirty="0"/>
              <a:t>large m/z</a:t>
            </a:r>
          </a:p>
        </p:txBody>
      </p:sp>
      <p:sp>
        <p:nvSpPr>
          <p:cNvPr id="28" name="Snip Diagonal Corner Rectangle 27"/>
          <p:cNvSpPr/>
          <p:nvPr/>
        </p:nvSpPr>
        <p:spPr>
          <a:xfrm rot="1726617">
            <a:off x="7604039" y="469008"/>
            <a:ext cx="2852829" cy="774554"/>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29" name="TextBox 28"/>
          <p:cNvSpPr txBox="1"/>
          <p:nvPr/>
        </p:nvSpPr>
        <p:spPr>
          <a:xfrm>
            <a:off x="9707509" y="286985"/>
            <a:ext cx="2046687" cy="461665"/>
          </a:xfrm>
          <a:prstGeom prst="rect">
            <a:avLst/>
          </a:prstGeom>
          <a:noFill/>
        </p:spPr>
        <p:txBody>
          <a:bodyPr wrap="square" rtlCol="0">
            <a:spAutoFit/>
          </a:bodyPr>
          <a:lstStyle/>
          <a:p>
            <a:r>
              <a:rPr lang="en-AU" sz="2400" dirty="0"/>
              <a:t>magnet</a:t>
            </a:r>
          </a:p>
        </p:txBody>
      </p:sp>
    </p:spTree>
    <p:extLst>
      <p:ext uri="{BB962C8B-B14F-4D97-AF65-F5344CB8AC3E}">
        <p14:creationId xmlns:p14="http://schemas.microsoft.com/office/powerpoint/2010/main" val="96098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Mass spectrometry</a:t>
            </a:r>
          </a:p>
        </p:txBody>
      </p:sp>
      <p:sp>
        <p:nvSpPr>
          <p:cNvPr id="3" name="TextBox 2">
            <a:extLst>
              <a:ext uri="{FF2B5EF4-FFF2-40B4-BE49-F238E27FC236}">
                <a16:creationId xmlns:a16="http://schemas.microsoft.com/office/drawing/2014/main" id="{9F1B9976-F4B8-4CE2-B879-E921B93EBB8B}"/>
              </a:ext>
            </a:extLst>
          </p:cNvPr>
          <p:cNvSpPr txBox="1"/>
          <p:nvPr/>
        </p:nvSpPr>
        <p:spPr>
          <a:xfrm>
            <a:off x="1426122" y="828485"/>
            <a:ext cx="9406255" cy="1938992"/>
          </a:xfrm>
          <a:prstGeom prst="rect">
            <a:avLst/>
          </a:prstGeom>
          <a:noFill/>
        </p:spPr>
        <p:txBody>
          <a:bodyPr wrap="square" rtlCol="0">
            <a:spAutoFit/>
          </a:bodyPr>
          <a:lstStyle/>
          <a:p>
            <a:pPr algn="just"/>
            <a:r>
              <a:rPr lang="en-US" sz="2400" dirty="0"/>
              <a:t>Mass spectrometry can be used to determine the relative atomic mass of the isotopes of an element.  This is its simplest application, it is used in research and analytic application such as detecting trace levels of illicit substances, exploring the structure of organic compounds, and identifying proteins.</a:t>
            </a:r>
          </a:p>
        </p:txBody>
      </p:sp>
      <p:pic>
        <p:nvPicPr>
          <p:cNvPr id="2050" name="Picture 2" descr="https://upload.wikimedia.org/wikipedia/commons/thumb/a/ad/IonSpec_FT-ICR_%28Fourier_transform_Ion_cyclotron_resonance%29_Mass_spectrometer.jpg/220px-IonSpec_FT-ICR_%28Fourier_transform_Ion_cyclotron_resonance%29_Mass_spectrome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7" y="3188386"/>
            <a:ext cx="209550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mass spectrum and protei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7" y="3185307"/>
            <a:ext cx="3236018" cy="15747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721835" y="3161448"/>
            <a:ext cx="2898805" cy="1598564"/>
          </a:xfrm>
          <a:prstGeom prst="rect">
            <a:avLst/>
          </a:prstGeom>
        </p:spPr>
      </p:pic>
    </p:spTree>
    <p:extLst>
      <p:ext uri="{BB962C8B-B14F-4D97-AF65-F5344CB8AC3E}">
        <p14:creationId xmlns:p14="http://schemas.microsoft.com/office/powerpoint/2010/main" val="407324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MS to calculate Relative atomic mass</a:t>
            </a:r>
          </a:p>
        </p:txBody>
      </p:sp>
      <p:pic>
        <p:nvPicPr>
          <p:cNvPr id="4" name="Picture 3" descr="A close up of a device&#10;&#10;Description automatically generated">
            <a:extLst>
              <a:ext uri="{FF2B5EF4-FFF2-40B4-BE49-F238E27FC236}">
                <a16:creationId xmlns:a16="http://schemas.microsoft.com/office/drawing/2014/main" id="{65CD0198-4F4B-44FB-80E0-7D6D0AF62020}"/>
              </a:ext>
            </a:extLst>
          </p:cNvPr>
          <p:cNvPicPr>
            <a:picLocks noChangeAspect="1"/>
          </p:cNvPicPr>
          <p:nvPr/>
        </p:nvPicPr>
        <p:blipFill rotWithShape="1">
          <a:blip r:embed="rId2">
            <a:extLst>
              <a:ext uri="{28A0092B-C50C-407E-A947-70E740481C1C}">
                <a14:useLocalDpi xmlns:a14="http://schemas.microsoft.com/office/drawing/2010/main" val="0"/>
              </a:ext>
            </a:extLst>
          </a:blip>
          <a:srcRect l="59424"/>
          <a:stretch/>
        </p:blipFill>
        <p:spPr>
          <a:xfrm>
            <a:off x="246264" y="215078"/>
            <a:ext cx="4495801" cy="5164930"/>
          </a:xfrm>
          <a:prstGeom prst="rect">
            <a:avLst/>
          </a:prstGeom>
        </p:spPr>
      </p:pic>
      <p:sp>
        <p:nvSpPr>
          <p:cNvPr id="3" name="TextBox 2">
            <a:extLst>
              <a:ext uri="{FF2B5EF4-FFF2-40B4-BE49-F238E27FC236}">
                <a16:creationId xmlns:a16="http://schemas.microsoft.com/office/drawing/2014/main" id="{A757481C-9405-4718-A0A0-DE20593446EE}"/>
              </a:ext>
            </a:extLst>
          </p:cNvPr>
          <p:cNvSpPr txBox="1"/>
          <p:nvPr/>
        </p:nvSpPr>
        <p:spPr>
          <a:xfrm>
            <a:off x="5313680" y="457200"/>
            <a:ext cx="6299200"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Zirconium MS shown here, has 5 isotopes – Zr-90, Zr-91, Zr-92, Zr-94, Zr-96</a:t>
            </a:r>
          </a:p>
          <a:p>
            <a:pPr marL="285750" indent="-285750">
              <a:lnSpc>
                <a:spcPct val="150000"/>
              </a:lnSpc>
              <a:buFont typeface="Arial" panose="020B0604020202020204" pitchFamily="34" charset="0"/>
              <a:buChar char="•"/>
            </a:pPr>
            <a:r>
              <a:rPr lang="en-US" sz="2400" dirty="0"/>
              <a:t>To calculate the Relative atomic mass of zirconium you need the mass number and % abundance.</a:t>
            </a:r>
          </a:p>
          <a:p>
            <a:pPr marL="285750" indent="-285750">
              <a:lnSpc>
                <a:spcPct val="150000"/>
              </a:lnSpc>
              <a:buFont typeface="Arial" panose="020B0604020202020204" pitchFamily="34" charset="0"/>
              <a:buChar char="•"/>
            </a:pPr>
            <a:r>
              <a:rPr lang="en-US" sz="2400" dirty="0"/>
              <a:t>Read % abundance off the graph or measure the height of each peak, height of peak / total height all the peaks x 100.</a:t>
            </a:r>
            <a:endParaRPr lang="en-AU" sz="2400" dirty="0"/>
          </a:p>
        </p:txBody>
      </p:sp>
    </p:spTree>
    <p:extLst>
      <p:ext uri="{BB962C8B-B14F-4D97-AF65-F5344CB8AC3E}">
        <p14:creationId xmlns:p14="http://schemas.microsoft.com/office/powerpoint/2010/main" val="234932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Mass spectrometry</a:t>
            </a:r>
          </a:p>
        </p:txBody>
      </p:sp>
      <p:sp>
        <p:nvSpPr>
          <p:cNvPr id="4" name="TextBox 3"/>
          <p:cNvSpPr txBox="1"/>
          <p:nvPr/>
        </p:nvSpPr>
        <p:spPr>
          <a:xfrm>
            <a:off x="2353190" y="2228671"/>
            <a:ext cx="7813963" cy="1569660"/>
          </a:xfrm>
          <a:prstGeom prst="rect">
            <a:avLst/>
          </a:prstGeom>
          <a:noFill/>
        </p:spPr>
        <p:txBody>
          <a:bodyPr wrap="square" rtlCol="0">
            <a:spAutoFit/>
          </a:bodyPr>
          <a:lstStyle/>
          <a:p>
            <a:r>
              <a:rPr lang="en-AU" sz="2400" dirty="0"/>
              <a:t>Read: Pearson 2.3 – 2.4</a:t>
            </a:r>
          </a:p>
          <a:p>
            <a:endParaRPr lang="en-AU" sz="2400" dirty="0"/>
          </a:p>
          <a:p>
            <a:r>
              <a:rPr lang="en-AU" sz="2400" dirty="0"/>
              <a:t>Answer questions: Pearson section reviews 2.3, 2.4 and Chapter 2 review.</a:t>
            </a:r>
          </a:p>
        </p:txBody>
      </p:sp>
    </p:spTree>
    <p:extLst>
      <p:ext uri="{BB962C8B-B14F-4D97-AF65-F5344CB8AC3E}">
        <p14:creationId xmlns:p14="http://schemas.microsoft.com/office/powerpoint/2010/main" val="333470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Extra diagram</a:t>
            </a:r>
          </a:p>
        </p:txBody>
      </p:sp>
      <p:pic>
        <p:nvPicPr>
          <p:cNvPr id="6" name="Picture 5"/>
          <p:cNvPicPr>
            <a:picLocks noChangeAspect="1"/>
          </p:cNvPicPr>
          <p:nvPr/>
        </p:nvPicPr>
        <p:blipFill>
          <a:blip r:embed="rId2"/>
          <a:stretch>
            <a:fillRect/>
          </a:stretch>
        </p:blipFill>
        <p:spPr>
          <a:xfrm>
            <a:off x="2871181" y="1025583"/>
            <a:ext cx="6000750" cy="2628900"/>
          </a:xfrm>
          <a:prstGeom prst="rect">
            <a:avLst/>
          </a:prstGeom>
        </p:spPr>
      </p:pic>
    </p:spTree>
    <p:extLst>
      <p:ext uri="{BB962C8B-B14F-4D97-AF65-F5344CB8AC3E}">
        <p14:creationId xmlns:p14="http://schemas.microsoft.com/office/powerpoint/2010/main" val="415632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IUPAC Nuclear Notation</a:t>
            </a:r>
          </a:p>
        </p:txBody>
      </p:sp>
      <p:pic>
        <p:nvPicPr>
          <p:cNvPr id="3" name="Picture 2" descr="A screenshot of a cell phone&#10;&#10;Description automatically generated">
            <a:extLst>
              <a:ext uri="{FF2B5EF4-FFF2-40B4-BE49-F238E27FC236}">
                <a16:creationId xmlns:a16="http://schemas.microsoft.com/office/drawing/2014/main" id="{29344EF7-F9FD-4616-B7BB-3341427D0E83}"/>
              </a:ext>
            </a:extLst>
          </p:cNvPr>
          <p:cNvPicPr>
            <a:picLocks noChangeAspect="1"/>
          </p:cNvPicPr>
          <p:nvPr/>
        </p:nvPicPr>
        <p:blipFill rotWithShape="1">
          <a:blip r:embed="rId2">
            <a:extLst>
              <a:ext uri="{28A0092B-C50C-407E-A947-70E740481C1C}">
                <a14:useLocalDpi xmlns:a14="http://schemas.microsoft.com/office/drawing/2010/main" val="0"/>
              </a:ext>
            </a:extLst>
          </a:blip>
          <a:srcRect b="21765"/>
          <a:stretch/>
        </p:blipFill>
        <p:spPr>
          <a:xfrm>
            <a:off x="318770" y="1608273"/>
            <a:ext cx="4148455" cy="2327003"/>
          </a:xfrm>
          <a:prstGeom prst="rect">
            <a:avLst/>
          </a:prstGeom>
        </p:spPr>
      </p:pic>
      <p:sp>
        <p:nvSpPr>
          <p:cNvPr id="4" name="TextBox 3">
            <a:extLst>
              <a:ext uri="{FF2B5EF4-FFF2-40B4-BE49-F238E27FC236}">
                <a16:creationId xmlns:a16="http://schemas.microsoft.com/office/drawing/2014/main" id="{68FD7ADB-3AFC-45DB-9FEA-DE9AF1534463}"/>
              </a:ext>
            </a:extLst>
          </p:cNvPr>
          <p:cNvSpPr txBox="1"/>
          <p:nvPr/>
        </p:nvSpPr>
        <p:spPr>
          <a:xfrm>
            <a:off x="5015229" y="656818"/>
            <a:ext cx="6486525" cy="1569660"/>
          </a:xfrm>
          <a:prstGeom prst="rect">
            <a:avLst/>
          </a:prstGeom>
          <a:noFill/>
          <a:ln w="28575">
            <a:solidFill>
              <a:srgbClr val="7030A0"/>
            </a:solidFill>
          </a:ln>
        </p:spPr>
        <p:txBody>
          <a:bodyPr wrap="square" rtlCol="0">
            <a:spAutoFit/>
          </a:bodyPr>
          <a:lstStyle/>
          <a:p>
            <a:r>
              <a:rPr lang="en-US" sz="2400" dirty="0"/>
              <a:t>The accepted convention for representing isotopes</a:t>
            </a:r>
          </a:p>
          <a:p>
            <a:pPr marL="800100" lvl="1" indent="-342900">
              <a:buFont typeface="Arial" panose="020B0604020202020204" pitchFamily="34" charset="0"/>
              <a:buChar char="•"/>
            </a:pPr>
            <a:r>
              <a:rPr lang="en-US" sz="2400" dirty="0"/>
              <a:t>X = the symbol of the element</a:t>
            </a:r>
          </a:p>
          <a:p>
            <a:pPr marL="800100" lvl="1" indent="-342900">
              <a:buFont typeface="Arial" panose="020B0604020202020204" pitchFamily="34" charset="0"/>
              <a:buChar char="•"/>
            </a:pPr>
            <a:r>
              <a:rPr lang="en-US" sz="2400" dirty="0"/>
              <a:t>A = Mass number</a:t>
            </a:r>
          </a:p>
          <a:p>
            <a:pPr marL="800100" lvl="1" indent="-342900">
              <a:buFont typeface="Arial" panose="020B0604020202020204" pitchFamily="34" charset="0"/>
              <a:buChar char="•"/>
            </a:pPr>
            <a:r>
              <a:rPr lang="en-US" sz="2400" dirty="0"/>
              <a:t>Z = Atomic number</a:t>
            </a:r>
            <a:endParaRPr lang="en-AU" sz="2400" dirty="0"/>
          </a:p>
        </p:txBody>
      </p:sp>
      <p:sp>
        <p:nvSpPr>
          <p:cNvPr id="5" name="TextBox 4">
            <a:extLst>
              <a:ext uri="{FF2B5EF4-FFF2-40B4-BE49-F238E27FC236}">
                <a16:creationId xmlns:a16="http://schemas.microsoft.com/office/drawing/2014/main" id="{3D45B793-EAA1-4ED2-8871-F2CEADE417D2}"/>
              </a:ext>
            </a:extLst>
          </p:cNvPr>
          <p:cNvSpPr txBox="1"/>
          <p:nvPr/>
        </p:nvSpPr>
        <p:spPr>
          <a:xfrm>
            <a:off x="5015230" y="2771775"/>
            <a:ext cx="6486525" cy="1938992"/>
          </a:xfrm>
          <a:prstGeom prst="rect">
            <a:avLst/>
          </a:prstGeom>
          <a:noFill/>
          <a:ln w="28575">
            <a:solidFill>
              <a:srgbClr val="00B050"/>
            </a:solidFill>
          </a:ln>
        </p:spPr>
        <p:txBody>
          <a:bodyPr wrap="square" rtlCol="0">
            <a:spAutoFit/>
          </a:bodyPr>
          <a:lstStyle/>
          <a:p>
            <a:r>
              <a:rPr lang="en-US" sz="2400" dirty="0"/>
              <a:t>Atomic number = number of protons</a:t>
            </a:r>
          </a:p>
          <a:p>
            <a:r>
              <a:rPr lang="en-US" sz="2400" dirty="0"/>
              <a:t>                         Z  = N(p)</a:t>
            </a:r>
          </a:p>
          <a:p>
            <a:endParaRPr lang="en-US" sz="2400" dirty="0"/>
          </a:p>
          <a:p>
            <a:r>
              <a:rPr lang="en-US" sz="2400" dirty="0"/>
              <a:t>Mass number = number of proton plus neutrons           </a:t>
            </a:r>
          </a:p>
          <a:p>
            <a:r>
              <a:rPr lang="en-US" sz="2400" dirty="0"/>
              <a:t>                    A   = N(p)+N(n)</a:t>
            </a:r>
            <a:endParaRPr lang="en-AU" sz="2400" dirty="0"/>
          </a:p>
        </p:txBody>
      </p:sp>
    </p:spTree>
    <p:extLst>
      <p:ext uri="{BB962C8B-B14F-4D97-AF65-F5344CB8AC3E}">
        <p14:creationId xmlns:p14="http://schemas.microsoft.com/office/powerpoint/2010/main" val="284643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51517-4A3A-493C-A36E-9E2269BAA26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Atoms and Isotopes</a:t>
            </a:r>
          </a:p>
        </p:txBody>
      </p:sp>
      <p:pic>
        <p:nvPicPr>
          <p:cNvPr id="11" name="Picture 10" descr="A black sign with white text&#10;&#10;Description automatically generated">
            <a:extLst>
              <a:ext uri="{FF2B5EF4-FFF2-40B4-BE49-F238E27FC236}">
                <a16:creationId xmlns:a16="http://schemas.microsoft.com/office/drawing/2014/main" id="{1AC143B2-FA8A-47BC-B99F-9231CB3DB912}"/>
              </a:ext>
            </a:extLst>
          </p:cNvPr>
          <p:cNvPicPr>
            <a:picLocks noChangeAspect="1"/>
          </p:cNvPicPr>
          <p:nvPr/>
        </p:nvPicPr>
        <p:blipFill>
          <a:blip r:embed="rId2"/>
          <a:stretch>
            <a:fillRect/>
          </a:stretch>
        </p:blipFill>
        <p:spPr>
          <a:xfrm>
            <a:off x="4362014" y="944842"/>
            <a:ext cx="3556486" cy="1588808"/>
          </a:xfrm>
          <a:prstGeom prst="rect">
            <a:avLst/>
          </a:prstGeom>
        </p:spPr>
      </p:pic>
      <p:cxnSp>
        <p:nvCxnSpPr>
          <p:cNvPr id="21" name="Straight Connector 2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cell phone&#10;&#10;Description automatically generated">
            <a:extLst>
              <a:ext uri="{FF2B5EF4-FFF2-40B4-BE49-F238E27FC236}">
                <a16:creationId xmlns:a16="http://schemas.microsoft.com/office/drawing/2014/main" id="{140EB13D-5AD3-4129-8D4A-A693868342A3}"/>
              </a:ext>
            </a:extLst>
          </p:cNvPr>
          <p:cNvPicPr>
            <a:picLocks noChangeAspect="1"/>
          </p:cNvPicPr>
          <p:nvPr/>
        </p:nvPicPr>
        <p:blipFill>
          <a:blip r:embed="rId3"/>
          <a:stretch>
            <a:fillRect/>
          </a:stretch>
        </p:blipFill>
        <p:spPr>
          <a:xfrm>
            <a:off x="8449725" y="635248"/>
            <a:ext cx="3423916" cy="3387231"/>
          </a:xfrm>
          <a:prstGeom prst="rect">
            <a:avLst/>
          </a:prstGeom>
        </p:spPr>
      </p:pic>
      <p:cxnSp>
        <p:nvCxnSpPr>
          <p:cNvPr id="23" name="Straight Connector 2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B80127-09C4-4B71-8E2F-398F4C055F05}"/>
              </a:ext>
            </a:extLst>
          </p:cNvPr>
          <p:cNvSpPr txBox="1"/>
          <p:nvPr/>
        </p:nvSpPr>
        <p:spPr>
          <a:xfrm>
            <a:off x="378068" y="1260323"/>
            <a:ext cx="3391290" cy="2308324"/>
          </a:xfrm>
          <a:prstGeom prst="rect">
            <a:avLst/>
          </a:prstGeom>
          <a:noFill/>
          <a:ln w="28575">
            <a:noFill/>
          </a:ln>
        </p:spPr>
        <p:txBody>
          <a:bodyPr wrap="square" rtlCol="0">
            <a:spAutoFit/>
          </a:bodyPr>
          <a:lstStyle/>
          <a:p>
            <a:r>
              <a:rPr lang="en-US" sz="2400" dirty="0"/>
              <a:t>Different isotopes of a given element have the same atomic number but different mass numbers since they have different numbers of neutrons</a:t>
            </a:r>
            <a:endParaRPr lang="en-AU" sz="2400" dirty="0"/>
          </a:p>
        </p:txBody>
      </p:sp>
      <p:sp>
        <p:nvSpPr>
          <p:cNvPr id="15" name="TextBox 14">
            <a:extLst>
              <a:ext uri="{FF2B5EF4-FFF2-40B4-BE49-F238E27FC236}">
                <a16:creationId xmlns:a16="http://schemas.microsoft.com/office/drawing/2014/main" id="{537D8B47-B293-4E5D-8341-84681BC7AC64}"/>
              </a:ext>
            </a:extLst>
          </p:cNvPr>
          <p:cNvSpPr txBox="1"/>
          <p:nvPr/>
        </p:nvSpPr>
        <p:spPr>
          <a:xfrm>
            <a:off x="4323206" y="2665534"/>
            <a:ext cx="3634402" cy="1143070"/>
          </a:xfrm>
          <a:prstGeom prst="rect">
            <a:avLst/>
          </a:prstGeom>
          <a:solidFill>
            <a:schemeClr val="accent2">
              <a:lumMod val="20000"/>
              <a:lumOff val="80000"/>
            </a:schemeClr>
          </a:solidFill>
        </p:spPr>
        <p:txBody>
          <a:bodyPr wrap="square" rtlCol="0">
            <a:spAutoFit/>
          </a:bodyPr>
          <a:lstStyle/>
          <a:p>
            <a:pPr>
              <a:lnSpc>
                <a:spcPct val="150000"/>
              </a:lnSpc>
            </a:pPr>
            <a:r>
              <a:rPr lang="en-US" sz="2400" dirty="0"/>
              <a:t>Hyphen notation:</a:t>
            </a:r>
          </a:p>
          <a:p>
            <a:pPr>
              <a:lnSpc>
                <a:spcPct val="150000"/>
              </a:lnSpc>
            </a:pPr>
            <a:r>
              <a:rPr lang="en-US" sz="2400" i="1" dirty="0"/>
              <a:t>e.g. </a:t>
            </a:r>
            <a:r>
              <a:rPr lang="en-US" sz="2400" dirty="0"/>
              <a:t>carbon-12 or carbon-14</a:t>
            </a:r>
            <a:endParaRPr lang="en-AU" sz="2400" dirty="0"/>
          </a:p>
        </p:txBody>
      </p:sp>
    </p:spTree>
    <p:extLst>
      <p:ext uri="{BB962C8B-B14F-4D97-AF65-F5344CB8AC3E}">
        <p14:creationId xmlns:p14="http://schemas.microsoft.com/office/powerpoint/2010/main" val="324417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Isotopes</a:t>
            </a:r>
          </a:p>
        </p:txBody>
      </p:sp>
      <p:sp>
        <p:nvSpPr>
          <p:cNvPr id="6" name="TextBox 5"/>
          <p:cNvSpPr txBox="1"/>
          <p:nvPr/>
        </p:nvSpPr>
        <p:spPr>
          <a:xfrm>
            <a:off x="1090056" y="698270"/>
            <a:ext cx="10740043"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2400" dirty="0"/>
              <a:t>Isotopes have the same chemical properties (as they have the same number of electrons)</a:t>
            </a:r>
          </a:p>
          <a:p>
            <a:pPr marL="285750" indent="-285750">
              <a:lnSpc>
                <a:spcPct val="150000"/>
              </a:lnSpc>
              <a:buFont typeface="Arial" panose="020B0604020202020204" pitchFamily="34" charset="0"/>
              <a:buChar char="•"/>
            </a:pPr>
            <a:r>
              <a:rPr lang="en-AU" sz="2400" dirty="0"/>
              <a:t>Isotopes may have different physical properties such as density, boiling point (due to the different mass of the atom)</a:t>
            </a:r>
          </a:p>
          <a:p>
            <a:pPr marL="285750" indent="-285750">
              <a:lnSpc>
                <a:spcPct val="150000"/>
              </a:lnSpc>
              <a:buFont typeface="Arial" panose="020B0604020202020204" pitchFamily="34" charset="0"/>
              <a:buChar char="•"/>
            </a:pPr>
            <a:r>
              <a:rPr lang="en-AU" sz="2400" dirty="0"/>
              <a:t>Larger isotopes can have an unstable nucleus and may be radioactive</a:t>
            </a:r>
          </a:p>
        </p:txBody>
      </p:sp>
    </p:spTree>
    <p:extLst>
      <p:ext uri="{BB962C8B-B14F-4D97-AF65-F5344CB8AC3E}">
        <p14:creationId xmlns:p14="http://schemas.microsoft.com/office/powerpoint/2010/main" val="361092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556846"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Relative atomic mass (</a:t>
            </a:r>
            <a:r>
              <a:rPr lang="en-US" sz="5400" dirty="0" err="1">
                <a:solidFill>
                  <a:schemeClr val="bg1"/>
                </a:solidFill>
              </a:rPr>
              <a:t>Ar</a:t>
            </a:r>
            <a:r>
              <a:rPr lang="en-US" sz="5400" dirty="0">
                <a:solidFill>
                  <a:schemeClr val="bg1"/>
                </a:solidFill>
              </a:rPr>
              <a:t>)</a:t>
            </a:r>
          </a:p>
        </p:txBody>
      </p:sp>
      <p:sp>
        <p:nvSpPr>
          <p:cNvPr id="6" name="TextBox 5">
            <a:extLst>
              <a:ext uri="{FF2B5EF4-FFF2-40B4-BE49-F238E27FC236}">
                <a16:creationId xmlns:a16="http://schemas.microsoft.com/office/drawing/2014/main" id="{A213A875-8A9E-4E1C-974B-0FDED7AF185B}"/>
              </a:ext>
            </a:extLst>
          </p:cNvPr>
          <p:cNvSpPr txBox="1"/>
          <p:nvPr/>
        </p:nvSpPr>
        <p:spPr>
          <a:xfrm>
            <a:off x="690245" y="228600"/>
            <a:ext cx="11006455"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Recall – scientists discovered that elements combined in specific ratios to form compounds. {Proust – Law of Definite proportions}</a:t>
            </a:r>
          </a:p>
          <a:p>
            <a:pPr marL="342900" indent="-342900">
              <a:lnSpc>
                <a:spcPct val="150000"/>
              </a:lnSpc>
              <a:buFont typeface="Arial" panose="020B0604020202020204" pitchFamily="34" charset="0"/>
              <a:buChar char="•"/>
            </a:pPr>
            <a:r>
              <a:rPr lang="en-US" sz="2400" dirty="0"/>
              <a:t>Dalton (1766-1844) used this to calculate the relative atomic mass of different elements</a:t>
            </a:r>
          </a:p>
          <a:p>
            <a:pPr marL="342900" indent="-342900">
              <a:lnSpc>
                <a:spcPct val="150000"/>
              </a:lnSpc>
              <a:buFont typeface="Arial" panose="020B0604020202020204" pitchFamily="34" charset="0"/>
              <a:buChar char="•"/>
            </a:pPr>
            <a:r>
              <a:rPr lang="en-US" sz="2400" dirty="0"/>
              <a:t>For example: calcium and oxygen always combined in a mass ratio of 2.5 g calcium to 1.0 g oxygen. Assuming the atomic ratio is 1:1, that would make an atom of calcium 2.5 times heavier than an atom of oxygen.</a:t>
            </a:r>
          </a:p>
          <a:p>
            <a:pPr marL="342900" indent="-342900">
              <a:lnSpc>
                <a:spcPct val="150000"/>
              </a:lnSpc>
              <a:buFont typeface="Arial" panose="020B0604020202020204" pitchFamily="34" charset="0"/>
              <a:buChar char="•"/>
            </a:pPr>
            <a:r>
              <a:rPr lang="en-US" sz="2400" dirty="0"/>
              <a:t>Relative atomic mass is the mass of the atom compared to 1/12</a:t>
            </a:r>
            <a:r>
              <a:rPr lang="en-US" sz="2400" baseline="30000" dirty="0"/>
              <a:t>th</a:t>
            </a:r>
            <a:r>
              <a:rPr lang="en-US" sz="2400" dirty="0"/>
              <a:t> the mass of a carbon-12 atom</a:t>
            </a:r>
            <a:endParaRPr lang="en-AU" sz="2400" dirty="0"/>
          </a:p>
        </p:txBody>
      </p:sp>
    </p:spTree>
    <p:extLst>
      <p:ext uri="{BB962C8B-B14F-4D97-AF65-F5344CB8AC3E}">
        <p14:creationId xmlns:p14="http://schemas.microsoft.com/office/powerpoint/2010/main" val="95739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556846"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Relative isotopic mass</a:t>
            </a:r>
          </a:p>
        </p:txBody>
      </p:sp>
      <p:sp>
        <p:nvSpPr>
          <p:cNvPr id="6" name="TextBox 5">
            <a:extLst>
              <a:ext uri="{FF2B5EF4-FFF2-40B4-BE49-F238E27FC236}">
                <a16:creationId xmlns:a16="http://schemas.microsoft.com/office/drawing/2014/main" id="{A213A875-8A9E-4E1C-974B-0FDED7AF185B}"/>
              </a:ext>
            </a:extLst>
          </p:cNvPr>
          <p:cNvSpPr txBox="1"/>
          <p:nvPr/>
        </p:nvSpPr>
        <p:spPr>
          <a:xfrm>
            <a:off x="238760" y="228600"/>
            <a:ext cx="11714479"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Relative atomic mass is the mass of the atom compared to 1/12</a:t>
            </a:r>
            <a:r>
              <a:rPr lang="en-US" sz="2400" baseline="30000" dirty="0"/>
              <a:t>th</a:t>
            </a:r>
            <a:r>
              <a:rPr lang="en-US" sz="2400" dirty="0"/>
              <a:t> the mass of a carbon-12 atom</a:t>
            </a:r>
          </a:p>
          <a:p>
            <a:pPr marL="342900" indent="-342900">
              <a:lnSpc>
                <a:spcPct val="150000"/>
              </a:lnSpc>
              <a:buFont typeface="Arial" panose="020B0604020202020204" pitchFamily="34" charset="0"/>
              <a:buChar char="•"/>
            </a:pPr>
            <a:r>
              <a:rPr lang="en-US" sz="2400" dirty="0"/>
              <a:t>The mass </a:t>
            </a:r>
            <a:r>
              <a:rPr lang="en-US" sz="2400" dirty="0" err="1"/>
              <a:t>og</a:t>
            </a:r>
            <a:r>
              <a:rPr lang="en-US" sz="2400" dirty="0"/>
              <a:t> an individual isotope of each element compared to this standard is called the </a:t>
            </a:r>
            <a:r>
              <a:rPr lang="en-US" sz="2400" dirty="0">
                <a:solidFill>
                  <a:srgbClr val="FF0000"/>
                </a:solidFill>
              </a:rPr>
              <a:t>relative isotopic mass</a:t>
            </a:r>
            <a:r>
              <a:rPr lang="en-US" sz="2400" dirty="0"/>
              <a:t>.  </a:t>
            </a:r>
          </a:p>
          <a:p>
            <a:pPr marL="342900" indent="-342900">
              <a:lnSpc>
                <a:spcPct val="150000"/>
              </a:lnSpc>
              <a:buFont typeface="Arial" panose="020B0604020202020204" pitchFamily="34" charset="0"/>
              <a:buChar char="•"/>
            </a:pPr>
            <a:r>
              <a:rPr lang="en-US" sz="2400" dirty="0"/>
              <a:t>Recall: mass number gives protons + neutrons</a:t>
            </a:r>
          </a:p>
          <a:p>
            <a:pPr marL="342900" indent="-342900">
              <a:lnSpc>
                <a:spcPct val="150000"/>
              </a:lnSpc>
              <a:buFont typeface="Arial" panose="020B0604020202020204" pitchFamily="34" charset="0"/>
              <a:buChar char="•"/>
            </a:pPr>
            <a:r>
              <a:rPr lang="en-US" sz="2400" dirty="0"/>
              <a:t>Relative isotopic mass is found experimentally, as protons and neutrons are close to 1 on the carbon-12 scale the relative isotopic mass is almost equal to the mass number</a:t>
            </a:r>
          </a:p>
          <a:p>
            <a:pPr marL="342900" indent="-342900">
              <a:lnSpc>
                <a:spcPct val="150000"/>
              </a:lnSpc>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D117FDCF-037B-4997-A751-8B0F12D2E92D}"/>
              </a:ext>
            </a:extLst>
          </p:cNvPr>
          <p:cNvSpPr txBox="1"/>
          <p:nvPr/>
        </p:nvSpPr>
        <p:spPr>
          <a:xfrm>
            <a:off x="1965812" y="4548380"/>
            <a:ext cx="826037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0070C0"/>
                </a:solidFill>
              </a:rPr>
              <a:t>Example: Chlorine-37 has a relative isotopic mass of 36.966</a:t>
            </a:r>
            <a:endParaRPr lang="en-AU" sz="2400" dirty="0">
              <a:solidFill>
                <a:srgbClr val="0070C0"/>
              </a:solidFill>
            </a:endParaRPr>
          </a:p>
        </p:txBody>
      </p:sp>
    </p:spTree>
    <p:extLst>
      <p:ext uri="{BB962C8B-B14F-4D97-AF65-F5344CB8AC3E}">
        <p14:creationId xmlns:p14="http://schemas.microsoft.com/office/powerpoint/2010/main" val="73164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68DF90-FD43-4342-B6CB-9F38684118BB}"/>
              </a:ext>
            </a:extLst>
          </p:cNvPr>
          <p:cNvSpPr/>
          <p:nvPr/>
        </p:nvSpPr>
        <p:spPr>
          <a:xfrm>
            <a:off x="1485900" y="4039170"/>
            <a:ext cx="9220200" cy="1057275"/>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 name="Title 1">
            <a:extLst>
              <a:ext uri="{FF2B5EF4-FFF2-40B4-BE49-F238E27FC236}">
                <a16:creationId xmlns:a16="http://schemas.microsoft.com/office/drawing/2014/main" id="{095B0C61-004F-4C06-8739-7A2F3C067B87}"/>
              </a:ext>
            </a:extLst>
          </p:cNvPr>
          <p:cNvSpPr txBox="1">
            <a:spLocks/>
          </p:cNvSpPr>
          <p:nvPr/>
        </p:nvSpPr>
        <p:spPr>
          <a:xfrm>
            <a:off x="556846"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Relative atomic mass (</a:t>
            </a:r>
            <a:r>
              <a:rPr lang="en-US" sz="5400" dirty="0" err="1">
                <a:solidFill>
                  <a:schemeClr val="bg1"/>
                </a:solidFill>
              </a:rPr>
              <a:t>Ar</a:t>
            </a:r>
            <a:r>
              <a:rPr lang="en-US" sz="5400" dirty="0">
                <a:solidFill>
                  <a:schemeClr val="bg1"/>
                </a:solidFill>
              </a:rPr>
              <a:t>)</a:t>
            </a:r>
          </a:p>
        </p:txBody>
      </p:sp>
      <p:sp>
        <p:nvSpPr>
          <p:cNvPr id="6" name="TextBox 5">
            <a:extLst>
              <a:ext uri="{FF2B5EF4-FFF2-40B4-BE49-F238E27FC236}">
                <a16:creationId xmlns:a16="http://schemas.microsoft.com/office/drawing/2014/main" id="{A213A875-8A9E-4E1C-974B-0FDED7AF185B}"/>
              </a:ext>
            </a:extLst>
          </p:cNvPr>
          <p:cNvSpPr txBox="1"/>
          <p:nvPr/>
        </p:nvSpPr>
        <p:spPr>
          <a:xfrm>
            <a:off x="690245" y="228600"/>
            <a:ext cx="11006455"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Relative atomic mass has no units as it is a comparison to the standard, carbon-12</a:t>
            </a:r>
          </a:p>
          <a:p>
            <a:pPr marL="342900" indent="-342900">
              <a:lnSpc>
                <a:spcPct val="150000"/>
              </a:lnSpc>
              <a:buFont typeface="Arial" panose="020B0604020202020204" pitchFamily="34" charset="0"/>
              <a:buChar char="•"/>
            </a:pPr>
            <a:r>
              <a:rPr lang="en-US" sz="2400" dirty="0"/>
              <a:t>Natural samples contain a mixture of isotopes</a:t>
            </a:r>
          </a:p>
          <a:p>
            <a:pPr marL="342900" indent="-342900">
              <a:lnSpc>
                <a:spcPct val="150000"/>
              </a:lnSpc>
              <a:buFont typeface="Arial" panose="020B0604020202020204" pitchFamily="34" charset="0"/>
              <a:buChar char="•"/>
            </a:pPr>
            <a:r>
              <a:rPr lang="en-US" sz="2400" dirty="0"/>
              <a:t>We can calculate the average atomic mass for a naturally occurring mixture of isotopes.</a:t>
            </a:r>
          </a:p>
          <a:p>
            <a:pPr marL="342900" indent="-342900">
              <a:lnSpc>
                <a:spcPct val="150000"/>
              </a:lnSpc>
              <a:buFont typeface="Arial" panose="020B0604020202020204" pitchFamily="34" charset="0"/>
              <a:buChar char="•"/>
            </a:pPr>
            <a:r>
              <a:rPr lang="en-US" sz="2400" dirty="0"/>
              <a:t>If an element has naturally occurring, stable isotopes the relative atomic mass is the </a:t>
            </a:r>
            <a:r>
              <a:rPr lang="en-US" sz="2400" u="sng" dirty="0">
                <a:solidFill>
                  <a:srgbClr val="FF0000"/>
                </a:solidFill>
              </a:rPr>
              <a:t>weighted average based on the abundance of the individual isotopes</a:t>
            </a:r>
            <a:r>
              <a:rPr lang="en-US" sz="2400" dirty="0"/>
              <a:t>.</a:t>
            </a:r>
            <a:endParaRPr lang="en-AU" sz="2400" dirty="0"/>
          </a:p>
        </p:txBody>
      </p:sp>
      <p:grpSp>
        <p:nvGrpSpPr>
          <p:cNvPr id="5" name="Group 4">
            <a:extLst>
              <a:ext uri="{FF2B5EF4-FFF2-40B4-BE49-F238E27FC236}">
                <a16:creationId xmlns:a16="http://schemas.microsoft.com/office/drawing/2014/main" id="{FD9BBF78-D7A8-4D06-B096-1348E1DF20C7}"/>
              </a:ext>
            </a:extLst>
          </p:cNvPr>
          <p:cNvGrpSpPr/>
          <p:nvPr/>
        </p:nvGrpSpPr>
        <p:grpSpPr>
          <a:xfrm>
            <a:off x="1576068" y="4229273"/>
            <a:ext cx="9610725" cy="800200"/>
            <a:chOff x="1290637" y="3362673"/>
            <a:chExt cx="9610725" cy="800200"/>
          </a:xfrm>
        </p:grpSpPr>
        <p:sp>
          <p:nvSpPr>
            <p:cNvPr id="3" name="TextBox 2">
              <a:extLst>
                <a:ext uri="{FF2B5EF4-FFF2-40B4-BE49-F238E27FC236}">
                  <a16:creationId xmlns:a16="http://schemas.microsoft.com/office/drawing/2014/main" id="{E8F2B1DA-6D35-46BF-84B2-205305C65787}"/>
                </a:ext>
              </a:extLst>
            </p:cNvPr>
            <p:cNvSpPr txBox="1"/>
            <p:nvPr/>
          </p:nvSpPr>
          <p:spPr>
            <a:xfrm>
              <a:off x="1290637" y="3362673"/>
              <a:ext cx="9610725" cy="461665"/>
            </a:xfrm>
            <a:prstGeom prst="rect">
              <a:avLst/>
            </a:prstGeom>
            <a:noFill/>
          </p:spPr>
          <p:txBody>
            <a:bodyPr wrap="square" rtlCol="0">
              <a:spAutoFit/>
            </a:bodyPr>
            <a:lstStyle/>
            <a:p>
              <a:r>
                <a:rPr lang="en-US" sz="2400" dirty="0" err="1"/>
                <a:t>Ar</a:t>
              </a:r>
              <a:r>
                <a:rPr lang="en-US" sz="2400" dirty="0"/>
                <a:t> = </a:t>
              </a:r>
              <a:r>
                <a:rPr lang="en-US" sz="2400" u="sng" dirty="0"/>
                <a:t>(% abundance isotope a) x </a:t>
              </a:r>
              <a:r>
                <a:rPr lang="en-US" sz="2400" u="sng" dirty="0" err="1"/>
                <a:t>Ar</a:t>
              </a:r>
              <a:r>
                <a:rPr lang="en-US" sz="2400" u="sng" dirty="0"/>
                <a:t>(a) + (% abundance isotope b) x </a:t>
              </a:r>
              <a:r>
                <a:rPr lang="en-US" sz="2400" u="sng" dirty="0" err="1"/>
                <a:t>Ar</a:t>
              </a:r>
              <a:r>
                <a:rPr lang="en-US" sz="2400" u="sng" dirty="0"/>
                <a:t>(b) </a:t>
              </a:r>
              <a:endParaRPr lang="en-AU" sz="2400" u="sng" dirty="0"/>
            </a:p>
          </p:txBody>
        </p:sp>
        <p:sp>
          <p:nvSpPr>
            <p:cNvPr id="4" name="TextBox 3">
              <a:extLst>
                <a:ext uri="{FF2B5EF4-FFF2-40B4-BE49-F238E27FC236}">
                  <a16:creationId xmlns:a16="http://schemas.microsoft.com/office/drawing/2014/main" id="{E63A29A0-D037-4DF8-B427-850EBB348174}"/>
                </a:ext>
              </a:extLst>
            </p:cNvPr>
            <p:cNvSpPr txBox="1"/>
            <p:nvPr/>
          </p:nvSpPr>
          <p:spPr>
            <a:xfrm>
              <a:off x="5076825" y="3701208"/>
              <a:ext cx="1743075" cy="461665"/>
            </a:xfrm>
            <a:prstGeom prst="rect">
              <a:avLst/>
            </a:prstGeom>
            <a:noFill/>
          </p:spPr>
          <p:txBody>
            <a:bodyPr wrap="square" rtlCol="0">
              <a:spAutoFit/>
            </a:bodyPr>
            <a:lstStyle/>
            <a:p>
              <a:r>
                <a:rPr lang="en-US" sz="2400" dirty="0"/>
                <a:t>100</a:t>
              </a:r>
              <a:endParaRPr lang="en-AU" sz="2400" dirty="0"/>
            </a:p>
          </p:txBody>
        </p:sp>
      </p:grpSp>
    </p:spTree>
    <p:extLst>
      <p:ext uri="{BB962C8B-B14F-4D97-AF65-F5344CB8AC3E}">
        <p14:creationId xmlns:p14="http://schemas.microsoft.com/office/powerpoint/2010/main" val="93020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C61-004F-4C06-8739-7A2F3C067B87}"/>
              </a:ext>
            </a:extLst>
          </p:cNvPr>
          <p:cNvSpPr txBox="1">
            <a:spLocks/>
          </p:cNvSpPr>
          <p:nvPr/>
        </p:nvSpPr>
        <p:spPr>
          <a:xfrm>
            <a:off x="690245" y="5547955"/>
            <a:ext cx="11139854" cy="930447"/>
          </a:xfrm>
          <a:prstGeom prst="rect">
            <a:avLst/>
          </a:prstGeom>
          <a:solidFill>
            <a:schemeClr val="bg2">
              <a:lumMod val="75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bg1"/>
                </a:solidFill>
              </a:rPr>
              <a:t>Relative atomic mass (</a:t>
            </a:r>
            <a:r>
              <a:rPr lang="en-US" sz="5400" dirty="0" err="1">
                <a:solidFill>
                  <a:schemeClr val="bg1"/>
                </a:solidFill>
              </a:rPr>
              <a:t>Ar</a:t>
            </a:r>
            <a:r>
              <a:rPr lang="en-US" sz="5400" dirty="0">
                <a:solidFill>
                  <a:schemeClr val="bg1"/>
                </a:solidFill>
              </a:rPr>
              <a:t>)</a:t>
            </a:r>
          </a:p>
        </p:txBody>
      </p:sp>
      <p:sp>
        <p:nvSpPr>
          <p:cNvPr id="4" name="TextBox 3">
            <a:extLst>
              <a:ext uri="{FF2B5EF4-FFF2-40B4-BE49-F238E27FC236}">
                <a16:creationId xmlns:a16="http://schemas.microsoft.com/office/drawing/2014/main" id="{5AE99137-7972-481D-802F-627EAD579781}"/>
              </a:ext>
            </a:extLst>
          </p:cNvPr>
          <p:cNvSpPr txBox="1"/>
          <p:nvPr/>
        </p:nvSpPr>
        <p:spPr>
          <a:xfrm>
            <a:off x="797584" y="217673"/>
            <a:ext cx="10925175" cy="1318181"/>
          </a:xfrm>
          <a:prstGeom prst="rect">
            <a:avLst/>
          </a:prstGeom>
          <a:noFill/>
        </p:spPr>
        <p:txBody>
          <a:bodyPr wrap="square" rtlCol="0">
            <a:spAutoFit/>
          </a:bodyPr>
          <a:lstStyle/>
          <a:p>
            <a:pPr>
              <a:lnSpc>
                <a:spcPct val="150000"/>
              </a:lnSpc>
            </a:pPr>
            <a:r>
              <a:rPr lang="en-US" sz="2800" dirty="0"/>
              <a:t>Calculate the relative atomic mass of chlorine, using the information below:</a:t>
            </a:r>
            <a:endParaRPr lang="en-AU" sz="2800" dirty="0"/>
          </a:p>
        </p:txBody>
      </p:sp>
      <p:sp>
        <p:nvSpPr>
          <p:cNvPr id="5" name="TextBox 4">
            <a:extLst>
              <a:ext uri="{FF2B5EF4-FFF2-40B4-BE49-F238E27FC236}">
                <a16:creationId xmlns:a16="http://schemas.microsoft.com/office/drawing/2014/main" id="{E364D40A-9FD2-471C-8063-0161D75A97C3}"/>
              </a:ext>
            </a:extLst>
          </p:cNvPr>
          <p:cNvSpPr txBox="1"/>
          <p:nvPr/>
        </p:nvSpPr>
        <p:spPr>
          <a:xfrm>
            <a:off x="2714625" y="3015391"/>
            <a:ext cx="10496550" cy="461665"/>
          </a:xfrm>
          <a:prstGeom prst="rect">
            <a:avLst/>
          </a:prstGeom>
          <a:noFill/>
        </p:spPr>
        <p:txBody>
          <a:bodyPr wrap="square" rtlCol="0">
            <a:spAutoFit/>
          </a:bodyPr>
          <a:lstStyle/>
          <a:p>
            <a:r>
              <a:rPr lang="en-US" sz="2400" dirty="0" err="1"/>
              <a:t>Ar</a:t>
            </a:r>
            <a:r>
              <a:rPr lang="en-US" sz="2400" dirty="0"/>
              <a:t> (Cl) = </a:t>
            </a:r>
            <a:r>
              <a:rPr lang="en-US" sz="2400" u="sng" dirty="0"/>
              <a:t>(75.77 x 34.97) + (24.23 x 36.97) </a:t>
            </a:r>
            <a:endParaRPr lang="en-AU" sz="2400" u="sng" dirty="0"/>
          </a:p>
        </p:txBody>
      </p:sp>
      <p:sp>
        <p:nvSpPr>
          <p:cNvPr id="6" name="TextBox 5">
            <a:extLst>
              <a:ext uri="{FF2B5EF4-FFF2-40B4-BE49-F238E27FC236}">
                <a16:creationId xmlns:a16="http://schemas.microsoft.com/office/drawing/2014/main" id="{2908DBD8-00EC-4A92-AEEA-7FC1EE31D363}"/>
              </a:ext>
            </a:extLst>
          </p:cNvPr>
          <p:cNvSpPr txBox="1"/>
          <p:nvPr/>
        </p:nvSpPr>
        <p:spPr>
          <a:xfrm>
            <a:off x="5548177" y="3371783"/>
            <a:ext cx="1233623" cy="461665"/>
          </a:xfrm>
          <a:prstGeom prst="rect">
            <a:avLst/>
          </a:prstGeom>
          <a:noFill/>
        </p:spPr>
        <p:txBody>
          <a:bodyPr wrap="square" rtlCol="0">
            <a:spAutoFit/>
          </a:bodyPr>
          <a:lstStyle/>
          <a:p>
            <a:r>
              <a:rPr lang="en-US" sz="2400" dirty="0"/>
              <a:t>100</a:t>
            </a:r>
            <a:endParaRPr lang="en-AU" sz="2400" dirty="0"/>
          </a:p>
        </p:txBody>
      </p:sp>
      <p:sp>
        <p:nvSpPr>
          <p:cNvPr id="7" name="TextBox 6">
            <a:extLst>
              <a:ext uri="{FF2B5EF4-FFF2-40B4-BE49-F238E27FC236}">
                <a16:creationId xmlns:a16="http://schemas.microsoft.com/office/drawing/2014/main" id="{2F3070FD-DE97-4951-A236-990871072AB6}"/>
              </a:ext>
            </a:extLst>
          </p:cNvPr>
          <p:cNvSpPr txBox="1"/>
          <p:nvPr/>
        </p:nvSpPr>
        <p:spPr>
          <a:xfrm>
            <a:off x="8077200" y="3161451"/>
            <a:ext cx="5019675" cy="461665"/>
          </a:xfrm>
          <a:prstGeom prst="rect">
            <a:avLst/>
          </a:prstGeom>
          <a:noFill/>
        </p:spPr>
        <p:txBody>
          <a:bodyPr wrap="square" rtlCol="0">
            <a:spAutoFit/>
          </a:bodyPr>
          <a:lstStyle/>
          <a:p>
            <a:r>
              <a:rPr lang="en-US" sz="2400" dirty="0"/>
              <a:t>= 35.45</a:t>
            </a:r>
            <a:endParaRPr lang="en-AU" sz="2400" dirty="0"/>
          </a:p>
        </p:txBody>
      </p:sp>
      <p:sp>
        <p:nvSpPr>
          <p:cNvPr id="8" name="Rectangle: Rounded Corners 7">
            <a:extLst>
              <a:ext uri="{FF2B5EF4-FFF2-40B4-BE49-F238E27FC236}">
                <a16:creationId xmlns:a16="http://schemas.microsoft.com/office/drawing/2014/main" id="{328FC344-F8AB-410F-B95C-91FAC4DA5DED}"/>
              </a:ext>
            </a:extLst>
          </p:cNvPr>
          <p:cNvSpPr/>
          <p:nvPr/>
        </p:nvSpPr>
        <p:spPr>
          <a:xfrm>
            <a:off x="2438400" y="2787640"/>
            <a:ext cx="7058025" cy="16074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2EC39E04-55DD-4A69-B968-707587179483}"/>
              </a:ext>
            </a:extLst>
          </p:cNvPr>
          <p:cNvSpPr txBox="1"/>
          <p:nvPr/>
        </p:nvSpPr>
        <p:spPr>
          <a:xfrm>
            <a:off x="1476375" y="4740704"/>
            <a:ext cx="9896475" cy="461665"/>
          </a:xfrm>
          <a:prstGeom prst="rect">
            <a:avLst/>
          </a:prstGeom>
          <a:noFill/>
        </p:spPr>
        <p:txBody>
          <a:bodyPr wrap="square" rtlCol="0">
            <a:spAutoFit/>
          </a:bodyPr>
          <a:lstStyle/>
          <a:p>
            <a:r>
              <a:rPr lang="en-US" sz="2400" dirty="0">
                <a:solidFill>
                  <a:srgbClr val="FF0000"/>
                </a:solidFill>
              </a:rPr>
              <a:t>Check - What is the relative atomic mass for chlorine on the periodic table?</a:t>
            </a:r>
            <a:endParaRPr lang="en-AU" sz="2400" dirty="0">
              <a:solidFill>
                <a:srgbClr val="FF0000"/>
              </a:solidFill>
            </a:endParaRPr>
          </a:p>
        </p:txBody>
      </p:sp>
      <p:sp>
        <p:nvSpPr>
          <p:cNvPr id="10" name="TextBox 9">
            <a:extLst>
              <a:ext uri="{FF2B5EF4-FFF2-40B4-BE49-F238E27FC236}">
                <a16:creationId xmlns:a16="http://schemas.microsoft.com/office/drawing/2014/main" id="{2F02DCC3-BB74-45CC-9C98-84273C8BEA52}"/>
              </a:ext>
            </a:extLst>
          </p:cNvPr>
          <p:cNvSpPr txBox="1"/>
          <p:nvPr/>
        </p:nvSpPr>
        <p:spPr>
          <a:xfrm>
            <a:off x="2050732" y="1004452"/>
            <a:ext cx="8747760" cy="1384995"/>
          </a:xfrm>
          <a:prstGeom prst="rect">
            <a:avLst/>
          </a:prstGeom>
          <a:noFill/>
        </p:spPr>
        <p:txBody>
          <a:bodyPr wrap="square" rtlCol="0">
            <a:spAutoFit/>
          </a:bodyPr>
          <a:lstStyle/>
          <a:p>
            <a:r>
              <a:rPr lang="en-US" sz="2800" dirty="0">
                <a:solidFill>
                  <a:srgbClr val="0070C0"/>
                </a:solidFill>
              </a:rPr>
              <a:t>Chlorine exists as two stable isotopes in nature</a:t>
            </a:r>
          </a:p>
          <a:p>
            <a:pPr marL="742950" lvl="1" indent="-285750">
              <a:buFont typeface="Arial" panose="020B0604020202020204" pitchFamily="34" charset="0"/>
              <a:buChar char="•"/>
            </a:pPr>
            <a:r>
              <a:rPr lang="en-US" sz="2800" dirty="0">
                <a:solidFill>
                  <a:srgbClr val="0070C0"/>
                </a:solidFill>
              </a:rPr>
              <a:t>75.77 % is Cl-35, relative isotopic mass = 34.97</a:t>
            </a:r>
          </a:p>
          <a:p>
            <a:pPr marL="742950" lvl="1" indent="-285750">
              <a:buFont typeface="Arial" panose="020B0604020202020204" pitchFamily="34" charset="0"/>
              <a:buChar char="•"/>
            </a:pPr>
            <a:r>
              <a:rPr lang="en-US" sz="2800" dirty="0">
                <a:solidFill>
                  <a:srgbClr val="0070C0"/>
                </a:solidFill>
              </a:rPr>
              <a:t>24.23 % is Cl-37, relative isotopic mass = 36.97</a:t>
            </a:r>
            <a:endParaRPr lang="en-AU" sz="2800" dirty="0">
              <a:solidFill>
                <a:srgbClr val="0070C0"/>
              </a:solidFill>
            </a:endParaRPr>
          </a:p>
        </p:txBody>
      </p:sp>
    </p:spTree>
    <p:extLst>
      <p:ext uri="{BB962C8B-B14F-4D97-AF65-F5344CB8AC3E}">
        <p14:creationId xmlns:p14="http://schemas.microsoft.com/office/powerpoint/2010/main" val="312156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F02DCC3-BB74-45CC-9C98-84273C8BEA52}"/>
              </a:ext>
            </a:extLst>
          </p:cNvPr>
          <p:cNvSpPr txBox="1"/>
          <p:nvPr/>
        </p:nvSpPr>
        <p:spPr>
          <a:xfrm>
            <a:off x="284480" y="133730"/>
            <a:ext cx="11673840" cy="1569660"/>
          </a:xfrm>
          <a:prstGeom prst="rect">
            <a:avLst/>
          </a:prstGeom>
          <a:noFill/>
        </p:spPr>
        <p:txBody>
          <a:bodyPr wrap="square" rtlCol="0">
            <a:spAutoFit/>
          </a:bodyPr>
          <a:lstStyle/>
          <a:p>
            <a:r>
              <a:rPr lang="en-US" sz="2400" dirty="0">
                <a:solidFill>
                  <a:srgbClr val="0070C0"/>
                </a:solidFill>
              </a:rPr>
              <a:t>Chlorine exists as two stable isotopes, Cl-35 and Cl-37, in nature and has a </a:t>
            </a:r>
            <a:r>
              <a:rPr lang="en-US" sz="2400" dirty="0" err="1">
                <a:solidFill>
                  <a:srgbClr val="0070C0"/>
                </a:solidFill>
              </a:rPr>
              <a:t>Ar</a:t>
            </a:r>
            <a:r>
              <a:rPr lang="en-US" sz="2400" dirty="0">
                <a:solidFill>
                  <a:srgbClr val="0070C0"/>
                </a:solidFill>
              </a:rPr>
              <a:t> = 35.45. Given the isotopic masses of the two isotopes below calculate the relative abundance of each.</a:t>
            </a:r>
          </a:p>
          <a:p>
            <a:pPr marL="742950" lvl="1" indent="-285750">
              <a:buFont typeface="Arial" panose="020B0604020202020204" pitchFamily="34" charset="0"/>
              <a:buChar char="•"/>
            </a:pPr>
            <a:r>
              <a:rPr lang="en-US" sz="2400" dirty="0">
                <a:solidFill>
                  <a:srgbClr val="0070C0"/>
                </a:solidFill>
              </a:rPr>
              <a:t>Cl-35, relative isotopic mass = 34.97</a:t>
            </a:r>
          </a:p>
          <a:p>
            <a:pPr marL="742950" lvl="1" indent="-285750">
              <a:buFont typeface="Arial" panose="020B0604020202020204" pitchFamily="34" charset="0"/>
              <a:buChar char="•"/>
            </a:pPr>
            <a:r>
              <a:rPr lang="en-US" sz="2400" dirty="0">
                <a:solidFill>
                  <a:srgbClr val="0070C0"/>
                </a:solidFill>
              </a:rPr>
              <a:t>Cl-37, relative isotopic mass = 36.97</a:t>
            </a:r>
            <a:endParaRPr lang="en-AU" sz="2400" dirty="0">
              <a:solidFill>
                <a:srgbClr val="0070C0"/>
              </a:solidFill>
            </a:endParaRPr>
          </a:p>
        </p:txBody>
      </p:sp>
      <p:grpSp>
        <p:nvGrpSpPr>
          <p:cNvPr id="3" name="Group 2">
            <a:extLst>
              <a:ext uri="{FF2B5EF4-FFF2-40B4-BE49-F238E27FC236}">
                <a16:creationId xmlns:a16="http://schemas.microsoft.com/office/drawing/2014/main" id="{2BF59558-A78B-420A-BFDF-E322B7830EEC}"/>
              </a:ext>
            </a:extLst>
          </p:cNvPr>
          <p:cNvGrpSpPr/>
          <p:nvPr/>
        </p:nvGrpSpPr>
        <p:grpSpPr>
          <a:xfrm>
            <a:off x="1454809" y="1794443"/>
            <a:ext cx="9610725" cy="800200"/>
            <a:chOff x="1576068" y="4229273"/>
            <a:chExt cx="9610725" cy="800200"/>
          </a:xfrm>
        </p:grpSpPr>
        <p:sp>
          <p:nvSpPr>
            <p:cNvPr id="11" name="TextBox 10">
              <a:extLst>
                <a:ext uri="{FF2B5EF4-FFF2-40B4-BE49-F238E27FC236}">
                  <a16:creationId xmlns:a16="http://schemas.microsoft.com/office/drawing/2014/main" id="{10C54081-F271-4174-A0DA-F5F974E04A3B}"/>
                </a:ext>
              </a:extLst>
            </p:cNvPr>
            <p:cNvSpPr txBox="1"/>
            <p:nvPr/>
          </p:nvSpPr>
          <p:spPr>
            <a:xfrm>
              <a:off x="1576068" y="4229273"/>
              <a:ext cx="9610725" cy="461665"/>
            </a:xfrm>
            <a:prstGeom prst="rect">
              <a:avLst/>
            </a:prstGeom>
            <a:noFill/>
          </p:spPr>
          <p:txBody>
            <a:bodyPr wrap="square" rtlCol="0">
              <a:spAutoFit/>
            </a:bodyPr>
            <a:lstStyle/>
            <a:p>
              <a:r>
                <a:rPr lang="en-US" sz="2400" dirty="0" err="1"/>
                <a:t>Ar</a:t>
              </a:r>
              <a:r>
                <a:rPr lang="en-US" sz="2400" dirty="0"/>
                <a:t> = </a:t>
              </a:r>
              <a:r>
                <a:rPr lang="en-US" sz="2400" u="sng" dirty="0"/>
                <a:t>(% abundance isotope a) x </a:t>
              </a:r>
              <a:r>
                <a:rPr lang="en-US" sz="2400" u="sng" dirty="0" err="1"/>
                <a:t>Ar</a:t>
              </a:r>
              <a:r>
                <a:rPr lang="en-US" sz="2400" u="sng" dirty="0"/>
                <a:t>(a) + (% abundance isotope b) x </a:t>
              </a:r>
              <a:r>
                <a:rPr lang="en-US" sz="2400" u="sng" dirty="0" err="1"/>
                <a:t>Ar</a:t>
              </a:r>
              <a:r>
                <a:rPr lang="en-US" sz="2400" u="sng" dirty="0"/>
                <a:t>(b) </a:t>
              </a:r>
              <a:endParaRPr lang="en-AU" sz="2400" u="sng" dirty="0"/>
            </a:p>
          </p:txBody>
        </p:sp>
        <p:sp>
          <p:nvSpPr>
            <p:cNvPr id="12" name="TextBox 11">
              <a:extLst>
                <a:ext uri="{FF2B5EF4-FFF2-40B4-BE49-F238E27FC236}">
                  <a16:creationId xmlns:a16="http://schemas.microsoft.com/office/drawing/2014/main" id="{23D6A23E-E8B5-4A8B-904E-167F2BC16F19}"/>
                </a:ext>
              </a:extLst>
            </p:cNvPr>
            <p:cNvSpPr txBox="1"/>
            <p:nvPr/>
          </p:nvSpPr>
          <p:spPr>
            <a:xfrm>
              <a:off x="5362256" y="4567808"/>
              <a:ext cx="1743075" cy="461665"/>
            </a:xfrm>
            <a:prstGeom prst="rect">
              <a:avLst/>
            </a:prstGeom>
            <a:noFill/>
          </p:spPr>
          <p:txBody>
            <a:bodyPr wrap="square" rtlCol="0">
              <a:spAutoFit/>
            </a:bodyPr>
            <a:lstStyle/>
            <a:p>
              <a:r>
                <a:rPr lang="en-US" sz="2400" dirty="0"/>
                <a:t>100</a:t>
              </a:r>
              <a:endParaRPr lang="en-AU" sz="2400" dirty="0"/>
            </a:p>
          </p:txBody>
        </p:sp>
      </p:grpSp>
      <p:sp>
        <p:nvSpPr>
          <p:cNvPr id="28" name="TextBox 27">
            <a:extLst>
              <a:ext uri="{FF2B5EF4-FFF2-40B4-BE49-F238E27FC236}">
                <a16:creationId xmlns:a16="http://schemas.microsoft.com/office/drawing/2014/main" id="{BD5DC04F-9EDC-4F7F-B115-F3D42653CD43}"/>
              </a:ext>
            </a:extLst>
          </p:cNvPr>
          <p:cNvSpPr txBox="1"/>
          <p:nvPr/>
        </p:nvSpPr>
        <p:spPr>
          <a:xfrm>
            <a:off x="1533525" y="2699786"/>
            <a:ext cx="10496550" cy="461665"/>
          </a:xfrm>
          <a:prstGeom prst="rect">
            <a:avLst/>
          </a:prstGeom>
          <a:noFill/>
        </p:spPr>
        <p:txBody>
          <a:bodyPr wrap="square" rtlCol="0">
            <a:spAutoFit/>
          </a:bodyPr>
          <a:lstStyle/>
          <a:p>
            <a:r>
              <a:rPr lang="en-US" sz="2400" dirty="0" err="1"/>
              <a:t>Ar</a:t>
            </a:r>
            <a:r>
              <a:rPr lang="en-US" sz="2400" dirty="0"/>
              <a:t> (Cl) = </a:t>
            </a:r>
            <a:r>
              <a:rPr lang="en-US" sz="2400" u="sng" dirty="0"/>
              <a:t>(34.97 x a) + (36.97 x (100 –a)) </a:t>
            </a:r>
            <a:endParaRPr lang="en-AU" sz="2400" u="sng" dirty="0"/>
          </a:p>
        </p:txBody>
      </p:sp>
      <p:sp>
        <p:nvSpPr>
          <p:cNvPr id="29" name="TextBox 28">
            <a:extLst>
              <a:ext uri="{FF2B5EF4-FFF2-40B4-BE49-F238E27FC236}">
                <a16:creationId xmlns:a16="http://schemas.microsoft.com/office/drawing/2014/main" id="{2E208DC5-F5FF-4C0B-B3FF-38DB3FDF8C19}"/>
              </a:ext>
            </a:extLst>
          </p:cNvPr>
          <p:cNvSpPr txBox="1"/>
          <p:nvPr/>
        </p:nvSpPr>
        <p:spPr>
          <a:xfrm>
            <a:off x="4114801" y="3129374"/>
            <a:ext cx="1233623" cy="461665"/>
          </a:xfrm>
          <a:prstGeom prst="rect">
            <a:avLst/>
          </a:prstGeom>
          <a:noFill/>
        </p:spPr>
        <p:txBody>
          <a:bodyPr wrap="square" rtlCol="0">
            <a:spAutoFit/>
          </a:bodyPr>
          <a:lstStyle/>
          <a:p>
            <a:r>
              <a:rPr lang="en-US" sz="2400" dirty="0"/>
              <a:t>100</a:t>
            </a:r>
            <a:endParaRPr lang="en-AU" sz="2400" dirty="0"/>
          </a:p>
        </p:txBody>
      </p:sp>
      <p:sp>
        <p:nvSpPr>
          <p:cNvPr id="30" name="TextBox 29">
            <a:extLst>
              <a:ext uri="{FF2B5EF4-FFF2-40B4-BE49-F238E27FC236}">
                <a16:creationId xmlns:a16="http://schemas.microsoft.com/office/drawing/2014/main" id="{FC3BBBEF-2AF5-460B-A38B-D6CA791D3020}"/>
              </a:ext>
            </a:extLst>
          </p:cNvPr>
          <p:cNvSpPr txBox="1"/>
          <p:nvPr/>
        </p:nvSpPr>
        <p:spPr>
          <a:xfrm>
            <a:off x="6451600" y="2807488"/>
            <a:ext cx="5019675" cy="461665"/>
          </a:xfrm>
          <a:prstGeom prst="rect">
            <a:avLst/>
          </a:prstGeom>
          <a:noFill/>
        </p:spPr>
        <p:txBody>
          <a:bodyPr wrap="square" rtlCol="0">
            <a:spAutoFit/>
          </a:bodyPr>
          <a:lstStyle/>
          <a:p>
            <a:r>
              <a:rPr lang="en-US" sz="2400" dirty="0"/>
              <a:t>= 35.45</a:t>
            </a:r>
            <a:endParaRPr lang="en-AU" sz="2400" dirty="0"/>
          </a:p>
        </p:txBody>
      </p:sp>
      <p:sp>
        <p:nvSpPr>
          <p:cNvPr id="31" name="TextBox 30">
            <a:extLst>
              <a:ext uri="{FF2B5EF4-FFF2-40B4-BE49-F238E27FC236}">
                <a16:creationId xmlns:a16="http://schemas.microsoft.com/office/drawing/2014/main" id="{CD2B95F8-075B-4EF9-963E-DB51BD19908E}"/>
              </a:ext>
            </a:extLst>
          </p:cNvPr>
          <p:cNvSpPr txBox="1"/>
          <p:nvPr/>
        </p:nvSpPr>
        <p:spPr>
          <a:xfrm>
            <a:off x="3189605" y="3605129"/>
            <a:ext cx="10496550" cy="461665"/>
          </a:xfrm>
          <a:prstGeom prst="rect">
            <a:avLst/>
          </a:prstGeom>
          <a:noFill/>
        </p:spPr>
        <p:txBody>
          <a:bodyPr wrap="square" rtlCol="0">
            <a:spAutoFit/>
          </a:bodyPr>
          <a:lstStyle/>
          <a:p>
            <a:r>
              <a:rPr lang="en-US" sz="2400" dirty="0"/>
              <a:t> </a:t>
            </a:r>
            <a:r>
              <a:rPr lang="en-US" sz="2400" u="sng" dirty="0"/>
              <a:t>34.97a + 3697 – 36.97a </a:t>
            </a:r>
            <a:endParaRPr lang="en-AU" sz="2400" u="sng" dirty="0"/>
          </a:p>
        </p:txBody>
      </p:sp>
      <p:sp>
        <p:nvSpPr>
          <p:cNvPr id="32" name="TextBox 31">
            <a:extLst>
              <a:ext uri="{FF2B5EF4-FFF2-40B4-BE49-F238E27FC236}">
                <a16:creationId xmlns:a16="http://schemas.microsoft.com/office/drawing/2014/main" id="{70577A68-BDBE-41B6-99F0-5825E687FB92}"/>
              </a:ext>
            </a:extLst>
          </p:cNvPr>
          <p:cNvSpPr txBox="1"/>
          <p:nvPr/>
        </p:nvSpPr>
        <p:spPr>
          <a:xfrm>
            <a:off x="4506778" y="4020627"/>
            <a:ext cx="1233623" cy="461665"/>
          </a:xfrm>
          <a:prstGeom prst="rect">
            <a:avLst/>
          </a:prstGeom>
          <a:noFill/>
        </p:spPr>
        <p:txBody>
          <a:bodyPr wrap="square" rtlCol="0">
            <a:spAutoFit/>
          </a:bodyPr>
          <a:lstStyle/>
          <a:p>
            <a:r>
              <a:rPr lang="en-US" sz="2400" dirty="0"/>
              <a:t>100</a:t>
            </a:r>
            <a:endParaRPr lang="en-AU" sz="2400" dirty="0"/>
          </a:p>
        </p:txBody>
      </p:sp>
      <p:sp>
        <p:nvSpPr>
          <p:cNvPr id="33" name="TextBox 32">
            <a:extLst>
              <a:ext uri="{FF2B5EF4-FFF2-40B4-BE49-F238E27FC236}">
                <a16:creationId xmlns:a16="http://schemas.microsoft.com/office/drawing/2014/main" id="{446807AC-C22B-46A5-B63B-C7A085EFBE23}"/>
              </a:ext>
            </a:extLst>
          </p:cNvPr>
          <p:cNvSpPr txBox="1"/>
          <p:nvPr/>
        </p:nvSpPr>
        <p:spPr>
          <a:xfrm>
            <a:off x="6451600" y="3666664"/>
            <a:ext cx="5019675" cy="461665"/>
          </a:xfrm>
          <a:prstGeom prst="rect">
            <a:avLst/>
          </a:prstGeom>
          <a:noFill/>
        </p:spPr>
        <p:txBody>
          <a:bodyPr wrap="square" rtlCol="0">
            <a:spAutoFit/>
          </a:bodyPr>
          <a:lstStyle/>
          <a:p>
            <a:r>
              <a:rPr lang="en-US" sz="2400" dirty="0"/>
              <a:t>= 35.45</a:t>
            </a:r>
            <a:endParaRPr lang="en-AU" sz="2400" dirty="0"/>
          </a:p>
        </p:txBody>
      </p:sp>
      <p:sp>
        <p:nvSpPr>
          <p:cNvPr id="34" name="TextBox 33">
            <a:extLst>
              <a:ext uri="{FF2B5EF4-FFF2-40B4-BE49-F238E27FC236}">
                <a16:creationId xmlns:a16="http://schemas.microsoft.com/office/drawing/2014/main" id="{3E8F1E77-B1C9-48F8-A9FD-096E8FD64570}"/>
              </a:ext>
            </a:extLst>
          </p:cNvPr>
          <p:cNvSpPr txBox="1"/>
          <p:nvPr/>
        </p:nvSpPr>
        <p:spPr>
          <a:xfrm>
            <a:off x="3245485" y="4408411"/>
            <a:ext cx="10496550" cy="461665"/>
          </a:xfrm>
          <a:prstGeom prst="rect">
            <a:avLst/>
          </a:prstGeom>
          <a:noFill/>
        </p:spPr>
        <p:txBody>
          <a:bodyPr wrap="square" rtlCol="0">
            <a:spAutoFit/>
          </a:bodyPr>
          <a:lstStyle/>
          <a:p>
            <a:r>
              <a:rPr lang="en-US" sz="2400" dirty="0"/>
              <a:t> 34.97a + 3697 – 36.97a </a:t>
            </a:r>
            <a:endParaRPr lang="en-AU" sz="2400" dirty="0"/>
          </a:p>
        </p:txBody>
      </p:sp>
      <p:sp>
        <p:nvSpPr>
          <p:cNvPr id="36" name="TextBox 35">
            <a:extLst>
              <a:ext uri="{FF2B5EF4-FFF2-40B4-BE49-F238E27FC236}">
                <a16:creationId xmlns:a16="http://schemas.microsoft.com/office/drawing/2014/main" id="{1DECA972-5F05-456E-8658-C9CC4FBFB594}"/>
              </a:ext>
            </a:extLst>
          </p:cNvPr>
          <p:cNvSpPr txBox="1"/>
          <p:nvPr/>
        </p:nvSpPr>
        <p:spPr>
          <a:xfrm>
            <a:off x="6451599" y="4402770"/>
            <a:ext cx="5019675" cy="461665"/>
          </a:xfrm>
          <a:prstGeom prst="rect">
            <a:avLst/>
          </a:prstGeom>
          <a:noFill/>
        </p:spPr>
        <p:txBody>
          <a:bodyPr wrap="square" rtlCol="0">
            <a:spAutoFit/>
          </a:bodyPr>
          <a:lstStyle/>
          <a:p>
            <a:r>
              <a:rPr lang="en-US" sz="2400" dirty="0"/>
              <a:t>= 35.45 x 100</a:t>
            </a:r>
            <a:endParaRPr lang="en-AU" sz="2400" dirty="0"/>
          </a:p>
        </p:txBody>
      </p:sp>
      <p:sp>
        <p:nvSpPr>
          <p:cNvPr id="37" name="TextBox 36">
            <a:extLst>
              <a:ext uri="{FF2B5EF4-FFF2-40B4-BE49-F238E27FC236}">
                <a16:creationId xmlns:a16="http://schemas.microsoft.com/office/drawing/2014/main" id="{0315F2BA-B370-4E62-AC4E-4FB34C9AB48C}"/>
              </a:ext>
            </a:extLst>
          </p:cNvPr>
          <p:cNvSpPr txBox="1"/>
          <p:nvPr/>
        </p:nvSpPr>
        <p:spPr>
          <a:xfrm>
            <a:off x="4291965" y="4861772"/>
            <a:ext cx="10496550" cy="461665"/>
          </a:xfrm>
          <a:prstGeom prst="rect">
            <a:avLst/>
          </a:prstGeom>
          <a:noFill/>
        </p:spPr>
        <p:txBody>
          <a:bodyPr wrap="square" rtlCol="0">
            <a:spAutoFit/>
          </a:bodyPr>
          <a:lstStyle/>
          <a:p>
            <a:r>
              <a:rPr lang="en-US" sz="2400" dirty="0"/>
              <a:t> 34.97a – 36.97a </a:t>
            </a:r>
            <a:endParaRPr lang="en-AU" sz="2400" dirty="0"/>
          </a:p>
        </p:txBody>
      </p:sp>
      <p:sp>
        <p:nvSpPr>
          <p:cNvPr id="38" name="TextBox 37">
            <a:extLst>
              <a:ext uri="{FF2B5EF4-FFF2-40B4-BE49-F238E27FC236}">
                <a16:creationId xmlns:a16="http://schemas.microsoft.com/office/drawing/2014/main" id="{35A641DA-5EE6-4A6C-BD88-F28EC883188D}"/>
              </a:ext>
            </a:extLst>
          </p:cNvPr>
          <p:cNvSpPr txBox="1"/>
          <p:nvPr/>
        </p:nvSpPr>
        <p:spPr>
          <a:xfrm>
            <a:off x="6451599" y="4869617"/>
            <a:ext cx="5019675" cy="461665"/>
          </a:xfrm>
          <a:prstGeom prst="rect">
            <a:avLst/>
          </a:prstGeom>
          <a:noFill/>
        </p:spPr>
        <p:txBody>
          <a:bodyPr wrap="square" rtlCol="0">
            <a:spAutoFit/>
          </a:bodyPr>
          <a:lstStyle/>
          <a:p>
            <a:r>
              <a:rPr lang="en-US" sz="2400" dirty="0"/>
              <a:t>= 3545 - 3697</a:t>
            </a:r>
            <a:endParaRPr lang="en-AU" sz="2400" dirty="0"/>
          </a:p>
        </p:txBody>
      </p:sp>
      <p:sp>
        <p:nvSpPr>
          <p:cNvPr id="39" name="TextBox 38">
            <a:extLst>
              <a:ext uri="{FF2B5EF4-FFF2-40B4-BE49-F238E27FC236}">
                <a16:creationId xmlns:a16="http://schemas.microsoft.com/office/drawing/2014/main" id="{345E080E-7260-45D6-98D9-C646F5D1DFB8}"/>
              </a:ext>
            </a:extLst>
          </p:cNvPr>
          <p:cNvSpPr txBox="1"/>
          <p:nvPr/>
        </p:nvSpPr>
        <p:spPr>
          <a:xfrm>
            <a:off x="5932193" y="5306829"/>
            <a:ext cx="655955" cy="461665"/>
          </a:xfrm>
          <a:prstGeom prst="rect">
            <a:avLst/>
          </a:prstGeom>
          <a:noFill/>
        </p:spPr>
        <p:txBody>
          <a:bodyPr wrap="square" rtlCol="0">
            <a:spAutoFit/>
          </a:bodyPr>
          <a:lstStyle/>
          <a:p>
            <a:r>
              <a:rPr lang="en-US" sz="2400" dirty="0"/>
              <a:t>-2a</a:t>
            </a:r>
            <a:endParaRPr lang="en-AU" sz="2400" dirty="0"/>
          </a:p>
        </p:txBody>
      </p:sp>
      <p:sp>
        <p:nvSpPr>
          <p:cNvPr id="40" name="TextBox 39">
            <a:extLst>
              <a:ext uri="{FF2B5EF4-FFF2-40B4-BE49-F238E27FC236}">
                <a16:creationId xmlns:a16="http://schemas.microsoft.com/office/drawing/2014/main" id="{62A5B62B-266D-43E0-9CD3-62D788698CE4}"/>
              </a:ext>
            </a:extLst>
          </p:cNvPr>
          <p:cNvSpPr txBox="1"/>
          <p:nvPr/>
        </p:nvSpPr>
        <p:spPr>
          <a:xfrm>
            <a:off x="6451599" y="5315133"/>
            <a:ext cx="5019675" cy="461665"/>
          </a:xfrm>
          <a:prstGeom prst="rect">
            <a:avLst/>
          </a:prstGeom>
          <a:noFill/>
        </p:spPr>
        <p:txBody>
          <a:bodyPr wrap="square" rtlCol="0">
            <a:spAutoFit/>
          </a:bodyPr>
          <a:lstStyle/>
          <a:p>
            <a:r>
              <a:rPr lang="en-US" sz="2400" dirty="0"/>
              <a:t>= -152</a:t>
            </a:r>
            <a:endParaRPr lang="en-AU" sz="2400" dirty="0"/>
          </a:p>
        </p:txBody>
      </p:sp>
      <p:sp>
        <p:nvSpPr>
          <p:cNvPr id="41" name="TextBox 40">
            <a:extLst>
              <a:ext uri="{FF2B5EF4-FFF2-40B4-BE49-F238E27FC236}">
                <a16:creationId xmlns:a16="http://schemas.microsoft.com/office/drawing/2014/main" id="{2F41F0C1-E46F-4047-9D6D-A348E1DF6EE8}"/>
              </a:ext>
            </a:extLst>
          </p:cNvPr>
          <p:cNvSpPr txBox="1"/>
          <p:nvPr/>
        </p:nvSpPr>
        <p:spPr>
          <a:xfrm>
            <a:off x="6186805" y="5721208"/>
            <a:ext cx="655955" cy="461665"/>
          </a:xfrm>
          <a:prstGeom prst="rect">
            <a:avLst/>
          </a:prstGeom>
          <a:noFill/>
        </p:spPr>
        <p:txBody>
          <a:bodyPr wrap="square" rtlCol="0">
            <a:spAutoFit/>
          </a:bodyPr>
          <a:lstStyle/>
          <a:p>
            <a:r>
              <a:rPr lang="en-US" sz="2400" dirty="0"/>
              <a:t>a</a:t>
            </a:r>
            <a:endParaRPr lang="en-AU" sz="2400" dirty="0"/>
          </a:p>
        </p:txBody>
      </p:sp>
      <p:sp>
        <p:nvSpPr>
          <p:cNvPr id="42" name="TextBox 41">
            <a:extLst>
              <a:ext uri="{FF2B5EF4-FFF2-40B4-BE49-F238E27FC236}">
                <a16:creationId xmlns:a16="http://schemas.microsoft.com/office/drawing/2014/main" id="{AB8128F3-5452-4F5E-9862-92683ADAF9E6}"/>
              </a:ext>
            </a:extLst>
          </p:cNvPr>
          <p:cNvSpPr txBox="1"/>
          <p:nvPr/>
        </p:nvSpPr>
        <p:spPr>
          <a:xfrm>
            <a:off x="6451599" y="5751886"/>
            <a:ext cx="5019675" cy="461665"/>
          </a:xfrm>
          <a:prstGeom prst="rect">
            <a:avLst/>
          </a:prstGeom>
          <a:noFill/>
        </p:spPr>
        <p:txBody>
          <a:bodyPr wrap="square" rtlCol="0">
            <a:spAutoFit/>
          </a:bodyPr>
          <a:lstStyle/>
          <a:p>
            <a:r>
              <a:rPr lang="en-US" sz="2400" dirty="0"/>
              <a:t>= 76</a:t>
            </a:r>
            <a:endParaRPr lang="en-AU" sz="2400" dirty="0"/>
          </a:p>
        </p:txBody>
      </p:sp>
      <p:sp>
        <p:nvSpPr>
          <p:cNvPr id="43" name="TextBox 42">
            <a:extLst>
              <a:ext uri="{FF2B5EF4-FFF2-40B4-BE49-F238E27FC236}">
                <a16:creationId xmlns:a16="http://schemas.microsoft.com/office/drawing/2014/main" id="{6630E1AC-0FB8-4C90-AEB0-3BB0C92960CA}"/>
              </a:ext>
            </a:extLst>
          </p:cNvPr>
          <p:cNvSpPr txBox="1"/>
          <p:nvPr/>
        </p:nvSpPr>
        <p:spPr>
          <a:xfrm>
            <a:off x="883627" y="6304604"/>
            <a:ext cx="10627360" cy="461665"/>
          </a:xfrm>
          <a:prstGeom prst="rect">
            <a:avLst/>
          </a:prstGeom>
          <a:noFill/>
        </p:spPr>
        <p:txBody>
          <a:bodyPr wrap="square" rtlCol="0">
            <a:spAutoFit/>
          </a:bodyPr>
          <a:lstStyle/>
          <a:p>
            <a:r>
              <a:rPr lang="en-US" sz="2400" dirty="0"/>
              <a:t>Cl-35 have % abundance of 76 % and Cl-37 have % abundance of 100 – 76 = 24 %</a:t>
            </a:r>
            <a:endParaRPr lang="en-AU" sz="2400" dirty="0"/>
          </a:p>
        </p:txBody>
      </p:sp>
    </p:spTree>
    <p:extLst>
      <p:ext uri="{BB962C8B-B14F-4D97-AF65-F5344CB8AC3E}">
        <p14:creationId xmlns:p14="http://schemas.microsoft.com/office/powerpoint/2010/main" val="11139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6" grpId="0"/>
      <p:bldP spid="37" grpId="0"/>
      <p:bldP spid="38" grpId="0"/>
      <p:bldP spid="39" grpId="0"/>
      <p:bldP spid="40" grpId="0"/>
      <p:bldP spid="41" grpId="0"/>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920</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Tw Cen MT</vt:lpstr>
      <vt:lpstr>Office Theme</vt:lpstr>
      <vt:lpstr>PowerPoint Presentation</vt:lpstr>
      <vt:lpstr>PowerPoint Presentation</vt:lpstr>
      <vt:lpstr>Atoms and Isotopes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30</cp:revision>
  <dcterms:created xsi:type="dcterms:W3CDTF">2020-02-12T13:26:07Z</dcterms:created>
  <dcterms:modified xsi:type="dcterms:W3CDTF">2021-02-22T14:27:23Z</dcterms:modified>
</cp:coreProperties>
</file>