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79" r:id="rId5"/>
    <p:sldId id="280" r:id="rId6"/>
    <p:sldId id="281" r:id="rId7"/>
    <p:sldId id="277" r:id="rId8"/>
    <p:sldId id="259" r:id="rId9"/>
    <p:sldId id="261" r:id="rId10"/>
    <p:sldId id="263" r:id="rId11"/>
    <p:sldId id="264" r:id="rId12"/>
    <p:sldId id="265" r:id="rId13"/>
    <p:sldId id="266" r:id="rId14"/>
    <p:sldId id="268" r:id="rId15"/>
    <p:sldId id="267" r:id="rId16"/>
    <p:sldId id="262" r:id="rId17"/>
    <p:sldId id="260" r:id="rId18"/>
    <p:sldId id="269" r:id="rId19"/>
    <p:sldId id="282" r:id="rId20"/>
    <p:sldId id="271" r:id="rId21"/>
    <p:sldId id="272" r:id="rId22"/>
    <p:sldId id="273" r:id="rId23"/>
    <p:sldId id="275" r:id="rId24"/>
    <p:sldId id="276" r:id="rId25"/>
    <p:sldId id="283" r:id="rId26"/>
    <p:sldId id="284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A5A1-6F51-4298-97FF-7BD38259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1A4B8-9BBD-4AAE-AC3F-47B8BCFFF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598E-A56D-4A4D-8329-9D4E25F8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E887-7DA3-49A9-9D0C-B135C82A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E423-28E7-4941-A923-DD151250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99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F09B-0D87-4680-9EE9-2EBA04FF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6826A-E78D-42DD-A0F9-31D5B134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EF446-214B-412B-9A02-E247D78D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8026-CBFC-45A4-9FCC-52E46E46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FC44-F55C-429D-BCF0-629BF405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40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E5B88-629C-4D34-9E0F-700B42C98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DC643-24B0-49D1-8066-F5E6C40C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C922-C6EF-4D63-AEE2-331A5B3C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F7AA-3235-4D10-8020-D8D17B58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6684-EFBC-4FED-890D-D1E98FA3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2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D0A8-8F9D-4A72-9043-A52BC2E3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14B1-B586-4787-9FB3-39489BEC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84A5-72EC-4615-AF3C-FCACC6F3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7DE8-D839-45A1-BBBD-0D8F6683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A337-F630-40B5-B673-56E91490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62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A647-56DC-4C08-846E-22CCC60B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113A5-6829-43C1-86F4-CDDE4AD37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2AD8-43BB-47A5-A894-45C81857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E5F3-ED74-45A7-9CC8-DD52479F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9709-E55B-46E5-A054-67443B58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03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5EB0-FCD5-44A1-AD34-622A7D33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5A2C-72AF-494C-B1DA-882D29271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F25B8-5116-4B89-A3D1-45CEA6593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F14C4-7A02-4750-A690-F6926C30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A43C8-C143-4ECD-B3E8-B8AE06E4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4CB0-E544-4BF4-BA4C-41DCE852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8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E7F5-5B49-4600-AA39-7384B8E3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8D34-E37E-4079-9CBF-F7FC5A64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A3C54-4AB7-4C32-BB49-B7D0D4E5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8ADC-200C-4C3E-8B3E-74AE57B8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43EBE-1442-4C9B-875B-E578DE661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23BD-78EC-4EFB-9130-DE96CD7E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8B596-F15E-4406-ADB6-75439295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678E3-3BF0-4BEE-8C85-0767F83F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40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F3EF-2F81-4767-B87C-89A371D0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9DEA0-819E-4A5B-A42E-DD1F2780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87D49-263A-4C56-A2B0-0E0D9558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0468F-99D8-4857-9221-A18B3C4B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1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35CA6-EE0C-410A-90FB-E4A84C7C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25E17-81B2-4952-8564-B99CA637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D2F5-B311-4A98-B0E6-B62F8018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1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16E1-1054-47BD-9C74-6B74BD84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274E-40A1-49A2-A8BF-F70536EA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C93C-82F2-4F79-A804-666B0FDA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7B323-2168-4957-A360-A0E35BB2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70C9-BFFE-464E-9F5B-C9851AAF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9DA3-046D-413A-A451-970B0B57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09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A0D1-9276-47EC-ADF9-EFB23255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182DF-A333-4524-B468-A7DCB04E0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7848C-B0DD-4AB3-A559-59888C0A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22A13-6CF5-4414-AD2B-51FFB5B3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B8495-FDAF-4B58-8F06-4D355F23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9772-6198-4617-8C37-93C1A80F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21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1F290-9A64-4622-9BF1-F1F56795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40AC-A817-4823-A889-C98CC6C9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7DF7-9105-44C6-8012-B54589C43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69D9-7F28-409D-BC0F-746536C26536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0A27-1AA2-42E1-A226-4F6C9CCC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E61B-EE85-4273-9CC5-7243AF1DA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6A94-1881-421C-81F0-ED6BE317C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9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4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4.jf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eriodictable.ga/" TargetMode="External"/><Relationship Id="rId4" Type="http://schemas.openxmlformats.org/officeDocument/2006/relationships/image" Target="../media/image4.jf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fif"/><Relationship Id="rId4" Type="http://schemas.openxmlformats.org/officeDocument/2006/relationships/image" Target="../media/image4.jf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fif"/><Relationship Id="rId4" Type="http://schemas.openxmlformats.org/officeDocument/2006/relationships/image" Target="../media/image4.jf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f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f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4.jf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.jf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f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4" Type="http://schemas.openxmlformats.org/officeDocument/2006/relationships/image" Target="../media/image2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7" Type="http://schemas.openxmlformats.org/officeDocument/2006/relationships/image" Target="../media/image10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://www.periodictable.ga/" TargetMode="External"/><Relationship Id="rId4" Type="http://schemas.openxmlformats.org/officeDocument/2006/relationships/image" Target="../media/image4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0D83B2-54C0-4628-BE04-CF7F7BF6093C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>
                <a:latin typeface="+mj-lt"/>
                <a:ea typeface="+mj-ea"/>
                <a:cs typeface="+mj-cs"/>
              </a:rPr>
              <a:t>Electronic structure and the Periodic Table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able, man&#10;&#10;Description automatically generated">
            <a:extLst>
              <a:ext uri="{FF2B5EF4-FFF2-40B4-BE49-F238E27FC236}">
                <a16:creationId xmlns:a16="http://schemas.microsoft.com/office/drawing/2014/main" id="{4FCA98C1-5563-4525-8F8A-0463FA4C4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r="8303" b="-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7428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Periodic Table</a:t>
              </a:r>
              <a:endParaRPr lang="en-AU" sz="28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B03E829-E308-4942-82D0-93C25CBCE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975" y="1871662"/>
            <a:ext cx="63055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Periodic Table</a:t>
              </a:r>
              <a:endParaRPr lang="en-AU" sz="28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4FA7AAF-8CBF-4D73-BACF-5FE3373A8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711" y="1781175"/>
            <a:ext cx="63150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7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Periodic Table</a:t>
              </a:r>
              <a:endParaRPr lang="en-AU" sz="28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38E59B-448E-45B7-A1F7-45E2C21A3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62" y="2035492"/>
            <a:ext cx="63150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1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Periodic Table</a:t>
              </a:r>
              <a:endParaRPr lang="en-AU" sz="28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12E2D3C-D943-4996-B3D3-A31E684E1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724" y="2035492"/>
            <a:ext cx="62865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Periodic Table</a:t>
              </a:r>
              <a:endParaRPr lang="en-AU" sz="28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F7EFC6E-46A3-4EF1-9B02-1253DA26C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761" y="1712278"/>
            <a:ext cx="62769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4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Periodic Table</a:t>
              </a:r>
              <a:endParaRPr lang="en-AU" sz="28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CBDE56D-BD8A-4A02-8593-0B2AB200C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861" y="1962150"/>
            <a:ext cx="62007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0F441E-32CE-45F4-86C1-637A5954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77399"/>
            <a:ext cx="5294716" cy="23032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60AC06F-5569-4506-8378-CD9BE8618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71"/>
          <a:stretch/>
        </p:blipFill>
        <p:spPr>
          <a:xfrm>
            <a:off x="6253817" y="1450100"/>
            <a:ext cx="5294715" cy="39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6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Electron configuration</a:t>
              </a:r>
              <a:endParaRPr lang="en-AU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0774CA-0BA6-4AB5-8844-F0A4A9C2EA8E}"/>
              </a:ext>
            </a:extLst>
          </p:cNvPr>
          <p:cNvSpPr txBox="1"/>
          <p:nvPr/>
        </p:nvSpPr>
        <p:spPr>
          <a:xfrm>
            <a:off x="857777" y="1646386"/>
            <a:ext cx="1023884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chemical and physical properties of elements repeat periodically with certain increments in atomic number (2, 8, 8, 18, 18, 32 and so 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can be explained by applying Bohr’s model of the atom – electrons exist in shells.</a:t>
            </a:r>
            <a:endParaRPr lang="en-A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Shells increase in energy and distance from the nucleus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Remember the rule for the number of electrons a shell can hold?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3C81A-5984-47B3-8A64-18F25E8D40F6}"/>
              </a:ext>
            </a:extLst>
          </p:cNvPr>
          <p:cNvSpPr txBox="1"/>
          <p:nvPr/>
        </p:nvSpPr>
        <p:spPr>
          <a:xfrm>
            <a:off x="2461685" y="5367278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Max number electrons in a shell (n) = 2n</a:t>
            </a:r>
            <a:r>
              <a:rPr lang="en-US" sz="3200" baseline="30000" dirty="0">
                <a:solidFill>
                  <a:srgbClr val="FF0000"/>
                </a:solidFill>
              </a:rPr>
              <a:t>2</a:t>
            </a:r>
            <a:endParaRPr lang="en-AU" sz="32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Electron configuration</a:t>
              </a:r>
              <a:endParaRPr lang="en-AU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432EEF-B013-448B-94F0-698909018D15}"/>
              </a:ext>
            </a:extLst>
          </p:cNvPr>
          <p:cNvSpPr txBox="1"/>
          <p:nvPr/>
        </p:nvSpPr>
        <p:spPr>
          <a:xfrm>
            <a:off x="1072725" y="1671320"/>
            <a:ext cx="980249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 need to be able to write and draw the electron configuration for the first 20 elements of the Periodic Table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9D73A7-D2B7-4E78-B6BD-BEF15D4D0BF2}"/>
              </a:ext>
            </a:extLst>
          </p:cNvPr>
          <p:cNvGrpSpPr/>
          <p:nvPr/>
        </p:nvGrpSpPr>
        <p:grpSpPr>
          <a:xfrm>
            <a:off x="2542043" y="3152775"/>
            <a:ext cx="6692412" cy="2521778"/>
            <a:chOff x="2542043" y="3152775"/>
            <a:chExt cx="6692412" cy="2521778"/>
          </a:xfrm>
        </p:grpSpPr>
        <p:pic>
          <p:nvPicPr>
            <p:cNvPr id="6" name="Picture 5" descr="A close up of a white wall&#10;&#10;Description automatically generated">
              <a:extLst>
                <a:ext uri="{FF2B5EF4-FFF2-40B4-BE49-F238E27FC236}">
                  <a16:creationId xmlns:a16="http://schemas.microsoft.com/office/drawing/2014/main" id="{1DC772E6-F6D3-4D93-9617-885A9525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043" y="3152775"/>
              <a:ext cx="6692412" cy="252177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99C075-1DC9-498C-A849-A0C9CB9E5334}"/>
                </a:ext>
              </a:extLst>
            </p:cNvPr>
            <p:cNvSpPr/>
            <p:nvPr/>
          </p:nvSpPr>
          <p:spPr>
            <a:xfrm>
              <a:off x="7905750" y="3562350"/>
              <a:ext cx="476250" cy="523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23551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Electron configuration</a:t>
              </a:r>
              <a:endParaRPr lang="en-AU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432EEF-B013-448B-94F0-698909018D15}"/>
              </a:ext>
            </a:extLst>
          </p:cNvPr>
          <p:cNvSpPr txBox="1"/>
          <p:nvPr/>
        </p:nvSpPr>
        <p:spPr>
          <a:xfrm>
            <a:off x="209696" y="1552726"/>
            <a:ext cx="9802497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Fast way to write an electron configuration – use your Periodic Table!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group gives you the number of valance electron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period gives you the outermost shell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9D73A7-D2B7-4E78-B6BD-BEF15D4D0BF2}"/>
              </a:ext>
            </a:extLst>
          </p:cNvPr>
          <p:cNvGrpSpPr/>
          <p:nvPr/>
        </p:nvGrpSpPr>
        <p:grpSpPr>
          <a:xfrm>
            <a:off x="5226930" y="3594564"/>
            <a:ext cx="6692412" cy="2521778"/>
            <a:chOff x="2542043" y="3152775"/>
            <a:chExt cx="6692412" cy="2521778"/>
          </a:xfrm>
        </p:grpSpPr>
        <p:pic>
          <p:nvPicPr>
            <p:cNvPr id="6" name="Picture 5" descr="A close up of a white wall&#10;&#10;Description automatically generated">
              <a:extLst>
                <a:ext uri="{FF2B5EF4-FFF2-40B4-BE49-F238E27FC236}">
                  <a16:creationId xmlns:a16="http://schemas.microsoft.com/office/drawing/2014/main" id="{1DC772E6-F6D3-4D93-9617-885A9525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043" y="3152775"/>
              <a:ext cx="6692412" cy="252177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99C075-1DC9-498C-A849-A0C9CB9E5334}"/>
                </a:ext>
              </a:extLst>
            </p:cNvPr>
            <p:cNvSpPr/>
            <p:nvPr/>
          </p:nvSpPr>
          <p:spPr>
            <a:xfrm>
              <a:off x="7905750" y="3562350"/>
              <a:ext cx="476250" cy="523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EA5602B-0B46-4A23-86E2-D3A7256BDE79}"/>
              </a:ext>
            </a:extLst>
          </p:cNvPr>
          <p:cNvSpPr txBox="1"/>
          <p:nvPr/>
        </p:nvSpPr>
        <p:spPr>
          <a:xfrm>
            <a:off x="209695" y="3411612"/>
            <a:ext cx="4804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E.g. Nitrogen grp 5 and period 2</a:t>
            </a:r>
          </a:p>
          <a:p>
            <a:r>
              <a:rPr lang="en-US" sz="2400" dirty="0"/>
              <a:t>     has 2 shells, 5 outer electrons</a:t>
            </a:r>
          </a:p>
          <a:p>
            <a:r>
              <a:rPr lang="en-US" sz="2400" dirty="0"/>
              <a:t>     </a:t>
            </a:r>
            <a:endParaRPr lang="en-A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DC04E-19CE-4C25-8C69-E81784CDAC58}"/>
              </a:ext>
            </a:extLst>
          </p:cNvPr>
          <p:cNvSpPr txBox="1"/>
          <p:nvPr/>
        </p:nvSpPr>
        <p:spPr>
          <a:xfrm>
            <a:off x="1125113" y="4389038"/>
            <a:ext cx="3102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2,5</a:t>
            </a:r>
            <a:endParaRPr lang="en-AU" sz="44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77EDA94-C5BC-4490-B4B7-C02091297A8A}"/>
              </a:ext>
            </a:extLst>
          </p:cNvPr>
          <p:cNvSpPr/>
          <p:nvPr/>
        </p:nvSpPr>
        <p:spPr>
          <a:xfrm rot="5400000">
            <a:off x="1479462" y="4773057"/>
            <a:ext cx="249123" cy="81531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6E9F1-00E1-4243-A90C-6A9E58E475E0}"/>
              </a:ext>
            </a:extLst>
          </p:cNvPr>
          <p:cNvSpPr txBox="1"/>
          <p:nvPr/>
        </p:nvSpPr>
        <p:spPr>
          <a:xfrm>
            <a:off x="2791461" y="4204372"/>
            <a:ext cx="1641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 valence electrons</a:t>
            </a:r>
            <a:endParaRPr lang="en-A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67C75-EFB5-43F8-B37B-42F510D5D9FB}"/>
              </a:ext>
            </a:extLst>
          </p:cNvPr>
          <p:cNvSpPr txBox="1"/>
          <p:nvPr/>
        </p:nvSpPr>
        <p:spPr>
          <a:xfrm>
            <a:off x="1197174" y="5619954"/>
            <a:ext cx="1641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2 shells</a:t>
            </a:r>
            <a:endParaRPr lang="en-AU" sz="2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42ACAF-0931-45F0-A362-2EE7332863E2}"/>
              </a:ext>
            </a:extLst>
          </p:cNvPr>
          <p:cNvCxnSpPr/>
          <p:nvPr/>
        </p:nvCxnSpPr>
        <p:spPr>
          <a:xfrm flipH="1">
            <a:off x="2018122" y="4528014"/>
            <a:ext cx="658389" cy="15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8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Overview</a:t>
              </a:r>
              <a:endParaRPr lang="en-AU" sz="28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737ACC-B3D7-45A6-A300-2898067A3F5C}"/>
              </a:ext>
            </a:extLst>
          </p:cNvPr>
          <p:cNvSpPr txBox="1"/>
          <p:nvPr/>
        </p:nvSpPr>
        <p:spPr>
          <a:xfrm>
            <a:off x="76198" y="6389053"/>
            <a:ext cx="455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Artwork from </a:t>
            </a:r>
            <a:r>
              <a:rPr lang="en-US" dirty="0">
                <a:hlinkClick r:id="rId5"/>
              </a:rPr>
              <a:t>http://www.periodictable.ga/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A0262-8AC7-47C9-BFF0-25B79C691EC7}"/>
              </a:ext>
            </a:extLst>
          </p:cNvPr>
          <p:cNvSpPr txBox="1"/>
          <p:nvPr/>
        </p:nvSpPr>
        <p:spPr>
          <a:xfrm>
            <a:off x="1553845" y="1731932"/>
            <a:ext cx="73473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Electron configuration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Periodic table and electron configuration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Quantization of energy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14154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Valence electrons</a:t>
              </a:r>
              <a:endParaRPr lang="en-AU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EECDFB-B741-4357-B130-769FF61B0B88}"/>
              </a:ext>
            </a:extLst>
          </p:cNvPr>
          <p:cNvSpPr txBox="1"/>
          <p:nvPr/>
        </p:nvSpPr>
        <p:spPr>
          <a:xfrm>
            <a:off x="374440" y="1671320"/>
            <a:ext cx="116526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Valence electrons </a:t>
            </a:r>
            <a:r>
              <a:rPr lang="en-US" sz="2400" dirty="0"/>
              <a:t>– electrons in the outermost shell of an atom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Core electrons </a:t>
            </a:r>
            <a:r>
              <a:rPr lang="en-US" sz="2400" dirty="0"/>
              <a:t>– electrons found in the inner shells of the atom. They are not shown in the Lewis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Only valence electrons are involved in chemical bonding</a:t>
            </a:r>
            <a:endParaRPr lang="en-AU" sz="2400" dirty="0"/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BD783D18-2563-4511-8395-50F355B05A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3" b="20883"/>
          <a:stretch/>
        </p:blipFill>
        <p:spPr>
          <a:xfrm>
            <a:off x="2876550" y="4673361"/>
            <a:ext cx="5238750" cy="17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Valence electrons</a:t>
              </a:r>
              <a:endParaRPr lang="en-AU" sz="2800" dirty="0"/>
            </a:p>
          </p:txBody>
        </p:sp>
      </p:grp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74BD901B-EA5D-4469-A392-EC058A10E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8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Ions</a:t>
              </a:r>
              <a:endParaRPr lang="en-AU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8EB862-3728-4CAE-A33B-698FD2CD1B2D}"/>
              </a:ext>
            </a:extLst>
          </p:cNvPr>
          <p:cNvSpPr txBox="1"/>
          <p:nvPr/>
        </p:nvSpPr>
        <p:spPr>
          <a:xfrm>
            <a:off x="772052" y="1446806"/>
            <a:ext cx="105156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Atoms lose or gain electrons, they are no longer neutral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Anions – negatively charged ions (have gained extra electrons)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Cations – positively charged ions (have lost electrons)</a:t>
            </a:r>
            <a:endParaRPr lang="en-A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Electron configuration: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		Cl  2,8,7    for it to reach the octet rule it must gain one electron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		Cl</a:t>
            </a:r>
            <a:r>
              <a:rPr lang="en-AU" sz="2400" baseline="30000" dirty="0"/>
              <a:t>-</a:t>
            </a:r>
            <a:r>
              <a:rPr lang="en-AU" sz="2400" dirty="0"/>
              <a:t> 2,8,8</a:t>
            </a:r>
          </a:p>
          <a:p>
            <a:pPr>
              <a:lnSpc>
                <a:spcPct val="150000"/>
              </a:lnSpc>
            </a:pPr>
            <a:endParaRPr lang="en-AU" sz="2400" dirty="0"/>
          </a:p>
          <a:p>
            <a:pPr>
              <a:lnSpc>
                <a:spcPct val="150000"/>
              </a:lnSpc>
            </a:pPr>
            <a:r>
              <a:rPr lang="en-AU" sz="2400" dirty="0"/>
              <a:t>		Na 2, 8, 1   to reach octet it must lose an electron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		Na</a:t>
            </a:r>
            <a:r>
              <a:rPr lang="en-AU" sz="2400" baseline="30000" dirty="0"/>
              <a:t>+</a:t>
            </a:r>
            <a:r>
              <a:rPr lang="en-AU" sz="2400" dirty="0"/>
              <a:t> 2,8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598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Quantisation</a:t>
              </a:r>
              <a:r>
                <a:rPr lang="en-US" sz="2800" dirty="0"/>
                <a:t> of energy</a:t>
              </a:r>
              <a:endParaRPr lang="en-AU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E2B0E9-740F-4C3D-97BD-D9249B8709B0}"/>
              </a:ext>
            </a:extLst>
          </p:cNvPr>
          <p:cNvSpPr txBox="1"/>
          <p:nvPr/>
        </p:nvSpPr>
        <p:spPr>
          <a:xfrm>
            <a:off x="772052" y="1566545"/>
            <a:ext cx="1092210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Bohr’s model identified that electrons exist at discrete energy levels, the energy levels are described as being </a:t>
            </a:r>
            <a:r>
              <a:rPr lang="en-AU" sz="2400" dirty="0">
                <a:solidFill>
                  <a:srgbClr val="FF0000"/>
                </a:solidFill>
              </a:rPr>
              <a:t>quantised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 model allows electrons to move between the discrete levels by </a:t>
            </a:r>
            <a:r>
              <a:rPr lang="en-AU" sz="2400" dirty="0">
                <a:solidFill>
                  <a:srgbClr val="FF0000"/>
                </a:solidFill>
              </a:rPr>
              <a:t>absorbing or emitting energy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>
                <a:solidFill>
                  <a:srgbClr val="FF0000"/>
                </a:solidFill>
              </a:rPr>
              <a:t>Ground state </a:t>
            </a:r>
            <a:r>
              <a:rPr lang="en-AU" sz="2400" dirty="0"/>
              <a:t>– the lowest energy state for an atom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>
                <a:solidFill>
                  <a:srgbClr val="FF0000"/>
                </a:solidFill>
              </a:rPr>
              <a:t>Excited state </a:t>
            </a:r>
            <a:r>
              <a:rPr lang="en-AU" sz="2400" dirty="0"/>
              <a:t>– when the atom has absorbed energy and an electron has moved to a higher energy level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 excited state is inherently unstable and only exists for a short time, before relaxing back to the ground state.</a:t>
            </a:r>
          </a:p>
        </p:txBody>
      </p:sp>
    </p:spTree>
    <p:extLst>
      <p:ext uri="{BB962C8B-B14F-4D97-AF65-F5344CB8AC3E}">
        <p14:creationId xmlns:p14="http://schemas.microsoft.com/office/powerpoint/2010/main" val="171558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Quantisation</a:t>
              </a:r>
              <a:r>
                <a:rPr lang="en-US" sz="2800" dirty="0"/>
                <a:t> of energy</a:t>
              </a:r>
              <a:endParaRPr lang="en-AU" sz="28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E52957A-4123-493B-8986-4CA8007E7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548" y="2319018"/>
            <a:ext cx="9716466" cy="35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60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Quantisation</a:t>
              </a:r>
              <a:r>
                <a:rPr lang="en-US" sz="2800" dirty="0"/>
                <a:t> of energy</a:t>
              </a:r>
              <a:endParaRPr lang="en-AU" sz="28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4A64124-8C8C-42B9-9176-8973CE210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357" y="1854968"/>
            <a:ext cx="7758323" cy="45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Quantisation</a:t>
              </a:r>
              <a:r>
                <a:rPr lang="en-US" sz="2800" dirty="0"/>
                <a:t> of energy</a:t>
              </a:r>
              <a:endParaRPr lang="en-AU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BB0F83-CB5F-4A99-97D7-143A4177D677}"/>
              </a:ext>
            </a:extLst>
          </p:cNvPr>
          <p:cNvSpPr txBox="1"/>
          <p:nvPr/>
        </p:nvSpPr>
        <p:spPr>
          <a:xfrm>
            <a:off x="857777" y="2062480"/>
            <a:ext cx="1032838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Electron configuration review – we can write an electron configuration for a neutral atom and an ion, we can also write an electron config for an excited atom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Example: Oxygen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Ground state: 2, 6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Excited state: 2,5,1   </a:t>
            </a:r>
            <a:endParaRPr lang="en-AU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6A0C47B-04F9-4DAB-BC4E-A3157020C179}"/>
              </a:ext>
            </a:extLst>
          </p:cNvPr>
          <p:cNvSpPr/>
          <p:nvPr/>
        </p:nvSpPr>
        <p:spPr>
          <a:xfrm flipH="1">
            <a:off x="6280891" y="4876800"/>
            <a:ext cx="851429" cy="56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22094-B05C-410C-939B-1F975CEF8636}"/>
              </a:ext>
            </a:extLst>
          </p:cNvPr>
          <p:cNvSpPr txBox="1"/>
          <p:nvPr/>
        </p:nvSpPr>
        <p:spPr>
          <a:xfrm>
            <a:off x="7325360" y="4745781"/>
            <a:ext cx="352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 now have one electron in a higher energy level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89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On going work</a:t>
              </a:r>
              <a:endParaRPr lang="en-AU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99140D-BA23-4877-BEED-CAC6ED10A890}"/>
              </a:ext>
            </a:extLst>
          </p:cNvPr>
          <p:cNvSpPr txBox="1"/>
          <p:nvPr/>
        </p:nvSpPr>
        <p:spPr>
          <a:xfrm>
            <a:off x="1168400" y="2133600"/>
            <a:ext cx="9885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Pearson read: 3.1, 3.2 and 3.4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Complete review sets 3.1, 3.2 and 3.4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Should be able to complete Chapter 1 Review, Chapter 2 Review and most of the Chapter 3 Review (trends in the periodic table will NOT be in the period zero)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2753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Bohr model of the atom</a:t>
              </a:r>
              <a:endParaRPr lang="en-AU" sz="28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0A0262-8AC7-47C9-BFF0-25B79C691EC7}"/>
              </a:ext>
            </a:extLst>
          </p:cNvPr>
          <p:cNvSpPr txBox="1"/>
          <p:nvPr/>
        </p:nvSpPr>
        <p:spPr>
          <a:xfrm>
            <a:off x="984885" y="1671320"/>
            <a:ext cx="1034351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Bohr proposed a model of a hydrogen atom that explained the characteristic production of light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model proposed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Electrons orbit the nucleus in fixed, circular orbits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Electrons’ orbits correspond to fixed energy levels or shells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Electron can only occupy fixed energy levels, they cannot be in between energy levels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larger the radii (further from the nucleus) is higher energy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4179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Bohr model of the atom</a:t>
              </a:r>
              <a:endParaRPr lang="en-AU" sz="28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6007619-54AE-45AA-A3AF-6C4F20486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920" y="2035492"/>
            <a:ext cx="8860214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Bohr model of the atom</a:t>
              </a:r>
              <a:endParaRPr lang="en-AU" sz="2800" dirty="0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9A4E3EA-A3FC-47F1-A528-E2F63E1F5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63" y="1833880"/>
            <a:ext cx="4883573" cy="3662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1C44D-29C2-430D-A95A-E2F7A7D4F97A}"/>
              </a:ext>
            </a:extLst>
          </p:cNvPr>
          <p:cNvSpPr txBox="1"/>
          <p:nvPr/>
        </p:nvSpPr>
        <p:spPr>
          <a:xfrm>
            <a:off x="240667" y="1597035"/>
            <a:ext cx="668845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Outermost shell = valence shell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Electrons in the outermost shell are called valence electrons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Valence electrons are involved in chemical reactions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Atoms with a full valence shell are very stable. This is called the octet rule. The noble gases have full valence shells.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7626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7D8A82B1-BDD1-4520-AFBF-114DC0BD3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9" y="2951614"/>
            <a:ext cx="6394131" cy="3596699"/>
          </a:xfrm>
          <a:prstGeom prst="rect">
            <a:avLst/>
          </a:prstGeom>
        </p:spPr>
      </p:pic>
      <p:pic>
        <p:nvPicPr>
          <p:cNvPr id="10" name="Picture 9" descr="Chart, schematic, radar chart&#10;&#10;Description automatically generated">
            <a:extLst>
              <a:ext uri="{FF2B5EF4-FFF2-40B4-BE49-F238E27FC236}">
                <a16:creationId xmlns:a16="http://schemas.microsoft.com/office/drawing/2014/main" id="{89CF54E0-CB32-4483-8FB5-A7CCEDE38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2222134"/>
            <a:ext cx="6265227" cy="42024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Bohr model of the atom</a:t>
              </a:r>
              <a:endParaRPr lang="en-AU" sz="28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51C44D-29C2-430D-A95A-E2F7A7D4F97A}"/>
              </a:ext>
            </a:extLst>
          </p:cNvPr>
          <p:cNvSpPr txBox="1"/>
          <p:nvPr/>
        </p:nvSpPr>
        <p:spPr>
          <a:xfrm>
            <a:off x="213627" y="1430030"/>
            <a:ext cx="668845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Bohr suggested it was possible for electrons to move between energy levels by absorbing or emitting energy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2294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Periodic Table</a:t>
              </a:r>
              <a:endParaRPr lang="en-AU" sz="28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737ACC-B3D7-45A6-A300-2898067A3F5C}"/>
              </a:ext>
            </a:extLst>
          </p:cNvPr>
          <p:cNvSpPr txBox="1"/>
          <p:nvPr/>
        </p:nvSpPr>
        <p:spPr>
          <a:xfrm>
            <a:off x="76198" y="6389053"/>
            <a:ext cx="455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Artwork from </a:t>
            </a:r>
            <a:r>
              <a:rPr lang="en-US" dirty="0">
                <a:hlinkClick r:id="rId5"/>
              </a:rPr>
              <a:t>http://www.periodictable.ga/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A0262-8AC7-47C9-BFF0-25B79C691EC7}"/>
              </a:ext>
            </a:extLst>
          </p:cNvPr>
          <p:cNvSpPr txBox="1"/>
          <p:nvPr/>
        </p:nvSpPr>
        <p:spPr>
          <a:xfrm>
            <a:off x="466725" y="1479508"/>
            <a:ext cx="1125855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periodic table is an arrangement of elements, organized in a way to highlight the periodic nature of their repeating properties</a:t>
            </a:r>
            <a:endParaRPr lang="en-A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 few different designs were suggested but the modern Periodic Table is now universally used</a:t>
            </a:r>
          </a:p>
        </p:txBody>
      </p:sp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E8014F6-AEAF-41F7-8C24-26116650A9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4217258"/>
            <a:ext cx="4590704" cy="13178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F23A14-53E3-496A-B404-BC353D351921}"/>
              </a:ext>
            </a:extLst>
          </p:cNvPr>
          <p:cNvSpPr txBox="1"/>
          <p:nvPr/>
        </p:nvSpPr>
        <p:spPr>
          <a:xfrm>
            <a:off x="1263225" y="5668582"/>
            <a:ext cx="366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Newlands’ Law of octaves</a:t>
            </a:r>
            <a:endParaRPr lang="en-AU" sz="2400" dirty="0">
              <a:solidFill>
                <a:srgbClr val="0070C0"/>
              </a:solidFill>
            </a:endParaRPr>
          </a:p>
        </p:txBody>
      </p:sp>
      <p:pic>
        <p:nvPicPr>
          <p:cNvPr id="25" name="Picture 2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1F477F7-82E5-4476-935B-B4AF50817E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27" y="3703874"/>
            <a:ext cx="3804818" cy="2344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F0DFE5-C0AA-4F78-84BC-8E77208B41AA}"/>
              </a:ext>
            </a:extLst>
          </p:cNvPr>
          <p:cNvSpPr txBox="1"/>
          <p:nvPr/>
        </p:nvSpPr>
        <p:spPr>
          <a:xfrm>
            <a:off x="6814345" y="6112054"/>
            <a:ext cx="366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Mendeleev’s Periodic Table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7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Periodic Table</a:t>
              </a:r>
              <a:endParaRPr lang="en-AU" sz="2800" dirty="0"/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FBB784-5D8A-489F-90F1-2DDEB9830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35" y="3086100"/>
            <a:ext cx="3827950" cy="32766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FCF827-4754-4786-A397-1561FBACF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71" y="3086100"/>
            <a:ext cx="3824825" cy="32766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84450E-7C55-46E8-A4BC-D168D9D0B6EE}"/>
              </a:ext>
            </a:extLst>
          </p:cNvPr>
          <p:cNvCxnSpPr>
            <a:cxnSpLocks/>
          </p:cNvCxnSpPr>
          <p:nvPr/>
        </p:nvCxnSpPr>
        <p:spPr>
          <a:xfrm>
            <a:off x="6096000" y="3086100"/>
            <a:ext cx="0" cy="33623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EEE2CF-DCF0-4C95-BDFB-C06AB8E88734}"/>
              </a:ext>
            </a:extLst>
          </p:cNvPr>
          <p:cNvSpPr txBox="1"/>
          <p:nvPr/>
        </p:nvSpPr>
        <p:spPr>
          <a:xfrm>
            <a:off x="385764" y="1619215"/>
            <a:ext cx="1142047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Elements are arranged in rows of increasing </a:t>
            </a:r>
            <a:r>
              <a:rPr lang="en-US" sz="2400" dirty="0">
                <a:solidFill>
                  <a:srgbClr val="0070C0"/>
                </a:solidFill>
              </a:rPr>
              <a:t>atomic numbers </a:t>
            </a:r>
            <a:r>
              <a:rPr lang="en-US" sz="2400" dirty="0"/>
              <a:t>(left to right), and in columns according to the number of valence electrons and therefore chemical properties.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7360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EDECF7-165F-4D3C-B546-14E68FDAEE3C}"/>
              </a:ext>
            </a:extLst>
          </p:cNvPr>
          <p:cNvGrpSpPr/>
          <p:nvPr/>
        </p:nvGrpSpPr>
        <p:grpSpPr>
          <a:xfrm>
            <a:off x="6296027" y="0"/>
            <a:ext cx="4554220" cy="1566545"/>
            <a:chOff x="5123180" y="843280"/>
            <a:chExt cx="5486400" cy="1828800"/>
          </a:xfrm>
        </p:grpSpPr>
        <p:pic>
          <p:nvPicPr>
            <p:cNvPr id="3" name="Picture 2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D33D327B-A420-4627-A611-D3E63E4E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180" y="843280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 descr="A close up of a painted wall&#10;&#10;Description automatically generated">
              <a:extLst>
                <a:ext uri="{FF2B5EF4-FFF2-40B4-BE49-F238E27FC236}">
                  <a16:creationId xmlns:a16="http://schemas.microsoft.com/office/drawing/2014/main" id="{E06AFD6F-8594-497D-A542-C261E648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980" y="843280"/>
              <a:ext cx="1828800" cy="1828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1FA890-D2E3-4264-BDEA-CBD46121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780" y="843280"/>
              <a:ext cx="1828800" cy="18288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3DDDD-9ECC-432E-A8B5-D0D8FB4FA0E7}"/>
              </a:ext>
            </a:extLst>
          </p:cNvPr>
          <p:cNvGrpSpPr/>
          <p:nvPr/>
        </p:nvGrpSpPr>
        <p:grpSpPr>
          <a:xfrm>
            <a:off x="772053" y="468947"/>
            <a:ext cx="7211696" cy="628650"/>
            <a:chOff x="236854" y="370819"/>
            <a:chExt cx="7211696" cy="62865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C9855CD2-943D-466C-8306-281A767EBEA0}"/>
                </a:ext>
              </a:extLst>
            </p:cNvPr>
            <p:cNvSpPr/>
            <p:nvPr/>
          </p:nvSpPr>
          <p:spPr>
            <a:xfrm rot="16200000">
              <a:off x="2618739" y="-1820566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EC668C39-8E16-40DD-AB61-81C2C6D90FA3}"/>
                </a:ext>
              </a:extLst>
            </p:cNvPr>
            <p:cNvSpPr/>
            <p:nvPr/>
          </p:nvSpPr>
          <p:spPr>
            <a:xfrm rot="16200000">
              <a:off x="2533014" y="-1925341"/>
              <a:ext cx="523875" cy="511619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67E0C-84F0-494D-912A-38EC75A9EF64}"/>
                </a:ext>
              </a:extLst>
            </p:cNvPr>
            <p:cNvSpPr txBox="1"/>
            <p:nvPr/>
          </p:nvSpPr>
          <p:spPr>
            <a:xfrm>
              <a:off x="284480" y="370819"/>
              <a:ext cx="7164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Periodic Table</a:t>
              </a:r>
              <a:endParaRPr lang="en-AU" sz="28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BC1D764-FC4F-4B94-96D3-D11B17370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861" y="1928812"/>
            <a:ext cx="63722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5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770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24</cp:revision>
  <dcterms:created xsi:type="dcterms:W3CDTF">2020-03-02T07:41:21Z</dcterms:created>
  <dcterms:modified xsi:type="dcterms:W3CDTF">2021-02-24T00:42:29Z</dcterms:modified>
</cp:coreProperties>
</file>