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0" r:id="rId7"/>
    <p:sldId id="264" r:id="rId8"/>
    <p:sldId id="265" r:id="rId9"/>
    <p:sldId id="266" r:id="rId10"/>
    <p:sldId id="267" r:id="rId11"/>
    <p:sldId id="268" r:id="rId12"/>
    <p:sldId id="259" r:id="rId13"/>
    <p:sldId id="269" r:id="rId14"/>
    <p:sldId id="271" r:id="rId15"/>
    <p:sldId id="270" r:id="rId16"/>
    <p:sldId id="272" r:id="rId17"/>
    <p:sldId id="258"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C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6D4F6-9F93-41B0-B82E-8565FB9338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A8C4A8F-6029-474B-87CE-93328A90B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7CB3B22-1439-4F47-A394-FBFA2FE9B222}"/>
              </a:ext>
            </a:extLst>
          </p:cNvPr>
          <p:cNvSpPr>
            <a:spLocks noGrp="1"/>
          </p:cNvSpPr>
          <p:nvPr>
            <p:ph type="dt" sz="half" idx="10"/>
          </p:nvPr>
        </p:nvSpPr>
        <p:spPr/>
        <p:txBody>
          <a:bodyPr/>
          <a:lstStyle/>
          <a:p>
            <a:fld id="{B0652C13-04AE-4995-A7F5-B1F58076463F}" type="datetimeFigureOut">
              <a:rPr lang="en-AU" smtClean="0"/>
              <a:t>31/01/2021</a:t>
            </a:fld>
            <a:endParaRPr lang="en-AU"/>
          </a:p>
        </p:txBody>
      </p:sp>
      <p:sp>
        <p:nvSpPr>
          <p:cNvPr id="5" name="Footer Placeholder 4">
            <a:extLst>
              <a:ext uri="{FF2B5EF4-FFF2-40B4-BE49-F238E27FC236}">
                <a16:creationId xmlns:a16="http://schemas.microsoft.com/office/drawing/2014/main" id="{F2DCC98B-9ED6-456C-B0AC-5D604C6623C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9234746-24E0-44B3-A4F0-E3AF005FB00A}"/>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2615794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0374-8156-4A25-B9AA-53E6FA34398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5990BB7-239E-4FFE-9546-055E1BE2F3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8F89A0F-D97B-4C68-A201-40964301D65D}"/>
              </a:ext>
            </a:extLst>
          </p:cNvPr>
          <p:cNvSpPr>
            <a:spLocks noGrp="1"/>
          </p:cNvSpPr>
          <p:nvPr>
            <p:ph type="dt" sz="half" idx="10"/>
          </p:nvPr>
        </p:nvSpPr>
        <p:spPr/>
        <p:txBody>
          <a:bodyPr/>
          <a:lstStyle/>
          <a:p>
            <a:fld id="{B0652C13-04AE-4995-A7F5-B1F58076463F}" type="datetimeFigureOut">
              <a:rPr lang="en-AU" smtClean="0"/>
              <a:t>31/01/2021</a:t>
            </a:fld>
            <a:endParaRPr lang="en-AU"/>
          </a:p>
        </p:txBody>
      </p:sp>
      <p:sp>
        <p:nvSpPr>
          <p:cNvPr id="5" name="Footer Placeholder 4">
            <a:extLst>
              <a:ext uri="{FF2B5EF4-FFF2-40B4-BE49-F238E27FC236}">
                <a16:creationId xmlns:a16="http://schemas.microsoft.com/office/drawing/2014/main" id="{696ACAEC-8409-4962-947E-1180F972481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288533D-FE86-4A34-9384-5D681D9E2C01}"/>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1384743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99FDD7-CB99-4436-AA30-C5F7D818A7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0BC1D71-85ED-49F3-A5F7-781B042EBC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5A21CBA-AAE2-4549-B30B-DC1AFABA9FF8}"/>
              </a:ext>
            </a:extLst>
          </p:cNvPr>
          <p:cNvSpPr>
            <a:spLocks noGrp="1"/>
          </p:cNvSpPr>
          <p:nvPr>
            <p:ph type="dt" sz="half" idx="10"/>
          </p:nvPr>
        </p:nvSpPr>
        <p:spPr/>
        <p:txBody>
          <a:bodyPr/>
          <a:lstStyle/>
          <a:p>
            <a:fld id="{B0652C13-04AE-4995-A7F5-B1F58076463F}" type="datetimeFigureOut">
              <a:rPr lang="en-AU" smtClean="0"/>
              <a:t>31/01/2021</a:t>
            </a:fld>
            <a:endParaRPr lang="en-AU"/>
          </a:p>
        </p:txBody>
      </p:sp>
      <p:sp>
        <p:nvSpPr>
          <p:cNvPr id="5" name="Footer Placeholder 4">
            <a:extLst>
              <a:ext uri="{FF2B5EF4-FFF2-40B4-BE49-F238E27FC236}">
                <a16:creationId xmlns:a16="http://schemas.microsoft.com/office/drawing/2014/main" id="{E27BCCBA-BEE9-4640-999D-00FCE3D356A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AD5ACA1-DFB4-40C1-944E-12250CD1CA6D}"/>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2199474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249F-11B5-4C4D-94E6-169F5BD1D0A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654902F-18F5-4BF8-ABC2-B6C8EE3ADC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6762C99-9E82-4138-A4D7-FE797A095949}"/>
              </a:ext>
            </a:extLst>
          </p:cNvPr>
          <p:cNvSpPr>
            <a:spLocks noGrp="1"/>
          </p:cNvSpPr>
          <p:nvPr>
            <p:ph type="dt" sz="half" idx="10"/>
          </p:nvPr>
        </p:nvSpPr>
        <p:spPr/>
        <p:txBody>
          <a:bodyPr/>
          <a:lstStyle/>
          <a:p>
            <a:fld id="{B0652C13-04AE-4995-A7F5-B1F58076463F}" type="datetimeFigureOut">
              <a:rPr lang="en-AU" smtClean="0"/>
              <a:t>31/01/2021</a:t>
            </a:fld>
            <a:endParaRPr lang="en-AU"/>
          </a:p>
        </p:txBody>
      </p:sp>
      <p:sp>
        <p:nvSpPr>
          <p:cNvPr id="5" name="Footer Placeholder 4">
            <a:extLst>
              <a:ext uri="{FF2B5EF4-FFF2-40B4-BE49-F238E27FC236}">
                <a16:creationId xmlns:a16="http://schemas.microsoft.com/office/drawing/2014/main" id="{83777C5A-507A-420E-B420-E23DC49BE97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99B91AA-1D06-4D33-A016-2ACE5F61EA06}"/>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119000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65B8-65ED-4DF5-A0FF-5DFB5F3C4D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BFC09F9-2D80-4376-BCFF-5E6CAF276B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EF5004-15B2-4368-B0DB-EDAE9BEECAD5}"/>
              </a:ext>
            </a:extLst>
          </p:cNvPr>
          <p:cNvSpPr>
            <a:spLocks noGrp="1"/>
          </p:cNvSpPr>
          <p:nvPr>
            <p:ph type="dt" sz="half" idx="10"/>
          </p:nvPr>
        </p:nvSpPr>
        <p:spPr/>
        <p:txBody>
          <a:bodyPr/>
          <a:lstStyle/>
          <a:p>
            <a:fld id="{B0652C13-04AE-4995-A7F5-B1F58076463F}" type="datetimeFigureOut">
              <a:rPr lang="en-AU" smtClean="0"/>
              <a:t>31/01/2021</a:t>
            </a:fld>
            <a:endParaRPr lang="en-AU"/>
          </a:p>
        </p:txBody>
      </p:sp>
      <p:sp>
        <p:nvSpPr>
          <p:cNvPr id="5" name="Footer Placeholder 4">
            <a:extLst>
              <a:ext uri="{FF2B5EF4-FFF2-40B4-BE49-F238E27FC236}">
                <a16:creationId xmlns:a16="http://schemas.microsoft.com/office/drawing/2014/main" id="{9FF70B6F-4642-444B-BBA3-5955DFC438D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C3AA39E-7BA9-4C5D-A083-A3F5642F5C66}"/>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139011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0CCC1-3E87-49CD-A9A9-D59DE3887E0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1824F3E-380D-426C-B4D3-16A9BE8C90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E0767A8-E3AD-44A2-935B-D61776E3D9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998A55C-DC15-45F5-B67F-000B12FD8BCC}"/>
              </a:ext>
            </a:extLst>
          </p:cNvPr>
          <p:cNvSpPr>
            <a:spLocks noGrp="1"/>
          </p:cNvSpPr>
          <p:nvPr>
            <p:ph type="dt" sz="half" idx="10"/>
          </p:nvPr>
        </p:nvSpPr>
        <p:spPr/>
        <p:txBody>
          <a:bodyPr/>
          <a:lstStyle/>
          <a:p>
            <a:fld id="{B0652C13-04AE-4995-A7F5-B1F58076463F}" type="datetimeFigureOut">
              <a:rPr lang="en-AU" smtClean="0"/>
              <a:t>31/01/2021</a:t>
            </a:fld>
            <a:endParaRPr lang="en-AU"/>
          </a:p>
        </p:txBody>
      </p:sp>
      <p:sp>
        <p:nvSpPr>
          <p:cNvPr id="6" name="Footer Placeholder 5">
            <a:extLst>
              <a:ext uri="{FF2B5EF4-FFF2-40B4-BE49-F238E27FC236}">
                <a16:creationId xmlns:a16="http://schemas.microsoft.com/office/drawing/2014/main" id="{636641D3-8A62-4A43-B201-B6DE1790FD2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01B4C14-D56D-4546-A424-BEDD3353A1AE}"/>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2681478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36F5-02FF-4CDD-9558-F6464FAE987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33B64CB-EDD4-4224-87E0-0FA53B0613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601DB2-F6ED-4B2D-952B-DD04F3EEF0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3F1A72F-6F93-4855-A029-74C672C431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417525-8187-4FCA-A46D-F40EE25BE9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D14DF8F-F982-4434-896B-E60FB185FFF6}"/>
              </a:ext>
            </a:extLst>
          </p:cNvPr>
          <p:cNvSpPr>
            <a:spLocks noGrp="1"/>
          </p:cNvSpPr>
          <p:nvPr>
            <p:ph type="dt" sz="half" idx="10"/>
          </p:nvPr>
        </p:nvSpPr>
        <p:spPr/>
        <p:txBody>
          <a:bodyPr/>
          <a:lstStyle/>
          <a:p>
            <a:fld id="{B0652C13-04AE-4995-A7F5-B1F58076463F}" type="datetimeFigureOut">
              <a:rPr lang="en-AU" smtClean="0"/>
              <a:t>31/01/2021</a:t>
            </a:fld>
            <a:endParaRPr lang="en-AU"/>
          </a:p>
        </p:txBody>
      </p:sp>
      <p:sp>
        <p:nvSpPr>
          <p:cNvPr id="8" name="Footer Placeholder 7">
            <a:extLst>
              <a:ext uri="{FF2B5EF4-FFF2-40B4-BE49-F238E27FC236}">
                <a16:creationId xmlns:a16="http://schemas.microsoft.com/office/drawing/2014/main" id="{AE259C08-15FD-4DED-B8B2-3BC2BDD67E19}"/>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AC04E62-5C2A-4CC4-A64B-C133A34A85D6}"/>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1368484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7166-3B9D-434F-A614-803F7543E20F}"/>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BB1C1F4-E1DB-43DC-9DCB-2EF94C66868C}"/>
              </a:ext>
            </a:extLst>
          </p:cNvPr>
          <p:cNvSpPr>
            <a:spLocks noGrp="1"/>
          </p:cNvSpPr>
          <p:nvPr>
            <p:ph type="dt" sz="half" idx="10"/>
          </p:nvPr>
        </p:nvSpPr>
        <p:spPr/>
        <p:txBody>
          <a:bodyPr/>
          <a:lstStyle/>
          <a:p>
            <a:fld id="{B0652C13-04AE-4995-A7F5-B1F58076463F}" type="datetimeFigureOut">
              <a:rPr lang="en-AU" smtClean="0"/>
              <a:t>31/01/2021</a:t>
            </a:fld>
            <a:endParaRPr lang="en-AU"/>
          </a:p>
        </p:txBody>
      </p:sp>
      <p:sp>
        <p:nvSpPr>
          <p:cNvPr id="4" name="Footer Placeholder 3">
            <a:extLst>
              <a:ext uri="{FF2B5EF4-FFF2-40B4-BE49-F238E27FC236}">
                <a16:creationId xmlns:a16="http://schemas.microsoft.com/office/drawing/2014/main" id="{3D684875-DE52-45C1-B6D9-B8C425F6EE7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F04CFFC-E542-4084-A04E-585558E3A3BB}"/>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1643206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B48D57-ECA9-4F00-9731-26A9F172EA3F}"/>
              </a:ext>
            </a:extLst>
          </p:cNvPr>
          <p:cNvSpPr>
            <a:spLocks noGrp="1"/>
          </p:cNvSpPr>
          <p:nvPr>
            <p:ph type="dt" sz="half" idx="10"/>
          </p:nvPr>
        </p:nvSpPr>
        <p:spPr/>
        <p:txBody>
          <a:bodyPr/>
          <a:lstStyle/>
          <a:p>
            <a:fld id="{B0652C13-04AE-4995-A7F5-B1F58076463F}" type="datetimeFigureOut">
              <a:rPr lang="en-AU" smtClean="0"/>
              <a:t>31/01/2021</a:t>
            </a:fld>
            <a:endParaRPr lang="en-AU"/>
          </a:p>
        </p:txBody>
      </p:sp>
      <p:sp>
        <p:nvSpPr>
          <p:cNvPr id="3" name="Footer Placeholder 2">
            <a:extLst>
              <a:ext uri="{FF2B5EF4-FFF2-40B4-BE49-F238E27FC236}">
                <a16:creationId xmlns:a16="http://schemas.microsoft.com/office/drawing/2014/main" id="{B38F2C86-02D2-4D08-BDD5-820B71189923}"/>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FDCC8CB-EE84-44A0-81EB-62AB2D93B65A}"/>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163740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C620-8B0B-4DC3-B207-1E54934DC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0AC7346-06B2-439B-9E18-490E0685EB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F80BEF7-31E5-49EB-896E-DB3F1A6EB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1D2FC-254E-49D0-8305-4378EA362C2E}"/>
              </a:ext>
            </a:extLst>
          </p:cNvPr>
          <p:cNvSpPr>
            <a:spLocks noGrp="1"/>
          </p:cNvSpPr>
          <p:nvPr>
            <p:ph type="dt" sz="half" idx="10"/>
          </p:nvPr>
        </p:nvSpPr>
        <p:spPr/>
        <p:txBody>
          <a:bodyPr/>
          <a:lstStyle/>
          <a:p>
            <a:fld id="{B0652C13-04AE-4995-A7F5-B1F58076463F}" type="datetimeFigureOut">
              <a:rPr lang="en-AU" smtClean="0"/>
              <a:t>31/01/2021</a:t>
            </a:fld>
            <a:endParaRPr lang="en-AU"/>
          </a:p>
        </p:txBody>
      </p:sp>
      <p:sp>
        <p:nvSpPr>
          <p:cNvPr id="6" name="Footer Placeholder 5">
            <a:extLst>
              <a:ext uri="{FF2B5EF4-FFF2-40B4-BE49-F238E27FC236}">
                <a16:creationId xmlns:a16="http://schemas.microsoft.com/office/drawing/2014/main" id="{EDC63B11-C0F2-4D51-B96A-18935614918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0BEA64F-0534-41A5-A86E-6288E3CA7D56}"/>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2252678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EBF9-225D-4AC9-A557-E2BD876516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5F6F8F0-C753-418F-BEF8-7D6AB857E5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6B29A3A-55FC-4467-B6F8-58E3F8DB6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DC8392-B3BB-4B9B-884D-67A9AAECA152}"/>
              </a:ext>
            </a:extLst>
          </p:cNvPr>
          <p:cNvSpPr>
            <a:spLocks noGrp="1"/>
          </p:cNvSpPr>
          <p:nvPr>
            <p:ph type="dt" sz="half" idx="10"/>
          </p:nvPr>
        </p:nvSpPr>
        <p:spPr/>
        <p:txBody>
          <a:bodyPr/>
          <a:lstStyle/>
          <a:p>
            <a:fld id="{B0652C13-04AE-4995-A7F5-B1F58076463F}" type="datetimeFigureOut">
              <a:rPr lang="en-AU" smtClean="0"/>
              <a:t>31/01/2021</a:t>
            </a:fld>
            <a:endParaRPr lang="en-AU"/>
          </a:p>
        </p:txBody>
      </p:sp>
      <p:sp>
        <p:nvSpPr>
          <p:cNvPr id="6" name="Footer Placeholder 5">
            <a:extLst>
              <a:ext uri="{FF2B5EF4-FFF2-40B4-BE49-F238E27FC236}">
                <a16:creationId xmlns:a16="http://schemas.microsoft.com/office/drawing/2014/main" id="{91C24EF8-C497-4267-B506-62F77126383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8C46A3F-3280-4F5B-BC32-3B616905E79D}"/>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3629072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175078-6A59-428D-AC80-455C62F401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1F44210-521C-4B28-AC7D-A13C4A159C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2F87FC1-CAF9-42F6-87A8-02C690000A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52C13-04AE-4995-A7F5-B1F58076463F}" type="datetimeFigureOut">
              <a:rPr lang="en-AU" smtClean="0"/>
              <a:t>31/01/2021</a:t>
            </a:fld>
            <a:endParaRPr lang="en-AU"/>
          </a:p>
        </p:txBody>
      </p:sp>
      <p:sp>
        <p:nvSpPr>
          <p:cNvPr id="5" name="Footer Placeholder 4">
            <a:extLst>
              <a:ext uri="{FF2B5EF4-FFF2-40B4-BE49-F238E27FC236}">
                <a16:creationId xmlns:a16="http://schemas.microsoft.com/office/drawing/2014/main" id="{37D3C1B5-8DE7-4491-97A4-40322237DF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26CDDE6-1C87-4306-9A3E-F150A79A33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D42CF-7E17-4145-A0CA-AC7BBBB2E98E}" type="slidenum">
              <a:rPr lang="en-AU" smtClean="0"/>
              <a:t>‹#›</a:t>
            </a:fld>
            <a:endParaRPr lang="en-AU"/>
          </a:p>
        </p:txBody>
      </p:sp>
    </p:spTree>
    <p:extLst>
      <p:ext uri="{BB962C8B-B14F-4D97-AF65-F5344CB8AC3E}">
        <p14:creationId xmlns:p14="http://schemas.microsoft.com/office/powerpoint/2010/main" val="946223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VjEvEyqrrCU&amp;feature=emb_logo" TargetMode="External"/><Relationship Id="rId3" Type="http://schemas.openxmlformats.org/officeDocument/2006/relationships/image" Target="../media/image35.png"/><Relationship Id="rId7" Type="http://schemas.openxmlformats.org/officeDocument/2006/relationships/image" Target="../media/image39.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8.jpeg"/><Relationship Id="rId5" Type="http://schemas.openxmlformats.org/officeDocument/2006/relationships/image" Target="../media/image37.jpeg"/><Relationship Id="rId4" Type="http://schemas.openxmlformats.org/officeDocument/2006/relationships/image" Target="../media/image36.jpe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A696C59-515E-4E5C-A5BC-96507504B22E}"/>
              </a:ext>
            </a:extLst>
          </p:cNvPr>
          <p:cNvSpPr/>
          <p:nvPr/>
        </p:nvSpPr>
        <p:spPr>
          <a:xfrm>
            <a:off x="3484880" y="4013200"/>
            <a:ext cx="5384800" cy="2844800"/>
          </a:xfrm>
          <a:prstGeom prst="rect">
            <a:avLst/>
          </a:prstGeom>
          <a:solidFill>
            <a:srgbClr val="DDD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a:extLst>
              <a:ext uri="{FF2B5EF4-FFF2-40B4-BE49-F238E27FC236}">
                <a16:creationId xmlns:a16="http://schemas.microsoft.com/office/drawing/2014/main" id="{73C277BB-C702-43AB-8414-755DDD8A8A78}"/>
              </a:ext>
            </a:extLst>
          </p:cNvPr>
          <p:cNvPicPr>
            <a:picLocks noChangeAspect="1"/>
          </p:cNvPicPr>
          <p:nvPr/>
        </p:nvPicPr>
        <p:blipFill>
          <a:blip r:embed="rId2"/>
          <a:stretch>
            <a:fillRect/>
          </a:stretch>
        </p:blipFill>
        <p:spPr>
          <a:xfrm>
            <a:off x="3484880" y="1395919"/>
            <a:ext cx="5384800" cy="2768655"/>
          </a:xfrm>
          <a:prstGeom prst="rect">
            <a:avLst/>
          </a:prstGeom>
        </p:spPr>
      </p:pic>
      <p:sp>
        <p:nvSpPr>
          <p:cNvPr id="11" name="Rectangle 10">
            <a:extLst>
              <a:ext uri="{FF2B5EF4-FFF2-40B4-BE49-F238E27FC236}">
                <a16:creationId xmlns:a16="http://schemas.microsoft.com/office/drawing/2014/main" id="{E2A1FF6A-ECC3-4AFD-A45D-07E5F88CE641}"/>
              </a:ext>
            </a:extLst>
          </p:cNvPr>
          <p:cNvSpPr/>
          <p:nvPr/>
        </p:nvSpPr>
        <p:spPr>
          <a:xfrm>
            <a:off x="3484880" y="0"/>
            <a:ext cx="5384800" cy="426720"/>
          </a:xfrm>
          <a:prstGeom prst="rect">
            <a:avLst/>
          </a:prstGeom>
          <a:solidFill>
            <a:srgbClr val="DDD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a:extLst>
              <a:ext uri="{FF2B5EF4-FFF2-40B4-BE49-F238E27FC236}">
                <a16:creationId xmlns:a16="http://schemas.microsoft.com/office/drawing/2014/main" id="{EBCE8F45-2193-48F9-A93E-0A3F1EEC8F66}"/>
              </a:ext>
            </a:extLst>
          </p:cNvPr>
          <p:cNvPicPr>
            <a:picLocks noChangeAspect="1"/>
          </p:cNvPicPr>
          <p:nvPr/>
        </p:nvPicPr>
        <p:blipFill rotWithShape="1">
          <a:blip r:embed="rId3"/>
          <a:srcRect l="51458"/>
          <a:stretch/>
        </p:blipFill>
        <p:spPr>
          <a:xfrm>
            <a:off x="8869680" y="0"/>
            <a:ext cx="3322320" cy="6844264"/>
          </a:xfrm>
          <a:prstGeom prst="rect">
            <a:avLst/>
          </a:prstGeom>
        </p:spPr>
      </p:pic>
      <p:pic>
        <p:nvPicPr>
          <p:cNvPr id="7" name="Picture 6">
            <a:extLst>
              <a:ext uri="{FF2B5EF4-FFF2-40B4-BE49-F238E27FC236}">
                <a16:creationId xmlns:a16="http://schemas.microsoft.com/office/drawing/2014/main" id="{0337772B-E825-4DB9-BF24-0017ED0B65A1}"/>
              </a:ext>
            </a:extLst>
          </p:cNvPr>
          <p:cNvPicPr>
            <a:picLocks noChangeAspect="1"/>
          </p:cNvPicPr>
          <p:nvPr/>
        </p:nvPicPr>
        <p:blipFill rotWithShape="1">
          <a:blip r:embed="rId3"/>
          <a:srcRect r="49167"/>
          <a:stretch/>
        </p:blipFill>
        <p:spPr>
          <a:xfrm>
            <a:off x="0" y="0"/>
            <a:ext cx="3484880" cy="6855502"/>
          </a:xfrm>
          <a:prstGeom prst="rect">
            <a:avLst/>
          </a:prstGeom>
        </p:spPr>
      </p:pic>
      <p:sp>
        <p:nvSpPr>
          <p:cNvPr id="5" name="TextBox 4">
            <a:extLst>
              <a:ext uri="{FF2B5EF4-FFF2-40B4-BE49-F238E27FC236}">
                <a16:creationId xmlns:a16="http://schemas.microsoft.com/office/drawing/2014/main" id="{5FE79AB4-CA1C-4D92-ABAB-BC4DDE71FA7E}"/>
              </a:ext>
            </a:extLst>
          </p:cNvPr>
          <p:cNvSpPr txBox="1"/>
          <p:nvPr/>
        </p:nvSpPr>
        <p:spPr>
          <a:xfrm>
            <a:off x="2189480" y="195590"/>
            <a:ext cx="7813040" cy="1200329"/>
          </a:xfrm>
          <a:prstGeom prst="rect">
            <a:avLst/>
          </a:prstGeom>
          <a:solidFill>
            <a:schemeClr val="bg1"/>
          </a:solidFill>
          <a:ln>
            <a:solidFill>
              <a:schemeClr val="bg1"/>
            </a:solidFill>
          </a:ln>
        </p:spPr>
        <p:txBody>
          <a:bodyPr wrap="square" rtlCol="0">
            <a:spAutoFit/>
          </a:bodyPr>
          <a:lstStyle/>
          <a:p>
            <a:pPr algn="ctr"/>
            <a:r>
              <a:rPr lang="en-US" sz="4000" dirty="0"/>
              <a:t>Review: Thermochemistry</a:t>
            </a:r>
          </a:p>
          <a:p>
            <a:pPr algn="ctr"/>
            <a:r>
              <a:rPr lang="en-US" sz="3200" dirty="0"/>
              <a:t>Energy changes in chemical reactions</a:t>
            </a:r>
            <a:endParaRPr lang="en-AU" sz="3200" dirty="0"/>
          </a:p>
        </p:txBody>
      </p:sp>
      <p:sp>
        <p:nvSpPr>
          <p:cNvPr id="6" name="TextBox 5">
            <a:extLst>
              <a:ext uri="{FF2B5EF4-FFF2-40B4-BE49-F238E27FC236}">
                <a16:creationId xmlns:a16="http://schemas.microsoft.com/office/drawing/2014/main" id="{68404C4A-6397-4F0F-BD08-F4136157492C}"/>
              </a:ext>
            </a:extLst>
          </p:cNvPr>
          <p:cNvSpPr txBox="1"/>
          <p:nvPr/>
        </p:nvSpPr>
        <p:spPr>
          <a:xfrm>
            <a:off x="93980" y="6368871"/>
            <a:ext cx="3296920" cy="400110"/>
          </a:xfrm>
          <a:prstGeom prst="rect">
            <a:avLst/>
          </a:prstGeom>
          <a:solidFill>
            <a:schemeClr val="bg1"/>
          </a:solidFill>
          <a:ln>
            <a:noFill/>
          </a:ln>
        </p:spPr>
        <p:txBody>
          <a:bodyPr wrap="square" rtlCol="0">
            <a:spAutoFit/>
          </a:bodyPr>
          <a:lstStyle/>
          <a:p>
            <a:r>
              <a:rPr lang="en-US" sz="2000" dirty="0"/>
              <a:t>ATAR Chemistry Unit 3 2021</a:t>
            </a:r>
            <a:endParaRPr lang="en-AU" sz="2000" dirty="0"/>
          </a:p>
        </p:txBody>
      </p:sp>
      <p:pic>
        <p:nvPicPr>
          <p:cNvPr id="13" name="Picture 12" descr="Diagram&#10;&#10;Description automatically generated">
            <a:extLst>
              <a:ext uri="{FF2B5EF4-FFF2-40B4-BE49-F238E27FC236}">
                <a16:creationId xmlns:a16="http://schemas.microsoft.com/office/drawing/2014/main" id="{B7DD6D8C-F1F0-4FD5-904E-766FB47F0973}"/>
              </a:ext>
            </a:extLst>
          </p:cNvPr>
          <p:cNvPicPr>
            <a:picLocks noChangeAspect="1"/>
          </p:cNvPicPr>
          <p:nvPr/>
        </p:nvPicPr>
        <p:blipFill rotWithShape="1">
          <a:blip r:embed="rId4">
            <a:extLst>
              <a:ext uri="{28A0092B-C50C-407E-A947-70E740481C1C}">
                <a14:useLocalDpi xmlns:a14="http://schemas.microsoft.com/office/drawing/2010/main" val="0"/>
              </a:ext>
            </a:extLst>
          </a:blip>
          <a:srcRect r="49002" b="5804"/>
          <a:stretch/>
        </p:blipFill>
        <p:spPr>
          <a:xfrm>
            <a:off x="6273800" y="4424499"/>
            <a:ext cx="2595880" cy="2047421"/>
          </a:xfrm>
          <a:prstGeom prst="rect">
            <a:avLst/>
          </a:prstGeom>
        </p:spPr>
      </p:pic>
      <p:pic>
        <p:nvPicPr>
          <p:cNvPr id="18" name="Picture 17" descr="Diagram&#10;&#10;Description automatically generated">
            <a:extLst>
              <a:ext uri="{FF2B5EF4-FFF2-40B4-BE49-F238E27FC236}">
                <a16:creationId xmlns:a16="http://schemas.microsoft.com/office/drawing/2014/main" id="{D1CCD023-32C2-4A0F-B513-FD7A4AC9FFC1}"/>
              </a:ext>
            </a:extLst>
          </p:cNvPr>
          <p:cNvPicPr>
            <a:picLocks noChangeAspect="1"/>
          </p:cNvPicPr>
          <p:nvPr/>
        </p:nvPicPr>
        <p:blipFill rotWithShape="1">
          <a:blip r:embed="rId4">
            <a:extLst>
              <a:ext uri="{28A0092B-C50C-407E-A947-70E740481C1C}">
                <a14:useLocalDpi xmlns:a14="http://schemas.microsoft.com/office/drawing/2010/main" val="0"/>
              </a:ext>
            </a:extLst>
          </a:blip>
          <a:srcRect l="50000" b="5804"/>
          <a:stretch/>
        </p:blipFill>
        <p:spPr>
          <a:xfrm>
            <a:off x="3484880" y="4394019"/>
            <a:ext cx="2545078" cy="2047421"/>
          </a:xfrm>
          <a:prstGeom prst="rect">
            <a:avLst/>
          </a:prstGeom>
        </p:spPr>
      </p:pic>
    </p:spTree>
    <p:extLst>
      <p:ext uri="{BB962C8B-B14F-4D97-AF65-F5344CB8AC3E}">
        <p14:creationId xmlns:p14="http://schemas.microsoft.com/office/powerpoint/2010/main" val="1458253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Energy in chemical reactions</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3" name="TextBox 2">
            <a:extLst>
              <a:ext uri="{FF2B5EF4-FFF2-40B4-BE49-F238E27FC236}">
                <a16:creationId xmlns:a16="http://schemas.microsoft.com/office/drawing/2014/main" id="{DEB5AE84-B486-4AAC-9A59-547106270B2E}"/>
              </a:ext>
            </a:extLst>
          </p:cNvPr>
          <p:cNvSpPr txBox="1"/>
          <p:nvPr/>
        </p:nvSpPr>
        <p:spPr>
          <a:xfrm>
            <a:off x="414974" y="3418725"/>
            <a:ext cx="11362051" cy="33590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The change in chemical potential energy must be balanced by an equal change in other forms of energy, typically in particle kinetic energy (‘heat’)</a:t>
            </a:r>
          </a:p>
          <a:p>
            <a:pPr marL="342900" indent="-342900">
              <a:lnSpc>
                <a:spcPct val="150000"/>
              </a:lnSpc>
              <a:buFont typeface="Arial" panose="020B0604020202020204" pitchFamily="34" charset="0"/>
              <a:buChar char="•"/>
            </a:pPr>
            <a:r>
              <a:rPr lang="en-US" sz="2400" dirty="0"/>
              <a:t>Result – the </a:t>
            </a:r>
            <a:r>
              <a:rPr lang="en-US" sz="2400" dirty="0">
                <a:solidFill>
                  <a:srgbClr val="0070C0"/>
                </a:solidFill>
              </a:rPr>
              <a:t>temperature</a:t>
            </a:r>
            <a:r>
              <a:rPr lang="en-US" sz="2400" dirty="0"/>
              <a:t> of the system changes as </a:t>
            </a:r>
            <a:r>
              <a:rPr lang="en-US" sz="2400" dirty="0">
                <a:solidFill>
                  <a:srgbClr val="0070C0"/>
                </a:solidFill>
              </a:rPr>
              <a:t>heat </a:t>
            </a:r>
            <a:r>
              <a:rPr lang="en-US" sz="2400" dirty="0"/>
              <a:t>energy flows into or out of the system to or from the surroundings. Recall, heat energy always flows from hotter to colder regions.</a:t>
            </a:r>
          </a:p>
          <a:p>
            <a:pPr marL="342900" indent="-342900">
              <a:lnSpc>
                <a:spcPct val="150000"/>
              </a:lnSpc>
              <a:buFont typeface="Arial" panose="020B0604020202020204" pitchFamily="34" charset="0"/>
              <a:buChar char="•"/>
            </a:pPr>
            <a:r>
              <a:rPr lang="en-US" sz="2400" dirty="0"/>
              <a:t>This flow of heat changes the </a:t>
            </a:r>
            <a:r>
              <a:rPr lang="en-US" sz="2400" dirty="0">
                <a:solidFill>
                  <a:srgbClr val="0070C0"/>
                </a:solidFill>
              </a:rPr>
              <a:t>enthalpy</a:t>
            </a:r>
            <a:r>
              <a:rPr lang="en-US" sz="2400" dirty="0"/>
              <a:t> (total energy) of the system</a:t>
            </a:r>
            <a:endParaRPr lang="en-AU" sz="2400" dirty="0"/>
          </a:p>
        </p:txBody>
      </p:sp>
      <p:pic>
        <p:nvPicPr>
          <p:cNvPr id="18" name="Picture 17" descr="A picture containing text, device, gauge&#10;&#10;Description automatically generated">
            <a:extLst>
              <a:ext uri="{FF2B5EF4-FFF2-40B4-BE49-F238E27FC236}">
                <a16:creationId xmlns:a16="http://schemas.microsoft.com/office/drawing/2014/main" id="{7F7C5EDC-10F8-4281-8DC5-F922451553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3897" y="1101397"/>
            <a:ext cx="4499863" cy="2427775"/>
          </a:xfrm>
          <a:prstGeom prst="rect">
            <a:avLst/>
          </a:prstGeom>
        </p:spPr>
      </p:pic>
    </p:spTree>
    <p:extLst>
      <p:ext uri="{BB962C8B-B14F-4D97-AF65-F5344CB8AC3E}">
        <p14:creationId xmlns:p14="http://schemas.microsoft.com/office/powerpoint/2010/main" val="3508344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Energy in chemical reactions</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10" name="Rectangle 9">
            <a:extLst>
              <a:ext uri="{FF2B5EF4-FFF2-40B4-BE49-F238E27FC236}">
                <a16:creationId xmlns:a16="http://schemas.microsoft.com/office/drawing/2014/main" id="{EC33563E-34D1-4007-B359-CCD3D7CCAD39}"/>
              </a:ext>
            </a:extLst>
          </p:cNvPr>
          <p:cNvSpPr/>
          <p:nvPr/>
        </p:nvSpPr>
        <p:spPr>
          <a:xfrm>
            <a:off x="3536956" y="2905342"/>
            <a:ext cx="3564822" cy="523220"/>
          </a:xfrm>
          <a:prstGeom prst="rect">
            <a:avLst/>
          </a:prstGeom>
        </p:spPr>
        <p:txBody>
          <a:bodyPr wrap="none">
            <a:spAutoFit/>
          </a:bodyPr>
          <a:lstStyle/>
          <a:p>
            <a:r>
              <a:rPr lang="en-US" sz="2800" dirty="0">
                <a:solidFill>
                  <a:srgbClr val="0070C0"/>
                </a:solidFill>
              </a:rPr>
              <a:t>reactants  →   products</a:t>
            </a:r>
            <a:endParaRPr lang="en-AU" sz="2800" dirty="0">
              <a:solidFill>
                <a:srgbClr val="0070C0"/>
              </a:solidFill>
            </a:endParaRPr>
          </a:p>
        </p:txBody>
      </p:sp>
      <p:sp>
        <p:nvSpPr>
          <p:cNvPr id="11" name="TextBox 10">
            <a:extLst>
              <a:ext uri="{FF2B5EF4-FFF2-40B4-BE49-F238E27FC236}">
                <a16:creationId xmlns:a16="http://schemas.microsoft.com/office/drawing/2014/main" id="{0E984305-A564-4EC1-ADA2-897BF93409C4}"/>
              </a:ext>
            </a:extLst>
          </p:cNvPr>
          <p:cNvSpPr txBox="1"/>
          <p:nvPr/>
        </p:nvSpPr>
        <p:spPr>
          <a:xfrm>
            <a:off x="1448692" y="3369097"/>
            <a:ext cx="11001375" cy="589072"/>
          </a:xfrm>
          <a:prstGeom prst="rect">
            <a:avLst/>
          </a:prstGeom>
          <a:noFill/>
        </p:spPr>
        <p:txBody>
          <a:bodyPr wrap="square" rtlCol="0">
            <a:spAutoFit/>
          </a:bodyPr>
          <a:lstStyle/>
          <a:p>
            <a:pPr>
              <a:lnSpc>
                <a:spcPct val="150000"/>
              </a:lnSpc>
            </a:pPr>
            <a:r>
              <a:rPr lang="en-US" sz="2400" dirty="0"/>
              <a:t>Calculating enthalpy change (</a:t>
            </a:r>
            <a:r>
              <a:rPr lang="el-GR" sz="2400" i="1" dirty="0">
                <a:solidFill>
                  <a:srgbClr val="0070C0"/>
                </a:solidFill>
              </a:rPr>
              <a:t>Δ</a:t>
            </a:r>
            <a:r>
              <a:rPr lang="en-US" sz="2400" i="1" dirty="0">
                <a:solidFill>
                  <a:srgbClr val="0070C0"/>
                </a:solidFill>
              </a:rPr>
              <a:t>H</a:t>
            </a:r>
            <a:r>
              <a:rPr lang="en-US" sz="2400" dirty="0"/>
              <a:t>):</a:t>
            </a:r>
          </a:p>
        </p:txBody>
      </p:sp>
      <p:sp>
        <p:nvSpPr>
          <p:cNvPr id="12" name="Rectangle 11">
            <a:extLst>
              <a:ext uri="{FF2B5EF4-FFF2-40B4-BE49-F238E27FC236}">
                <a16:creationId xmlns:a16="http://schemas.microsoft.com/office/drawing/2014/main" id="{46BB4D1A-C1AF-4EAE-B961-084EAF1615BE}"/>
              </a:ext>
            </a:extLst>
          </p:cNvPr>
          <p:cNvSpPr/>
          <p:nvPr/>
        </p:nvSpPr>
        <p:spPr>
          <a:xfrm>
            <a:off x="3628574" y="4017318"/>
            <a:ext cx="3599703" cy="523220"/>
          </a:xfrm>
          <a:prstGeom prst="rect">
            <a:avLst/>
          </a:prstGeom>
        </p:spPr>
        <p:txBody>
          <a:bodyPr wrap="none">
            <a:spAutoFit/>
          </a:bodyPr>
          <a:lstStyle/>
          <a:p>
            <a:r>
              <a:rPr lang="el-GR" sz="2800" i="1" dirty="0">
                <a:solidFill>
                  <a:srgbClr val="0070C0"/>
                </a:solidFill>
              </a:rPr>
              <a:t>Δ</a:t>
            </a:r>
            <a:r>
              <a:rPr lang="en-US" sz="2800" i="1" dirty="0">
                <a:solidFill>
                  <a:srgbClr val="0070C0"/>
                </a:solidFill>
              </a:rPr>
              <a:t>H  </a:t>
            </a:r>
            <a:r>
              <a:rPr lang="en-US" sz="2800" dirty="0">
                <a:solidFill>
                  <a:srgbClr val="0070C0"/>
                </a:solidFill>
              </a:rPr>
              <a:t>=  </a:t>
            </a:r>
            <a:r>
              <a:rPr lang="en-US" sz="2800" i="1" dirty="0">
                <a:solidFill>
                  <a:srgbClr val="0070C0"/>
                </a:solidFill>
              </a:rPr>
              <a:t>H</a:t>
            </a:r>
            <a:r>
              <a:rPr lang="en-US" sz="2800" baseline="-25000" dirty="0">
                <a:solidFill>
                  <a:srgbClr val="0070C0"/>
                </a:solidFill>
              </a:rPr>
              <a:t>products</a:t>
            </a:r>
            <a:r>
              <a:rPr lang="en-US" sz="2800" dirty="0">
                <a:solidFill>
                  <a:srgbClr val="0070C0"/>
                </a:solidFill>
              </a:rPr>
              <a:t> - </a:t>
            </a:r>
            <a:r>
              <a:rPr lang="en-US" sz="2800" i="1" dirty="0">
                <a:solidFill>
                  <a:srgbClr val="0070C0"/>
                </a:solidFill>
              </a:rPr>
              <a:t>H</a:t>
            </a:r>
            <a:r>
              <a:rPr lang="en-US" sz="2800" baseline="-25000" dirty="0">
                <a:solidFill>
                  <a:srgbClr val="0070C0"/>
                </a:solidFill>
              </a:rPr>
              <a:t>reactants</a:t>
            </a:r>
            <a:endParaRPr lang="en-AU" sz="2800" baseline="-25000" dirty="0">
              <a:solidFill>
                <a:srgbClr val="0070C0"/>
              </a:solidFill>
            </a:endParaRPr>
          </a:p>
        </p:txBody>
      </p:sp>
      <p:sp>
        <p:nvSpPr>
          <p:cNvPr id="4" name="TextBox 3">
            <a:extLst>
              <a:ext uri="{FF2B5EF4-FFF2-40B4-BE49-F238E27FC236}">
                <a16:creationId xmlns:a16="http://schemas.microsoft.com/office/drawing/2014/main" id="{EFDA7E7C-662F-475A-AC01-2AFB26D82DC4}"/>
              </a:ext>
            </a:extLst>
          </p:cNvPr>
          <p:cNvSpPr txBox="1"/>
          <p:nvPr/>
        </p:nvSpPr>
        <p:spPr>
          <a:xfrm>
            <a:off x="396240" y="1727200"/>
            <a:ext cx="11155680" cy="11430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The change in enthalpy, </a:t>
            </a:r>
            <a:r>
              <a:rPr lang="el-GR" sz="2400" i="1" dirty="0">
                <a:solidFill>
                  <a:srgbClr val="0070C0"/>
                </a:solidFill>
              </a:rPr>
              <a:t>Δ</a:t>
            </a:r>
            <a:r>
              <a:rPr lang="en-US" sz="2400" i="1" dirty="0">
                <a:solidFill>
                  <a:srgbClr val="0070C0"/>
                </a:solidFill>
              </a:rPr>
              <a:t>H</a:t>
            </a:r>
            <a:r>
              <a:rPr lang="en-US" sz="2400" dirty="0"/>
              <a:t>, is defined as difference between the enthalpy (H) of the products and reactants:</a:t>
            </a:r>
            <a:endParaRPr lang="en-AU" sz="2400" dirty="0"/>
          </a:p>
        </p:txBody>
      </p:sp>
      <p:sp>
        <p:nvSpPr>
          <p:cNvPr id="14" name="TextBox 13">
            <a:extLst>
              <a:ext uri="{FF2B5EF4-FFF2-40B4-BE49-F238E27FC236}">
                <a16:creationId xmlns:a16="http://schemas.microsoft.com/office/drawing/2014/main" id="{17CE7F3D-C591-4B1D-BC2B-92B31B757DC7}"/>
              </a:ext>
            </a:extLst>
          </p:cNvPr>
          <p:cNvSpPr txBox="1"/>
          <p:nvPr/>
        </p:nvSpPr>
        <p:spPr>
          <a:xfrm>
            <a:off x="396240" y="4842290"/>
            <a:ext cx="11155680" cy="169706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When the change occurs at constant pressure, in an open flask, the heat gained or lost by the system is equal to the change in enthalpy. In this situation it is called the </a:t>
            </a:r>
            <a:r>
              <a:rPr lang="en-US" sz="2400" dirty="0">
                <a:solidFill>
                  <a:srgbClr val="0070C0"/>
                </a:solidFill>
              </a:rPr>
              <a:t>heat of reaction</a:t>
            </a:r>
            <a:r>
              <a:rPr lang="en-US" sz="2400" dirty="0"/>
              <a:t>.</a:t>
            </a:r>
            <a:endParaRPr lang="en-AU" sz="2400" dirty="0"/>
          </a:p>
        </p:txBody>
      </p:sp>
    </p:spTree>
    <p:extLst>
      <p:ext uri="{BB962C8B-B14F-4D97-AF65-F5344CB8AC3E}">
        <p14:creationId xmlns:p14="http://schemas.microsoft.com/office/powerpoint/2010/main" val="2004822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Exothermic and Endothermic</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pic>
        <p:nvPicPr>
          <p:cNvPr id="13" name="Picture 12">
            <a:extLst>
              <a:ext uri="{FF2B5EF4-FFF2-40B4-BE49-F238E27FC236}">
                <a16:creationId xmlns:a16="http://schemas.microsoft.com/office/drawing/2014/main" id="{64FE6247-A859-43ED-B072-021EB3CE971A}"/>
              </a:ext>
            </a:extLst>
          </p:cNvPr>
          <p:cNvPicPr>
            <a:picLocks noChangeAspect="1"/>
          </p:cNvPicPr>
          <p:nvPr/>
        </p:nvPicPr>
        <p:blipFill>
          <a:blip r:embed="rId3"/>
          <a:stretch>
            <a:fillRect/>
          </a:stretch>
        </p:blipFill>
        <p:spPr>
          <a:xfrm>
            <a:off x="2724598" y="1237901"/>
            <a:ext cx="6133201" cy="2863850"/>
          </a:xfrm>
          <a:prstGeom prst="rect">
            <a:avLst/>
          </a:prstGeom>
        </p:spPr>
      </p:pic>
      <p:sp>
        <p:nvSpPr>
          <p:cNvPr id="14" name="TextBox 13">
            <a:extLst>
              <a:ext uri="{FF2B5EF4-FFF2-40B4-BE49-F238E27FC236}">
                <a16:creationId xmlns:a16="http://schemas.microsoft.com/office/drawing/2014/main" id="{011A0ACC-BC70-4262-AB8E-7059EB181BE7}"/>
              </a:ext>
            </a:extLst>
          </p:cNvPr>
          <p:cNvSpPr txBox="1"/>
          <p:nvPr/>
        </p:nvSpPr>
        <p:spPr>
          <a:xfrm>
            <a:off x="2586036" y="4101751"/>
            <a:ext cx="6986590" cy="2251065"/>
          </a:xfrm>
          <a:prstGeom prst="rect">
            <a:avLst/>
          </a:prstGeom>
          <a:noFill/>
        </p:spPr>
        <p:txBody>
          <a:bodyPr wrap="square" rtlCol="0">
            <a:spAutoFit/>
          </a:bodyPr>
          <a:lstStyle/>
          <a:p>
            <a:pPr>
              <a:lnSpc>
                <a:spcPct val="150000"/>
              </a:lnSpc>
            </a:pPr>
            <a:r>
              <a:rPr lang="en-US" sz="2400" dirty="0"/>
              <a:t>Break down the words to remember their meaning.</a:t>
            </a:r>
          </a:p>
          <a:p>
            <a:pPr lvl="1">
              <a:lnSpc>
                <a:spcPct val="150000"/>
              </a:lnSpc>
            </a:pPr>
            <a:r>
              <a:rPr lang="en-US" sz="2400" dirty="0">
                <a:solidFill>
                  <a:srgbClr val="0070C0"/>
                </a:solidFill>
              </a:rPr>
              <a:t>Thermic</a:t>
            </a:r>
            <a:r>
              <a:rPr lang="en-US" sz="2400" dirty="0"/>
              <a:t> – like thermal, relates to temperature</a:t>
            </a:r>
          </a:p>
          <a:p>
            <a:pPr lvl="1">
              <a:lnSpc>
                <a:spcPct val="150000"/>
              </a:lnSpc>
            </a:pPr>
            <a:r>
              <a:rPr lang="en-US" sz="2400" dirty="0">
                <a:solidFill>
                  <a:srgbClr val="0070C0"/>
                </a:solidFill>
              </a:rPr>
              <a:t>Exo</a:t>
            </a:r>
            <a:r>
              <a:rPr lang="en-US" sz="2400" dirty="0"/>
              <a:t> – like EXIT, energy exits the system </a:t>
            </a:r>
          </a:p>
          <a:p>
            <a:pPr lvl="1">
              <a:lnSpc>
                <a:spcPct val="150000"/>
              </a:lnSpc>
            </a:pPr>
            <a:r>
              <a:rPr lang="en-US" sz="2400" dirty="0">
                <a:solidFill>
                  <a:srgbClr val="0070C0"/>
                </a:solidFill>
              </a:rPr>
              <a:t>Endo</a:t>
            </a:r>
            <a:r>
              <a:rPr lang="en-US" sz="2400" dirty="0"/>
              <a:t> – like ENTER, energy enters the system</a:t>
            </a:r>
            <a:endParaRPr lang="en-AU" sz="2400" dirty="0"/>
          </a:p>
        </p:txBody>
      </p:sp>
    </p:spTree>
    <p:extLst>
      <p:ext uri="{BB962C8B-B14F-4D97-AF65-F5344CB8AC3E}">
        <p14:creationId xmlns:p14="http://schemas.microsoft.com/office/powerpoint/2010/main" val="893297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Exothermic and Endothermic</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16" name="TextBox 15">
            <a:extLst>
              <a:ext uri="{FF2B5EF4-FFF2-40B4-BE49-F238E27FC236}">
                <a16:creationId xmlns:a16="http://schemas.microsoft.com/office/drawing/2014/main" id="{E86348DB-A95D-4246-8C3A-71594E9C044A}"/>
              </a:ext>
            </a:extLst>
          </p:cNvPr>
          <p:cNvSpPr txBox="1"/>
          <p:nvPr/>
        </p:nvSpPr>
        <p:spPr>
          <a:xfrm>
            <a:off x="3683559" y="953517"/>
            <a:ext cx="6986590" cy="589072"/>
          </a:xfrm>
          <a:prstGeom prst="rect">
            <a:avLst/>
          </a:prstGeom>
          <a:noFill/>
        </p:spPr>
        <p:txBody>
          <a:bodyPr wrap="square" rtlCol="0">
            <a:spAutoFit/>
          </a:bodyPr>
          <a:lstStyle/>
          <a:p>
            <a:pPr>
              <a:lnSpc>
                <a:spcPct val="150000"/>
              </a:lnSpc>
            </a:pPr>
            <a:r>
              <a:rPr lang="en-US" sz="2400" dirty="0"/>
              <a:t>Exothermic reactions</a:t>
            </a:r>
            <a:endParaRPr lang="en-AU" sz="2400" dirty="0"/>
          </a:p>
        </p:txBody>
      </p:sp>
      <p:sp>
        <p:nvSpPr>
          <p:cNvPr id="17" name="TextBox 16">
            <a:extLst>
              <a:ext uri="{FF2B5EF4-FFF2-40B4-BE49-F238E27FC236}">
                <a16:creationId xmlns:a16="http://schemas.microsoft.com/office/drawing/2014/main" id="{0B4F3962-C944-4BD2-A9FB-72ED031BD5F3}"/>
              </a:ext>
            </a:extLst>
          </p:cNvPr>
          <p:cNvSpPr txBox="1"/>
          <p:nvPr/>
        </p:nvSpPr>
        <p:spPr>
          <a:xfrm>
            <a:off x="315716" y="1580248"/>
            <a:ext cx="11388604" cy="28050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A chemical reaction that releases heat energy to the surroundings is called an exothermic reaction</a:t>
            </a:r>
          </a:p>
          <a:p>
            <a:pPr lvl="4">
              <a:lnSpc>
                <a:spcPct val="150000"/>
              </a:lnSpc>
            </a:pPr>
            <a:r>
              <a:rPr lang="en-US" sz="2400" dirty="0">
                <a:solidFill>
                  <a:srgbClr val="0070C0"/>
                </a:solidFill>
              </a:rPr>
              <a:t>Total energy of products &lt; Total energy of reactants</a:t>
            </a:r>
          </a:p>
          <a:p>
            <a:pPr marL="342900" indent="-342900">
              <a:lnSpc>
                <a:spcPct val="150000"/>
              </a:lnSpc>
              <a:buFont typeface="Arial" panose="020B0604020202020204" pitchFamily="34" charset="0"/>
              <a:buChar char="•"/>
            </a:pPr>
            <a:r>
              <a:rPr lang="en-US" sz="2400" dirty="0"/>
              <a:t>Total energy of products is less than the total energy of reactants, so energy is released from the system into the surroundings and the </a:t>
            </a:r>
            <a:r>
              <a:rPr lang="en-US" sz="2400" dirty="0">
                <a:solidFill>
                  <a:srgbClr val="0070C0"/>
                </a:solidFill>
              </a:rPr>
              <a:t>change in enthalpy is negative.</a:t>
            </a:r>
          </a:p>
        </p:txBody>
      </p:sp>
      <p:sp>
        <p:nvSpPr>
          <p:cNvPr id="18" name="TextBox 17">
            <a:extLst>
              <a:ext uri="{FF2B5EF4-FFF2-40B4-BE49-F238E27FC236}">
                <a16:creationId xmlns:a16="http://schemas.microsoft.com/office/drawing/2014/main" id="{1883BAC8-5B80-4D7C-AE0D-08E495341C1E}"/>
              </a:ext>
            </a:extLst>
          </p:cNvPr>
          <p:cNvSpPr txBox="1"/>
          <p:nvPr/>
        </p:nvSpPr>
        <p:spPr>
          <a:xfrm>
            <a:off x="3683558" y="5014848"/>
            <a:ext cx="4533900" cy="461665"/>
          </a:xfrm>
          <a:prstGeom prst="rect">
            <a:avLst/>
          </a:prstGeom>
          <a:noFill/>
        </p:spPr>
        <p:txBody>
          <a:bodyPr wrap="square" rtlCol="0">
            <a:spAutoFit/>
          </a:bodyPr>
          <a:lstStyle/>
          <a:p>
            <a:r>
              <a:rPr lang="en-US" sz="2400" dirty="0">
                <a:solidFill>
                  <a:srgbClr val="7030A0"/>
                </a:solidFill>
              </a:rPr>
              <a:t>reactants  →  products + energy </a:t>
            </a:r>
            <a:endParaRPr lang="en-AU" sz="2400" dirty="0">
              <a:solidFill>
                <a:srgbClr val="7030A0"/>
              </a:solidFill>
            </a:endParaRPr>
          </a:p>
        </p:txBody>
      </p:sp>
      <p:pic>
        <p:nvPicPr>
          <p:cNvPr id="19" name="Picture 2" descr="Word Hot Fire Stock Illustrations – 1,476 Word Hot Fire Stock ...">
            <a:extLst>
              <a:ext uri="{FF2B5EF4-FFF2-40B4-BE49-F238E27FC236}">
                <a16:creationId xmlns:a16="http://schemas.microsoft.com/office/drawing/2014/main" id="{AAA46AB5-589F-428F-AA56-302EC3A53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4218" y="4963775"/>
            <a:ext cx="1762125" cy="176212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Pin on All things chemical">
            <a:extLst>
              <a:ext uri="{FF2B5EF4-FFF2-40B4-BE49-F238E27FC236}">
                <a16:creationId xmlns:a16="http://schemas.microsoft.com/office/drawing/2014/main" id="{D518580F-3BB1-4996-82F9-6A82E14FE4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497" y="4992350"/>
            <a:ext cx="2314575" cy="1733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F062F6-80A5-45D7-AB31-834B0AADE418}"/>
              </a:ext>
            </a:extLst>
          </p:cNvPr>
          <p:cNvSpPr txBox="1"/>
          <p:nvPr/>
        </p:nvSpPr>
        <p:spPr>
          <a:xfrm>
            <a:off x="2741809" y="4475495"/>
            <a:ext cx="4866640" cy="461665"/>
          </a:xfrm>
          <a:prstGeom prst="rect">
            <a:avLst/>
          </a:prstGeom>
          <a:noFill/>
        </p:spPr>
        <p:txBody>
          <a:bodyPr wrap="square" rtlCol="0">
            <a:spAutoFit/>
          </a:bodyPr>
          <a:lstStyle/>
          <a:p>
            <a:r>
              <a:rPr lang="en-US" sz="2400" dirty="0">
                <a:solidFill>
                  <a:srgbClr val="0070C0"/>
                </a:solidFill>
              </a:rPr>
              <a:t>Two ways to represent this:</a:t>
            </a:r>
            <a:endParaRPr lang="en-AU" sz="2400" dirty="0">
              <a:solidFill>
                <a:srgbClr val="0070C0"/>
              </a:solidFill>
            </a:endParaRPr>
          </a:p>
        </p:txBody>
      </p:sp>
      <p:sp>
        <p:nvSpPr>
          <p:cNvPr id="22" name="TextBox 21">
            <a:extLst>
              <a:ext uri="{FF2B5EF4-FFF2-40B4-BE49-F238E27FC236}">
                <a16:creationId xmlns:a16="http://schemas.microsoft.com/office/drawing/2014/main" id="{22FE3679-8C20-4D75-87BA-7B0817F5724E}"/>
              </a:ext>
            </a:extLst>
          </p:cNvPr>
          <p:cNvSpPr txBox="1"/>
          <p:nvPr/>
        </p:nvSpPr>
        <p:spPr>
          <a:xfrm>
            <a:off x="3683558" y="5515971"/>
            <a:ext cx="5490921" cy="461665"/>
          </a:xfrm>
          <a:prstGeom prst="rect">
            <a:avLst/>
          </a:prstGeom>
          <a:noFill/>
        </p:spPr>
        <p:txBody>
          <a:bodyPr wrap="square" rtlCol="0">
            <a:spAutoFit/>
          </a:bodyPr>
          <a:lstStyle/>
          <a:p>
            <a:r>
              <a:rPr lang="en-US" sz="2400" dirty="0">
                <a:solidFill>
                  <a:srgbClr val="7030A0"/>
                </a:solidFill>
              </a:rPr>
              <a:t>reactants  →  products  </a:t>
            </a:r>
            <a:r>
              <a:rPr lang="en-US" sz="2400" dirty="0">
                <a:solidFill>
                  <a:srgbClr val="7030A0"/>
                </a:solidFill>
                <a:latin typeface="Calibri" panose="020F0502020204030204" pitchFamily="34" charset="0"/>
                <a:cs typeface="Calibri" panose="020F0502020204030204" pitchFamily="34" charset="0"/>
              </a:rPr>
              <a:t>∆H = -</a:t>
            </a:r>
            <a:r>
              <a:rPr lang="en-US" sz="2400" dirty="0" err="1">
                <a:solidFill>
                  <a:srgbClr val="7030A0"/>
                </a:solidFill>
                <a:latin typeface="Calibri" panose="020F0502020204030204" pitchFamily="34" charset="0"/>
                <a:cs typeface="Calibri" panose="020F0502020204030204" pitchFamily="34" charset="0"/>
              </a:rPr>
              <a:t>ve</a:t>
            </a:r>
            <a:r>
              <a:rPr lang="en-US" sz="2400" dirty="0">
                <a:solidFill>
                  <a:srgbClr val="7030A0"/>
                </a:solidFill>
                <a:latin typeface="Calibri" panose="020F0502020204030204" pitchFamily="34" charset="0"/>
                <a:cs typeface="Calibri" panose="020F0502020204030204" pitchFamily="34" charset="0"/>
              </a:rPr>
              <a:t> kJ</a:t>
            </a:r>
            <a:r>
              <a:rPr lang="en-US" sz="2400" dirty="0">
                <a:solidFill>
                  <a:srgbClr val="7030A0"/>
                </a:solidFill>
              </a:rPr>
              <a:t> </a:t>
            </a:r>
            <a:endParaRPr lang="en-AU" sz="2400" dirty="0">
              <a:solidFill>
                <a:srgbClr val="7030A0"/>
              </a:solidFill>
            </a:endParaRPr>
          </a:p>
        </p:txBody>
      </p:sp>
      <p:grpSp>
        <p:nvGrpSpPr>
          <p:cNvPr id="25" name="Group 24">
            <a:extLst>
              <a:ext uri="{FF2B5EF4-FFF2-40B4-BE49-F238E27FC236}">
                <a16:creationId xmlns:a16="http://schemas.microsoft.com/office/drawing/2014/main" id="{2C7898A2-C364-47BD-B037-3F623A919BF7}"/>
              </a:ext>
            </a:extLst>
          </p:cNvPr>
          <p:cNvGrpSpPr/>
          <p:nvPr/>
        </p:nvGrpSpPr>
        <p:grpSpPr>
          <a:xfrm>
            <a:off x="3351114" y="6216800"/>
            <a:ext cx="5489771" cy="476250"/>
            <a:chOff x="3302908" y="6272003"/>
            <a:chExt cx="5489771" cy="476250"/>
          </a:xfrm>
        </p:grpSpPr>
        <p:pic>
          <p:nvPicPr>
            <p:cNvPr id="23" name="Picture 22">
              <a:extLst>
                <a:ext uri="{FF2B5EF4-FFF2-40B4-BE49-F238E27FC236}">
                  <a16:creationId xmlns:a16="http://schemas.microsoft.com/office/drawing/2014/main" id="{3D978D87-63AD-4AC8-B347-001D4B748753}"/>
                </a:ext>
              </a:extLst>
            </p:cNvPr>
            <p:cNvPicPr>
              <a:picLocks noChangeAspect="1"/>
            </p:cNvPicPr>
            <p:nvPr/>
          </p:nvPicPr>
          <p:blipFill>
            <a:blip r:embed="rId5"/>
            <a:stretch>
              <a:fillRect/>
            </a:stretch>
          </p:blipFill>
          <p:spPr>
            <a:xfrm>
              <a:off x="4220679" y="6272003"/>
              <a:ext cx="4572000" cy="476250"/>
            </a:xfrm>
            <a:prstGeom prst="rect">
              <a:avLst/>
            </a:prstGeom>
          </p:spPr>
        </p:pic>
        <p:sp>
          <p:nvSpPr>
            <p:cNvPr id="24" name="TextBox 23">
              <a:extLst>
                <a:ext uri="{FF2B5EF4-FFF2-40B4-BE49-F238E27FC236}">
                  <a16:creationId xmlns:a16="http://schemas.microsoft.com/office/drawing/2014/main" id="{51ABD8BA-8130-4158-9E13-0342FA8F9712}"/>
                </a:ext>
              </a:extLst>
            </p:cNvPr>
            <p:cNvSpPr txBox="1"/>
            <p:nvPr/>
          </p:nvSpPr>
          <p:spPr>
            <a:xfrm>
              <a:off x="3302908" y="6301233"/>
              <a:ext cx="1137012" cy="369332"/>
            </a:xfrm>
            <a:prstGeom prst="rect">
              <a:avLst/>
            </a:prstGeom>
            <a:noFill/>
          </p:spPr>
          <p:txBody>
            <a:bodyPr wrap="square" rtlCol="0">
              <a:spAutoFit/>
            </a:bodyPr>
            <a:lstStyle/>
            <a:p>
              <a:r>
                <a:rPr lang="en-US" dirty="0"/>
                <a:t>Example:</a:t>
              </a:r>
              <a:endParaRPr lang="en-AU" dirty="0"/>
            </a:p>
          </p:txBody>
        </p:sp>
      </p:grpSp>
    </p:spTree>
    <p:extLst>
      <p:ext uri="{BB962C8B-B14F-4D97-AF65-F5344CB8AC3E}">
        <p14:creationId xmlns:p14="http://schemas.microsoft.com/office/powerpoint/2010/main" val="1427564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Exothermic and Endothermic</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9" name="TextBox 8">
            <a:extLst>
              <a:ext uri="{FF2B5EF4-FFF2-40B4-BE49-F238E27FC236}">
                <a16:creationId xmlns:a16="http://schemas.microsoft.com/office/drawing/2014/main" id="{D2389BEF-3F55-4AA8-8FFC-0D689D44EA1D}"/>
              </a:ext>
            </a:extLst>
          </p:cNvPr>
          <p:cNvSpPr txBox="1"/>
          <p:nvPr/>
        </p:nvSpPr>
        <p:spPr>
          <a:xfrm>
            <a:off x="3828731" y="1026407"/>
            <a:ext cx="6986590" cy="589072"/>
          </a:xfrm>
          <a:prstGeom prst="rect">
            <a:avLst/>
          </a:prstGeom>
          <a:noFill/>
        </p:spPr>
        <p:txBody>
          <a:bodyPr wrap="square" rtlCol="0">
            <a:spAutoFit/>
          </a:bodyPr>
          <a:lstStyle/>
          <a:p>
            <a:pPr>
              <a:lnSpc>
                <a:spcPct val="150000"/>
              </a:lnSpc>
            </a:pPr>
            <a:r>
              <a:rPr lang="en-US" sz="2400" dirty="0"/>
              <a:t>Endothermic reactions</a:t>
            </a:r>
            <a:endParaRPr lang="en-AU" sz="2400" dirty="0"/>
          </a:p>
        </p:txBody>
      </p:sp>
      <p:sp>
        <p:nvSpPr>
          <p:cNvPr id="10" name="TextBox 9">
            <a:extLst>
              <a:ext uri="{FF2B5EF4-FFF2-40B4-BE49-F238E27FC236}">
                <a16:creationId xmlns:a16="http://schemas.microsoft.com/office/drawing/2014/main" id="{2F96940F-C452-460F-81EF-71FB9E5A8FE4}"/>
              </a:ext>
            </a:extLst>
          </p:cNvPr>
          <p:cNvSpPr txBox="1"/>
          <p:nvPr/>
        </p:nvSpPr>
        <p:spPr>
          <a:xfrm>
            <a:off x="399415" y="1639659"/>
            <a:ext cx="11220450" cy="33590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A chemical reaction that absorbs energy from the surroundings is called an endothermic reaction</a:t>
            </a:r>
          </a:p>
          <a:p>
            <a:pPr lvl="4">
              <a:lnSpc>
                <a:spcPct val="150000"/>
              </a:lnSpc>
            </a:pPr>
            <a:r>
              <a:rPr lang="en-US" sz="2400" dirty="0">
                <a:solidFill>
                  <a:srgbClr val="7030A0"/>
                </a:solidFill>
              </a:rPr>
              <a:t>Total energy of products &gt; Total energy of reactants</a:t>
            </a:r>
          </a:p>
          <a:p>
            <a:pPr marL="342900" indent="-342900">
              <a:lnSpc>
                <a:spcPct val="150000"/>
              </a:lnSpc>
              <a:buFont typeface="Arial" panose="020B0604020202020204" pitchFamily="34" charset="0"/>
              <a:buChar char="•"/>
            </a:pPr>
            <a:r>
              <a:rPr lang="en-US" sz="2400" dirty="0"/>
              <a:t>Total energy of products is more than the total energy of reactants, so for the reaction to occur it needs to gain energy from the surroundings and the </a:t>
            </a:r>
            <a:r>
              <a:rPr lang="en-US" sz="2400" dirty="0">
                <a:solidFill>
                  <a:srgbClr val="0070C0"/>
                </a:solidFill>
              </a:rPr>
              <a:t>change in enthalpy is positive.</a:t>
            </a:r>
            <a:endParaRPr lang="en-US" sz="2400" dirty="0"/>
          </a:p>
        </p:txBody>
      </p:sp>
      <p:sp>
        <p:nvSpPr>
          <p:cNvPr id="11" name="TextBox 10">
            <a:extLst>
              <a:ext uri="{FF2B5EF4-FFF2-40B4-BE49-F238E27FC236}">
                <a16:creationId xmlns:a16="http://schemas.microsoft.com/office/drawing/2014/main" id="{EDBF1E5B-F8D0-4BEF-8A40-4B032F24B6CE}"/>
              </a:ext>
            </a:extLst>
          </p:cNvPr>
          <p:cNvSpPr txBox="1"/>
          <p:nvPr/>
        </p:nvSpPr>
        <p:spPr>
          <a:xfrm>
            <a:off x="2897507" y="4756676"/>
            <a:ext cx="4533900" cy="461665"/>
          </a:xfrm>
          <a:prstGeom prst="rect">
            <a:avLst/>
          </a:prstGeom>
          <a:noFill/>
        </p:spPr>
        <p:txBody>
          <a:bodyPr wrap="square" rtlCol="0">
            <a:spAutoFit/>
          </a:bodyPr>
          <a:lstStyle/>
          <a:p>
            <a:r>
              <a:rPr lang="en-US" sz="2400" dirty="0">
                <a:solidFill>
                  <a:srgbClr val="7030A0"/>
                </a:solidFill>
              </a:rPr>
              <a:t>Reactants + energy  →  products</a:t>
            </a:r>
            <a:endParaRPr lang="en-AU" sz="2400" dirty="0">
              <a:solidFill>
                <a:srgbClr val="7030A0"/>
              </a:solidFill>
            </a:endParaRPr>
          </a:p>
        </p:txBody>
      </p:sp>
      <p:pic>
        <p:nvPicPr>
          <p:cNvPr id="13" name="Picture 2" descr="Ice Cold - Trap &amp; Hip Hop – Origin Sound">
            <a:extLst>
              <a:ext uri="{FF2B5EF4-FFF2-40B4-BE49-F238E27FC236}">
                <a16:creationId xmlns:a16="http://schemas.microsoft.com/office/drawing/2014/main" id="{9465769A-B335-424C-AA50-DABCE3299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3986" y="5006975"/>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close up of a piece of paper&#10;&#10;Description automatically generated">
            <a:extLst>
              <a:ext uri="{FF2B5EF4-FFF2-40B4-BE49-F238E27FC236}">
                <a16:creationId xmlns:a16="http://schemas.microsoft.com/office/drawing/2014/main" id="{4BEB4A18-1CD9-497C-9767-D3E7E70FA4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009" y="5075729"/>
            <a:ext cx="1576991" cy="1576991"/>
          </a:xfrm>
          <a:prstGeom prst="rect">
            <a:avLst/>
          </a:prstGeom>
        </p:spPr>
      </p:pic>
      <p:sp>
        <p:nvSpPr>
          <p:cNvPr id="17" name="TextBox 16">
            <a:extLst>
              <a:ext uri="{FF2B5EF4-FFF2-40B4-BE49-F238E27FC236}">
                <a16:creationId xmlns:a16="http://schemas.microsoft.com/office/drawing/2014/main" id="{31F04200-E83B-42B4-828E-F72C7CE945D5}"/>
              </a:ext>
            </a:extLst>
          </p:cNvPr>
          <p:cNvSpPr txBox="1"/>
          <p:nvPr/>
        </p:nvSpPr>
        <p:spPr>
          <a:xfrm>
            <a:off x="4076514" y="5281732"/>
            <a:ext cx="5490921" cy="461665"/>
          </a:xfrm>
          <a:prstGeom prst="rect">
            <a:avLst/>
          </a:prstGeom>
          <a:noFill/>
        </p:spPr>
        <p:txBody>
          <a:bodyPr wrap="square" rtlCol="0">
            <a:spAutoFit/>
          </a:bodyPr>
          <a:lstStyle/>
          <a:p>
            <a:r>
              <a:rPr lang="en-US" sz="2400" dirty="0">
                <a:solidFill>
                  <a:srgbClr val="7030A0"/>
                </a:solidFill>
              </a:rPr>
              <a:t>reactants  →  products  </a:t>
            </a:r>
            <a:r>
              <a:rPr lang="en-US" sz="2400" dirty="0">
                <a:solidFill>
                  <a:srgbClr val="7030A0"/>
                </a:solidFill>
                <a:latin typeface="Calibri" panose="020F0502020204030204" pitchFamily="34" charset="0"/>
                <a:cs typeface="Calibri" panose="020F0502020204030204" pitchFamily="34" charset="0"/>
              </a:rPr>
              <a:t>∆H = +</a:t>
            </a:r>
            <a:r>
              <a:rPr lang="en-US" sz="2400" dirty="0" err="1">
                <a:solidFill>
                  <a:srgbClr val="7030A0"/>
                </a:solidFill>
                <a:latin typeface="Calibri" panose="020F0502020204030204" pitchFamily="34" charset="0"/>
                <a:cs typeface="Calibri" panose="020F0502020204030204" pitchFamily="34" charset="0"/>
              </a:rPr>
              <a:t>ve</a:t>
            </a:r>
            <a:r>
              <a:rPr lang="en-US" sz="2400" dirty="0">
                <a:solidFill>
                  <a:srgbClr val="7030A0"/>
                </a:solidFill>
                <a:latin typeface="Calibri" panose="020F0502020204030204" pitchFamily="34" charset="0"/>
                <a:cs typeface="Calibri" panose="020F0502020204030204" pitchFamily="34" charset="0"/>
              </a:rPr>
              <a:t> kJ</a:t>
            </a:r>
            <a:r>
              <a:rPr lang="en-US" sz="2400" dirty="0">
                <a:solidFill>
                  <a:srgbClr val="7030A0"/>
                </a:solidFill>
              </a:rPr>
              <a:t> </a:t>
            </a:r>
            <a:endParaRPr lang="en-AU" sz="2400" dirty="0">
              <a:solidFill>
                <a:srgbClr val="7030A0"/>
              </a:solidFill>
            </a:endParaRPr>
          </a:p>
        </p:txBody>
      </p:sp>
      <p:grpSp>
        <p:nvGrpSpPr>
          <p:cNvPr id="21" name="Group 20">
            <a:extLst>
              <a:ext uri="{FF2B5EF4-FFF2-40B4-BE49-F238E27FC236}">
                <a16:creationId xmlns:a16="http://schemas.microsoft.com/office/drawing/2014/main" id="{530C83A2-3584-4EE6-BC18-6E6189C0F207}"/>
              </a:ext>
            </a:extLst>
          </p:cNvPr>
          <p:cNvGrpSpPr/>
          <p:nvPr/>
        </p:nvGrpSpPr>
        <p:grpSpPr>
          <a:xfrm>
            <a:off x="2738393" y="6026409"/>
            <a:ext cx="6829042" cy="369332"/>
            <a:chOff x="3003989" y="6055639"/>
            <a:chExt cx="6829042" cy="369332"/>
          </a:xfrm>
        </p:grpSpPr>
        <p:sp>
          <p:nvSpPr>
            <p:cNvPr id="20" name="TextBox 19">
              <a:extLst>
                <a:ext uri="{FF2B5EF4-FFF2-40B4-BE49-F238E27FC236}">
                  <a16:creationId xmlns:a16="http://schemas.microsoft.com/office/drawing/2014/main" id="{B6234FBE-6487-4FFD-B691-39C191325681}"/>
                </a:ext>
              </a:extLst>
            </p:cNvPr>
            <p:cNvSpPr txBox="1"/>
            <p:nvPr/>
          </p:nvSpPr>
          <p:spPr>
            <a:xfrm>
              <a:off x="3003989" y="6055639"/>
              <a:ext cx="1137012" cy="369332"/>
            </a:xfrm>
            <a:prstGeom prst="rect">
              <a:avLst/>
            </a:prstGeom>
            <a:noFill/>
          </p:spPr>
          <p:txBody>
            <a:bodyPr wrap="square" rtlCol="0">
              <a:spAutoFit/>
            </a:bodyPr>
            <a:lstStyle/>
            <a:p>
              <a:r>
                <a:rPr lang="en-US" dirty="0"/>
                <a:t>Example:</a:t>
              </a:r>
              <a:endParaRPr lang="en-AU" dirty="0"/>
            </a:p>
          </p:txBody>
        </p:sp>
        <p:pic>
          <p:nvPicPr>
            <p:cNvPr id="4" name="Picture 3">
              <a:extLst>
                <a:ext uri="{FF2B5EF4-FFF2-40B4-BE49-F238E27FC236}">
                  <a16:creationId xmlns:a16="http://schemas.microsoft.com/office/drawing/2014/main" id="{36024864-E1E7-471C-9A42-8A3094ACA358}"/>
                </a:ext>
              </a:extLst>
            </p:cNvPr>
            <p:cNvPicPr>
              <a:picLocks noChangeAspect="1"/>
            </p:cNvPicPr>
            <p:nvPr/>
          </p:nvPicPr>
          <p:blipFill>
            <a:blip r:embed="rId5"/>
            <a:stretch>
              <a:fillRect/>
            </a:stretch>
          </p:blipFill>
          <p:spPr>
            <a:xfrm>
              <a:off x="4044510" y="6092667"/>
              <a:ext cx="5788521" cy="332304"/>
            </a:xfrm>
            <a:prstGeom prst="rect">
              <a:avLst/>
            </a:prstGeom>
          </p:spPr>
        </p:pic>
      </p:grpSp>
    </p:spTree>
    <p:extLst>
      <p:ext uri="{BB962C8B-B14F-4D97-AF65-F5344CB8AC3E}">
        <p14:creationId xmlns:p14="http://schemas.microsoft.com/office/powerpoint/2010/main" val="4201337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Exothermic and Endothermic</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3" name="TextBox 2">
            <a:extLst>
              <a:ext uri="{FF2B5EF4-FFF2-40B4-BE49-F238E27FC236}">
                <a16:creationId xmlns:a16="http://schemas.microsoft.com/office/drawing/2014/main" id="{DF88E8FD-40DE-4E7D-B19A-D983029C177B}"/>
              </a:ext>
            </a:extLst>
          </p:cNvPr>
          <p:cNvSpPr txBox="1"/>
          <p:nvPr/>
        </p:nvSpPr>
        <p:spPr>
          <a:xfrm>
            <a:off x="2557375" y="1097101"/>
            <a:ext cx="8260080" cy="461665"/>
          </a:xfrm>
          <a:prstGeom prst="rect">
            <a:avLst/>
          </a:prstGeom>
          <a:noFill/>
        </p:spPr>
        <p:txBody>
          <a:bodyPr wrap="square" rtlCol="0">
            <a:spAutoFit/>
          </a:bodyPr>
          <a:lstStyle/>
          <a:p>
            <a:r>
              <a:rPr lang="en-US" sz="2400" dirty="0"/>
              <a:t>Examples of exothermic and endothermic reactions</a:t>
            </a:r>
            <a:endParaRPr lang="en-AU" sz="2400" dirty="0"/>
          </a:p>
        </p:txBody>
      </p:sp>
      <p:cxnSp>
        <p:nvCxnSpPr>
          <p:cNvPr id="9" name="Straight Connector 8">
            <a:extLst>
              <a:ext uri="{FF2B5EF4-FFF2-40B4-BE49-F238E27FC236}">
                <a16:creationId xmlns:a16="http://schemas.microsoft.com/office/drawing/2014/main" id="{3261108A-070A-45E7-8BBF-3ACCCDD0AE12}"/>
              </a:ext>
            </a:extLst>
          </p:cNvPr>
          <p:cNvCxnSpPr/>
          <p:nvPr/>
        </p:nvCxnSpPr>
        <p:spPr>
          <a:xfrm>
            <a:off x="5974080" y="1818640"/>
            <a:ext cx="0" cy="4744720"/>
          </a:xfrm>
          <a:prstGeom prst="line">
            <a:avLst/>
          </a:prstGeom>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18A77616-DD59-4703-96FE-EE173C5AA984}"/>
              </a:ext>
            </a:extLst>
          </p:cNvPr>
          <p:cNvSpPr txBox="1"/>
          <p:nvPr/>
        </p:nvSpPr>
        <p:spPr>
          <a:xfrm>
            <a:off x="106681" y="1979240"/>
            <a:ext cx="559308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Combustion reaction: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marL="342900" indent="-342900">
              <a:buFont typeface="Arial" panose="020B0604020202020204" pitchFamily="34" charset="0"/>
              <a:buChar char="•"/>
            </a:pPr>
            <a:r>
              <a:rPr lang="en-US" sz="2400" dirty="0"/>
              <a:t>Hydrogen and oxygen to give water:</a:t>
            </a:r>
          </a:p>
          <a:p>
            <a:endParaRPr lang="en-US" sz="2400" dirty="0"/>
          </a:p>
          <a:p>
            <a:endParaRPr lang="en-US" sz="2400" dirty="0"/>
          </a:p>
          <a:p>
            <a:pPr marL="342900" indent="-342900">
              <a:buFont typeface="Arial" panose="020B0604020202020204" pitchFamily="34" charset="0"/>
              <a:buChar char="•"/>
            </a:pPr>
            <a:r>
              <a:rPr lang="en-US" sz="2400" dirty="0" err="1"/>
              <a:t>Neutralisation</a:t>
            </a:r>
            <a:r>
              <a:rPr lang="en-US" sz="2400" dirty="0"/>
              <a:t> reactions (acid + base):</a:t>
            </a:r>
          </a:p>
          <a:p>
            <a:endParaRPr lang="en-US" sz="2400" dirty="0"/>
          </a:p>
          <a:p>
            <a:endParaRPr lang="en-US" sz="2400" dirty="0"/>
          </a:p>
          <a:p>
            <a:pPr marL="342900" indent="-342900">
              <a:buFont typeface="Arial" panose="020B0604020202020204" pitchFamily="34" charset="0"/>
              <a:buChar char="•"/>
            </a:pPr>
            <a:r>
              <a:rPr lang="en-US" sz="2400" dirty="0"/>
              <a:t>Redox reactions (e.g. thermite reaction): </a:t>
            </a:r>
          </a:p>
          <a:p>
            <a:pPr marL="342900" indent="-342900">
              <a:buFont typeface="Arial" panose="020B0604020202020204" pitchFamily="34" charset="0"/>
              <a:buChar char="•"/>
            </a:pPr>
            <a:endParaRPr lang="en-AU" sz="2400" dirty="0"/>
          </a:p>
        </p:txBody>
      </p:sp>
      <p:grpSp>
        <p:nvGrpSpPr>
          <p:cNvPr id="14" name="Group 13">
            <a:extLst>
              <a:ext uri="{FF2B5EF4-FFF2-40B4-BE49-F238E27FC236}">
                <a16:creationId xmlns:a16="http://schemas.microsoft.com/office/drawing/2014/main" id="{3047C367-A1C5-48E7-B732-336835F1CA39}"/>
              </a:ext>
            </a:extLst>
          </p:cNvPr>
          <p:cNvGrpSpPr/>
          <p:nvPr/>
        </p:nvGrpSpPr>
        <p:grpSpPr>
          <a:xfrm>
            <a:off x="691236" y="2473408"/>
            <a:ext cx="5211726" cy="843887"/>
            <a:chOff x="691234" y="2300553"/>
            <a:chExt cx="6539511" cy="1131519"/>
          </a:xfrm>
        </p:grpSpPr>
        <p:pic>
          <p:nvPicPr>
            <p:cNvPr id="11" name="Picture 10">
              <a:extLst>
                <a:ext uri="{FF2B5EF4-FFF2-40B4-BE49-F238E27FC236}">
                  <a16:creationId xmlns:a16="http://schemas.microsoft.com/office/drawing/2014/main" id="{C73C2F43-8B8A-460A-82C3-4C52EE7BF9A5}"/>
                </a:ext>
              </a:extLst>
            </p:cNvPr>
            <p:cNvPicPr>
              <a:picLocks noChangeAspect="1"/>
            </p:cNvPicPr>
            <p:nvPr/>
          </p:nvPicPr>
          <p:blipFill>
            <a:blip r:embed="rId3"/>
            <a:stretch>
              <a:fillRect/>
            </a:stretch>
          </p:blipFill>
          <p:spPr>
            <a:xfrm>
              <a:off x="691234" y="2300553"/>
              <a:ext cx="6539511" cy="601334"/>
            </a:xfrm>
            <a:prstGeom prst="rect">
              <a:avLst/>
            </a:prstGeom>
          </p:spPr>
        </p:pic>
        <p:sp>
          <p:nvSpPr>
            <p:cNvPr id="12" name="TextBox 11">
              <a:extLst>
                <a:ext uri="{FF2B5EF4-FFF2-40B4-BE49-F238E27FC236}">
                  <a16:creationId xmlns:a16="http://schemas.microsoft.com/office/drawing/2014/main" id="{3E3A3649-B0C0-432A-BE7B-0E8953D0E455}"/>
                </a:ext>
              </a:extLst>
            </p:cNvPr>
            <p:cNvSpPr txBox="1"/>
            <p:nvPr/>
          </p:nvSpPr>
          <p:spPr>
            <a:xfrm>
              <a:off x="857986" y="2895588"/>
              <a:ext cx="1934109" cy="536484"/>
            </a:xfrm>
            <a:prstGeom prst="rect">
              <a:avLst/>
            </a:prstGeom>
            <a:noFill/>
          </p:spPr>
          <p:txBody>
            <a:bodyPr wrap="square" rtlCol="0">
              <a:spAutoFit/>
            </a:bodyPr>
            <a:lstStyle/>
            <a:p>
              <a:r>
                <a:rPr lang="en-US" sz="2000" dirty="0">
                  <a:solidFill>
                    <a:srgbClr val="FF0000"/>
                  </a:solidFill>
                </a:rPr>
                <a:t>Less stable</a:t>
              </a:r>
              <a:endParaRPr lang="en-AU" sz="2000" dirty="0">
                <a:solidFill>
                  <a:srgbClr val="FF0000"/>
                </a:solidFill>
              </a:endParaRPr>
            </a:p>
          </p:txBody>
        </p:sp>
        <p:sp>
          <p:nvSpPr>
            <p:cNvPr id="13" name="TextBox 12">
              <a:extLst>
                <a:ext uri="{FF2B5EF4-FFF2-40B4-BE49-F238E27FC236}">
                  <a16:creationId xmlns:a16="http://schemas.microsoft.com/office/drawing/2014/main" id="{42A86141-561B-4481-9728-D33F6FCEE3F5}"/>
                </a:ext>
              </a:extLst>
            </p:cNvPr>
            <p:cNvSpPr txBox="1"/>
            <p:nvPr/>
          </p:nvSpPr>
          <p:spPr>
            <a:xfrm>
              <a:off x="3546443" y="2895588"/>
              <a:ext cx="1934109" cy="536484"/>
            </a:xfrm>
            <a:prstGeom prst="rect">
              <a:avLst/>
            </a:prstGeom>
            <a:noFill/>
          </p:spPr>
          <p:txBody>
            <a:bodyPr wrap="square" rtlCol="0">
              <a:spAutoFit/>
            </a:bodyPr>
            <a:lstStyle/>
            <a:p>
              <a:r>
                <a:rPr lang="en-US" sz="2000" dirty="0">
                  <a:solidFill>
                    <a:srgbClr val="FF0000"/>
                  </a:solidFill>
                </a:rPr>
                <a:t>More stable</a:t>
              </a:r>
              <a:endParaRPr lang="en-AU" sz="2000" dirty="0">
                <a:solidFill>
                  <a:srgbClr val="FF0000"/>
                </a:solidFill>
              </a:endParaRPr>
            </a:p>
          </p:txBody>
        </p:sp>
      </p:grpSp>
      <p:grpSp>
        <p:nvGrpSpPr>
          <p:cNvPr id="17" name="Group 16">
            <a:extLst>
              <a:ext uri="{FF2B5EF4-FFF2-40B4-BE49-F238E27FC236}">
                <a16:creationId xmlns:a16="http://schemas.microsoft.com/office/drawing/2014/main" id="{8D025070-8C72-49E8-936D-377944B4683D}"/>
              </a:ext>
            </a:extLst>
          </p:cNvPr>
          <p:cNvGrpSpPr/>
          <p:nvPr/>
        </p:nvGrpSpPr>
        <p:grpSpPr>
          <a:xfrm>
            <a:off x="734378" y="4052345"/>
            <a:ext cx="5757863" cy="378103"/>
            <a:chOff x="5595937" y="3109872"/>
            <a:chExt cx="5757863" cy="378103"/>
          </a:xfrm>
        </p:grpSpPr>
        <p:pic>
          <p:nvPicPr>
            <p:cNvPr id="15" name="Picture 14">
              <a:extLst>
                <a:ext uri="{FF2B5EF4-FFF2-40B4-BE49-F238E27FC236}">
                  <a16:creationId xmlns:a16="http://schemas.microsoft.com/office/drawing/2014/main" id="{0D992EE7-A318-43E3-8419-B94526851FEB}"/>
                </a:ext>
              </a:extLst>
            </p:cNvPr>
            <p:cNvPicPr>
              <a:picLocks noChangeAspect="1"/>
            </p:cNvPicPr>
            <p:nvPr/>
          </p:nvPicPr>
          <p:blipFill>
            <a:blip r:embed="rId4"/>
            <a:stretch>
              <a:fillRect/>
            </a:stretch>
          </p:blipFill>
          <p:spPr>
            <a:xfrm>
              <a:off x="5595937" y="3109872"/>
              <a:ext cx="3645994" cy="378103"/>
            </a:xfrm>
            <a:prstGeom prst="rect">
              <a:avLst/>
            </a:prstGeom>
          </p:spPr>
        </p:pic>
        <p:sp>
          <p:nvSpPr>
            <p:cNvPr id="16" name="TextBox 15">
              <a:extLst>
                <a:ext uri="{FF2B5EF4-FFF2-40B4-BE49-F238E27FC236}">
                  <a16:creationId xmlns:a16="http://schemas.microsoft.com/office/drawing/2014/main" id="{7321C6CA-F08C-400A-82EB-C1F20CEC7DF9}"/>
                </a:ext>
              </a:extLst>
            </p:cNvPr>
            <p:cNvSpPr txBox="1"/>
            <p:nvPr/>
          </p:nvSpPr>
          <p:spPr>
            <a:xfrm>
              <a:off x="9127631" y="3109872"/>
              <a:ext cx="2226169" cy="378103"/>
            </a:xfrm>
            <a:prstGeom prst="rect">
              <a:avLst/>
            </a:prstGeom>
            <a:noFill/>
          </p:spPr>
          <p:txBody>
            <a:bodyPr wrap="square" rtlCol="0">
              <a:spAutoFit/>
            </a:bodyPr>
            <a:lstStyle/>
            <a:p>
              <a:r>
                <a:rPr lang="en-US" dirty="0"/>
                <a:t>+ heat energy</a:t>
              </a:r>
              <a:endParaRPr lang="en-AU" dirty="0"/>
            </a:p>
          </p:txBody>
        </p:sp>
      </p:grpSp>
      <p:grpSp>
        <p:nvGrpSpPr>
          <p:cNvPr id="20" name="Group 19">
            <a:extLst>
              <a:ext uri="{FF2B5EF4-FFF2-40B4-BE49-F238E27FC236}">
                <a16:creationId xmlns:a16="http://schemas.microsoft.com/office/drawing/2014/main" id="{77227D3B-C0C2-4377-BA3F-6BACD1183654}"/>
              </a:ext>
            </a:extLst>
          </p:cNvPr>
          <p:cNvGrpSpPr/>
          <p:nvPr/>
        </p:nvGrpSpPr>
        <p:grpSpPr>
          <a:xfrm>
            <a:off x="212297" y="5124632"/>
            <a:ext cx="6169603" cy="398423"/>
            <a:chOff x="5595937" y="4166647"/>
            <a:chExt cx="7220225" cy="498285"/>
          </a:xfrm>
        </p:grpSpPr>
        <p:pic>
          <p:nvPicPr>
            <p:cNvPr id="18" name="Picture 17">
              <a:extLst>
                <a:ext uri="{FF2B5EF4-FFF2-40B4-BE49-F238E27FC236}">
                  <a16:creationId xmlns:a16="http://schemas.microsoft.com/office/drawing/2014/main" id="{42FD035D-5DF5-4A80-97EF-317022426296}"/>
                </a:ext>
              </a:extLst>
            </p:cNvPr>
            <p:cNvPicPr>
              <a:picLocks noChangeAspect="1"/>
            </p:cNvPicPr>
            <p:nvPr/>
          </p:nvPicPr>
          <p:blipFill>
            <a:blip r:embed="rId5"/>
            <a:stretch>
              <a:fillRect/>
            </a:stretch>
          </p:blipFill>
          <p:spPr>
            <a:xfrm>
              <a:off x="5595937" y="4192061"/>
              <a:ext cx="5070228" cy="472871"/>
            </a:xfrm>
            <a:prstGeom prst="rect">
              <a:avLst/>
            </a:prstGeom>
          </p:spPr>
        </p:pic>
        <p:sp>
          <p:nvSpPr>
            <p:cNvPr id="19" name="TextBox 18">
              <a:extLst>
                <a:ext uri="{FF2B5EF4-FFF2-40B4-BE49-F238E27FC236}">
                  <a16:creationId xmlns:a16="http://schemas.microsoft.com/office/drawing/2014/main" id="{53A03FCB-6840-4E10-AB65-D529F0868277}"/>
                </a:ext>
              </a:extLst>
            </p:cNvPr>
            <p:cNvSpPr txBox="1"/>
            <p:nvPr/>
          </p:nvSpPr>
          <p:spPr>
            <a:xfrm>
              <a:off x="10504268" y="4166647"/>
              <a:ext cx="2311894" cy="461903"/>
            </a:xfrm>
            <a:prstGeom prst="rect">
              <a:avLst/>
            </a:prstGeom>
            <a:noFill/>
          </p:spPr>
          <p:txBody>
            <a:bodyPr wrap="square" rtlCol="0">
              <a:spAutoFit/>
            </a:bodyPr>
            <a:lstStyle/>
            <a:p>
              <a:r>
                <a:rPr lang="en-US" b="1" dirty="0">
                  <a:solidFill>
                    <a:schemeClr val="tx1">
                      <a:lumMod val="75000"/>
                      <a:lumOff val="25000"/>
                    </a:schemeClr>
                  </a:solidFill>
                </a:rPr>
                <a:t>+ heat energy</a:t>
              </a:r>
              <a:endParaRPr lang="en-AU" b="1" dirty="0">
                <a:solidFill>
                  <a:schemeClr val="tx1">
                    <a:lumMod val="75000"/>
                    <a:lumOff val="25000"/>
                  </a:schemeClr>
                </a:solidFill>
              </a:endParaRPr>
            </a:p>
          </p:txBody>
        </p:sp>
      </p:grpSp>
      <p:grpSp>
        <p:nvGrpSpPr>
          <p:cNvPr id="23" name="Group 22">
            <a:extLst>
              <a:ext uri="{FF2B5EF4-FFF2-40B4-BE49-F238E27FC236}">
                <a16:creationId xmlns:a16="http://schemas.microsoft.com/office/drawing/2014/main" id="{920AA442-6A20-499F-BE15-218023224FD3}"/>
              </a:ext>
            </a:extLst>
          </p:cNvPr>
          <p:cNvGrpSpPr/>
          <p:nvPr/>
        </p:nvGrpSpPr>
        <p:grpSpPr>
          <a:xfrm>
            <a:off x="618988" y="6242604"/>
            <a:ext cx="5356222" cy="461666"/>
            <a:chOff x="5819775" y="5229650"/>
            <a:chExt cx="6599494" cy="585785"/>
          </a:xfrm>
        </p:grpSpPr>
        <p:pic>
          <p:nvPicPr>
            <p:cNvPr id="21" name="Picture 20">
              <a:extLst>
                <a:ext uri="{FF2B5EF4-FFF2-40B4-BE49-F238E27FC236}">
                  <a16:creationId xmlns:a16="http://schemas.microsoft.com/office/drawing/2014/main" id="{AE5D327A-9658-4C15-B13D-20DA7737E269}"/>
                </a:ext>
              </a:extLst>
            </p:cNvPr>
            <p:cNvPicPr>
              <a:picLocks noChangeAspect="1"/>
            </p:cNvPicPr>
            <p:nvPr/>
          </p:nvPicPr>
          <p:blipFill>
            <a:blip r:embed="rId6"/>
            <a:stretch>
              <a:fillRect/>
            </a:stretch>
          </p:blipFill>
          <p:spPr>
            <a:xfrm>
              <a:off x="5819775" y="5229650"/>
              <a:ext cx="4371956" cy="585785"/>
            </a:xfrm>
            <a:prstGeom prst="rect">
              <a:avLst/>
            </a:prstGeom>
          </p:spPr>
        </p:pic>
        <p:sp>
          <p:nvSpPr>
            <p:cNvPr id="22" name="TextBox 21">
              <a:extLst>
                <a:ext uri="{FF2B5EF4-FFF2-40B4-BE49-F238E27FC236}">
                  <a16:creationId xmlns:a16="http://schemas.microsoft.com/office/drawing/2014/main" id="{82720C93-3CCF-41BB-9BBD-40D82636E10A}"/>
                </a:ext>
              </a:extLst>
            </p:cNvPr>
            <p:cNvSpPr txBox="1"/>
            <p:nvPr/>
          </p:nvSpPr>
          <p:spPr>
            <a:xfrm>
              <a:off x="10107375" y="5313815"/>
              <a:ext cx="2311894" cy="369332"/>
            </a:xfrm>
            <a:prstGeom prst="rect">
              <a:avLst/>
            </a:prstGeom>
            <a:noFill/>
          </p:spPr>
          <p:txBody>
            <a:bodyPr wrap="square" rtlCol="0">
              <a:spAutoFit/>
            </a:bodyPr>
            <a:lstStyle/>
            <a:p>
              <a:r>
                <a:rPr lang="en-US" b="1" dirty="0"/>
                <a:t>+ heat energy</a:t>
              </a:r>
              <a:endParaRPr lang="en-AU" b="1" dirty="0"/>
            </a:p>
          </p:txBody>
        </p:sp>
      </p:grpSp>
      <p:sp>
        <p:nvSpPr>
          <p:cNvPr id="25" name="TextBox 24">
            <a:extLst>
              <a:ext uri="{FF2B5EF4-FFF2-40B4-BE49-F238E27FC236}">
                <a16:creationId xmlns:a16="http://schemas.microsoft.com/office/drawing/2014/main" id="{F6812E8C-9552-49CD-8C10-A72AF109D8DE}"/>
              </a:ext>
            </a:extLst>
          </p:cNvPr>
          <p:cNvSpPr txBox="1"/>
          <p:nvPr/>
        </p:nvSpPr>
        <p:spPr>
          <a:xfrm>
            <a:off x="1660872" y="1474792"/>
            <a:ext cx="2076553" cy="584775"/>
          </a:xfrm>
          <a:prstGeom prst="rect">
            <a:avLst/>
          </a:prstGeom>
          <a:noFill/>
        </p:spPr>
        <p:txBody>
          <a:bodyPr wrap="square">
            <a:spAutoFit/>
          </a:bodyPr>
          <a:lstStyle/>
          <a:p>
            <a:r>
              <a:rPr lang="en-US" sz="3200" dirty="0">
                <a:solidFill>
                  <a:srgbClr val="FF0000"/>
                </a:solidFill>
              </a:rPr>
              <a:t>exothermic</a:t>
            </a:r>
            <a:endParaRPr lang="en-AU" sz="3200" dirty="0">
              <a:solidFill>
                <a:srgbClr val="FF0000"/>
              </a:solidFill>
            </a:endParaRPr>
          </a:p>
        </p:txBody>
      </p:sp>
      <p:sp>
        <p:nvSpPr>
          <p:cNvPr id="26" name="TextBox 25">
            <a:extLst>
              <a:ext uri="{FF2B5EF4-FFF2-40B4-BE49-F238E27FC236}">
                <a16:creationId xmlns:a16="http://schemas.microsoft.com/office/drawing/2014/main" id="{E50CB378-817E-4FC2-BD14-DAE50FB40B42}"/>
              </a:ext>
            </a:extLst>
          </p:cNvPr>
          <p:cNvSpPr txBox="1"/>
          <p:nvPr/>
        </p:nvSpPr>
        <p:spPr>
          <a:xfrm>
            <a:off x="8177198" y="1454199"/>
            <a:ext cx="2615956" cy="584775"/>
          </a:xfrm>
          <a:prstGeom prst="rect">
            <a:avLst/>
          </a:prstGeom>
          <a:noFill/>
        </p:spPr>
        <p:txBody>
          <a:bodyPr wrap="square">
            <a:spAutoFit/>
          </a:bodyPr>
          <a:lstStyle/>
          <a:p>
            <a:r>
              <a:rPr lang="en-US" sz="3200" dirty="0">
                <a:solidFill>
                  <a:srgbClr val="FF0000"/>
                </a:solidFill>
              </a:rPr>
              <a:t>endothermic</a:t>
            </a:r>
            <a:endParaRPr lang="en-AU" sz="3200" dirty="0">
              <a:solidFill>
                <a:srgbClr val="FF0000"/>
              </a:solidFill>
            </a:endParaRPr>
          </a:p>
        </p:txBody>
      </p:sp>
      <p:sp>
        <p:nvSpPr>
          <p:cNvPr id="27" name="TextBox 26">
            <a:extLst>
              <a:ext uri="{FF2B5EF4-FFF2-40B4-BE49-F238E27FC236}">
                <a16:creationId xmlns:a16="http://schemas.microsoft.com/office/drawing/2014/main" id="{7EBDA749-F543-4B47-BB85-433905F38C89}"/>
              </a:ext>
            </a:extLst>
          </p:cNvPr>
          <p:cNvSpPr txBox="1"/>
          <p:nvPr/>
        </p:nvSpPr>
        <p:spPr>
          <a:xfrm>
            <a:off x="6043087" y="2159519"/>
            <a:ext cx="5987416"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Barium hydroxide plus ammonium chloride</a:t>
            </a:r>
          </a:p>
          <a:p>
            <a:pPr marL="342900" indent="-342900">
              <a:buFont typeface="Arial" panose="020B0604020202020204" pitchFamily="34" charset="0"/>
              <a:buChar char="•"/>
            </a:pPr>
            <a:endParaRPr lang="en-US" sz="2400" dirty="0"/>
          </a:p>
          <a:p>
            <a:endParaRPr lang="en-US" sz="2400" dirty="0"/>
          </a:p>
          <a:p>
            <a:endParaRPr lang="en-US" sz="2400" dirty="0"/>
          </a:p>
          <a:p>
            <a:pPr marL="342900" indent="-342900">
              <a:buFont typeface="Arial" panose="020B0604020202020204" pitchFamily="34" charset="0"/>
              <a:buChar char="•"/>
            </a:pPr>
            <a:r>
              <a:rPr lang="en-US" sz="2400" dirty="0"/>
              <a:t>Decomposition of water by electrolysis</a:t>
            </a:r>
          </a:p>
          <a:p>
            <a:pPr marL="342900" indent="-342900">
              <a:buFont typeface="Arial" panose="020B0604020202020204" pitchFamily="34" charset="0"/>
              <a:buChar char="•"/>
            </a:pPr>
            <a:endParaRPr lang="en-US" sz="2400" dirty="0"/>
          </a:p>
          <a:p>
            <a:endParaRPr lang="en-US" sz="2400" dirty="0"/>
          </a:p>
          <a:p>
            <a:pPr marL="342900" indent="-342900">
              <a:buFont typeface="Arial" panose="020B0604020202020204" pitchFamily="34" charset="0"/>
              <a:buChar char="•"/>
            </a:pPr>
            <a:r>
              <a:rPr lang="en-US" sz="2400" dirty="0"/>
              <a:t>Photosynthesis</a:t>
            </a:r>
            <a:endParaRPr lang="en-AU" sz="2400" dirty="0"/>
          </a:p>
        </p:txBody>
      </p:sp>
      <p:grpSp>
        <p:nvGrpSpPr>
          <p:cNvPr id="32" name="Group 31">
            <a:extLst>
              <a:ext uri="{FF2B5EF4-FFF2-40B4-BE49-F238E27FC236}">
                <a16:creationId xmlns:a16="http://schemas.microsoft.com/office/drawing/2014/main" id="{8D0B0FA0-A367-4FBF-9594-11B7709E7E89}"/>
              </a:ext>
            </a:extLst>
          </p:cNvPr>
          <p:cNvGrpSpPr/>
          <p:nvPr/>
        </p:nvGrpSpPr>
        <p:grpSpPr>
          <a:xfrm>
            <a:off x="6248400" y="2563804"/>
            <a:ext cx="5918535" cy="875286"/>
            <a:chOff x="1598864" y="2375196"/>
            <a:chExt cx="6906961" cy="1015074"/>
          </a:xfrm>
        </p:grpSpPr>
        <p:pic>
          <p:nvPicPr>
            <p:cNvPr id="28" name="Picture 27">
              <a:extLst>
                <a:ext uri="{FF2B5EF4-FFF2-40B4-BE49-F238E27FC236}">
                  <a16:creationId xmlns:a16="http://schemas.microsoft.com/office/drawing/2014/main" id="{6ACBAFC0-6D4A-4818-81E0-09352210E653}"/>
                </a:ext>
              </a:extLst>
            </p:cNvPr>
            <p:cNvPicPr>
              <a:picLocks noChangeAspect="1"/>
            </p:cNvPicPr>
            <p:nvPr/>
          </p:nvPicPr>
          <p:blipFill>
            <a:blip r:embed="rId7"/>
            <a:stretch>
              <a:fillRect/>
            </a:stretch>
          </p:blipFill>
          <p:spPr>
            <a:xfrm>
              <a:off x="2695575" y="2375196"/>
              <a:ext cx="5810250" cy="571500"/>
            </a:xfrm>
            <a:prstGeom prst="rect">
              <a:avLst/>
            </a:prstGeom>
          </p:spPr>
        </p:pic>
        <p:sp>
          <p:nvSpPr>
            <p:cNvPr id="29" name="TextBox 28">
              <a:extLst>
                <a:ext uri="{FF2B5EF4-FFF2-40B4-BE49-F238E27FC236}">
                  <a16:creationId xmlns:a16="http://schemas.microsoft.com/office/drawing/2014/main" id="{857FA2CC-F565-4BCC-B60E-83E6306F6529}"/>
                </a:ext>
              </a:extLst>
            </p:cNvPr>
            <p:cNvSpPr txBox="1"/>
            <p:nvPr/>
          </p:nvSpPr>
          <p:spPr>
            <a:xfrm>
              <a:off x="1598864" y="2413236"/>
              <a:ext cx="2876550" cy="400110"/>
            </a:xfrm>
            <a:prstGeom prst="rect">
              <a:avLst/>
            </a:prstGeom>
            <a:noFill/>
          </p:spPr>
          <p:txBody>
            <a:bodyPr wrap="square" rtlCol="0">
              <a:spAutoFit/>
            </a:bodyPr>
            <a:lstStyle/>
            <a:p>
              <a:r>
                <a:rPr lang="en-US" sz="2000" dirty="0"/>
                <a:t>Energy +</a:t>
              </a:r>
              <a:endParaRPr lang="en-AU" sz="2000" dirty="0"/>
            </a:p>
          </p:txBody>
        </p:sp>
        <p:sp>
          <p:nvSpPr>
            <p:cNvPr id="30" name="TextBox 29">
              <a:extLst>
                <a:ext uri="{FF2B5EF4-FFF2-40B4-BE49-F238E27FC236}">
                  <a16:creationId xmlns:a16="http://schemas.microsoft.com/office/drawing/2014/main" id="{036CB995-633C-4482-8293-ABB3707ECC9A}"/>
                </a:ext>
              </a:extLst>
            </p:cNvPr>
            <p:cNvSpPr txBox="1"/>
            <p:nvPr/>
          </p:nvSpPr>
          <p:spPr>
            <a:xfrm>
              <a:off x="6390741" y="2915758"/>
              <a:ext cx="1934109" cy="461665"/>
            </a:xfrm>
            <a:prstGeom prst="rect">
              <a:avLst/>
            </a:prstGeom>
            <a:noFill/>
          </p:spPr>
          <p:txBody>
            <a:bodyPr wrap="square" rtlCol="0">
              <a:spAutoFit/>
            </a:bodyPr>
            <a:lstStyle/>
            <a:p>
              <a:r>
                <a:rPr lang="en-US" sz="2000" dirty="0">
                  <a:solidFill>
                    <a:srgbClr val="FF0000"/>
                  </a:solidFill>
                </a:rPr>
                <a:t>Less stable</a:t>
              </a:r>
              <a:endParaRPr lang="en-AU" sz="2000" dirty="0">
                <a:solidFill>
                  <a:srgbClr val="FF0000"/>
                </a:solidFill>
              </a:endParaRPr>
            </a:p>
          </p:txBody>
        </p:sp>
        <p:sp>
          <p:nvSpPr>
            <p:cNvPr id="31" name="TextBox 30">
              <a:extLst>
                <a:ext uri="{FF2B5EF4-FFF2-40B4-BE49-F238E27FC236}">
                  <a16:creationId xmlns:a16="http://schemas.microsoft.com/office/drawing/2014/main" id="{C71C52F1-F88D-41DA-97A3-EAD50AC9770F}"/>
                </a:ext>
              </a:extLst>
            </p:cNvPr>
            <p:cNvSpPr txBox="1"/>
            <p:nvPr/>
          </p:nvSpPr>
          <p:spPr>
            <a:xfrm>
              <a:off x="3037140" y="2928605"/>
              <a:ext cx="1934109" cy="461665"/>
            </a:xfrm>
            <a:prstGeom prst="rect">
              <a:avLst/>
            </a:prstGeom>
            <a:noFill/>
          </p:spPr>
          <p:txBody>
            <a:bodyPr wrap="square" rtlCol="0">
              <a:spAutoFit/>
            </a:bodyPr>
            <a:lstStyle/>
            <a:p>
              <a:r>
                <a:rPr lang="en-US" sz="2000" dirty="0">
                  <a:solidFill>
                    <a:srgbClr val="FF0000"/>
                  </a:solidFill>
                </a:rPr>
                <a:t>More stable</a:t>
              </a:r>
              <a:endParaRPr lang="en-AU" sz="2000" dirty="0">
                <a:solidFill>
                  <a:srgbClr val="FF0000"/>
                </a:solidFill>
              </a:endParaRPr>
            </a:p>
          </p:txBody>
        </p:sp>
      </p:grpSp>
      <p:pic>
        <p:nvPicPr>
          <p:cNvPr id="33" name="Picture 32">
            <a:extLst>
              <a:ext uri="{FF2B5EF4-FFF2-40B4-BE49-F238E27FC236}">
                <a16:creationId xmlns:a16="http://schemas.microsoft.com/office/drawing/2014/main" id="{790D9188-681E-455F-B959-70179778E0A2}"/>
              </a:ext>
            </a:extLst>
          </p:cNvPr>
          <p:cNvPicPr>
            <a:picLocks noChangeAspect="1"/>
          </p:cNvPicPr>
          <p:nvPr/>
        </p:nvPicPr>
        <p:blipFill>
          <a:blip r:embed="rId8"/>
          <a:stretch>
            <a:fillRect/>
          </a:stretch>
        </p:blipFill>
        <p:spPr>
          <a:xfrm>
            <a:off x="6907355" y="4187560"/>
            <a:ext cx="4648200" cy="485775"/>
          </a:xfrm>
          <a:prstGeom prst="rect">
            <a:avLst/>
          </a:prstGeom>
        </p:spPr>
      </p:pic>
      <p:pic>
        <p:nvPicPr>
          <p:cNvPr id="34" name="Picture 2" descr="Endothermic vs. exothermic reactions (article) | Khan Academy">
            <a:extLst>
              <a:ext uri="{FF2B5EF4-FFF2-40B4-BE49-F238E27FC236}">
                <a16:creationId xmlns:a16="http://schemas.microsoft.com/office/drawing/2014/main" id="{17E21DBD-2365-491F-9399-CC45841607DD}"/>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b="18957"/>
          <a:stretch/>
        </p:blipFill>
        <p:spPr bwMode="auto">
          <a:xfrm>
            <a:off x="6719387" y="5233735"/>
            <a:ext cx="4976885" cy="1379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36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Exothermic and Endothermic</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pic>
        <p:nvPicPr>
          <p:cNvPr id="35" name="Picture 34" descr="A close up of a logo&#10;&#10;Description automatically generated">
            <a:extLst>
              <a:ext uri="{FF2B5EF4-FFF2-40B4-BE49-F238E27FC236}">
                <a16:creationId xmlns:a16="http://schemas.microsoft.com/office/drawing/2014/main" id="{49D787D0-ACF4-4DD2-B865-1DD23F32A9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4884" y="505184"/>
            <a:ext cx="3251517" cy="2368181"/>
          </a:xfrm>
          <a:prstGeom prst="rect">
            <a:avLst/>
          </a:prstGeom>
        </p:spPr>
      </p:pic>
      <p:sp>
        <p:nvSpPr>
          <p:cNvPr id="36" name="TextBox 35">
            <a:extLst>
              <a:ext uri="{FF2B5EF4-FFF2-40B4-BE49-F238E27FC236}">
                <a16:creationId xmlns:a16="http://schemas.microsoft.com/office/drawing/2014/main" id="{DB7C44B1-162B-45E5-90B9-9C0CC8B37E5E}"/>
              </a:ext>
            </a:extLst>
          </p:cNvPr>
          <p:cNvSpPr txBox="1"/>
          <p:nvPr/>
        </p:nvSpPr>
        <p:spPr>
          <a:xfrm>
            <a:off x="104775" y="1631883"/>
            <a:ext cx="8866505" cy="11430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Phase changes also involve changes in the energy of the system</a:t>
            </a:r>
          </a:p>
          <a:p>
            <a:pPr marL="285750" indent="-285750">
              <a:lnSpc>
                <a:spcPct val="150000"/>
              </a:lnSpc>
              <a:buFont typeface="Arial" panose="020B0604020202020204" pitchFamily="34" charset="0"/>
              <a:buChar char="•"/>
            </a:pPr>
            <a:r>
              <a:rPr lang="en-US" sz="2400" dirty="0"/>
              <a:t>Some processes are exothermic and some endothermic</a:t>
            </a:r>
            <a:endParaRPr lang="en-AU" sz="2400" dirty="0"/>
          </a:p>
        </p:txBody>
      </p:sp>
      <p:sp>
        <p:nvSpPr>
          <p:cNvPr id="37" name="TextBox 36">
            <a:extLst>
              <a:ext uri="{FF2B5EF4-FFF2-40B4-BE49-F238E27FC236}">
                <a16:creationId xmlns:a16="http://schemas.microsoft.com/office/drawing/2014/main" id="{02478D24-141B-4507-8900-6E58DECB81BF}"/>
              </a:ext>
            </a:extLst>
          </p:cNvPr>
          <p:cNvSpPr txBox="1"/>
          <p:nvPr/>
        </p:nvSpPr>
        <p:spPr>
          <a:xfrm>
            <a:off x="218283" y="3090859"/>
            <a:ext cx="3619500" cy="304698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rgbClr val="0070C0"/>
                </a:solidFill>
              </a:rPr>
              <a:t>General </a:t>
            </a:r>
          </a:p>
          <a:p>
            <a:pPr marL="285750" indent="-285750">
              <a:buFont typeface="Arial" panose="020B0604020202020204" pitchFamily="34" charset="0"/>
              <a:buChar char="•"/>
            </a:pPr>
            <a:r>
              <a:rPr lang="en-AU" sz="2400" dirty="0">
                <a:solidFill>
                  <a:srgbClr val="0070C0"/>
                </a:solidFill>
              </a:rPr>
              <a:t>Ordered system, molecules close together – Stable so lower energy</a:t>
            </a:r>
          </a:p>
          <a:p>
            <a:endParaRPr lang="en-AU" sz="2400" dirty="0">
              <a:solidFill>
                <a:srgbClr val="0070C0"/>
              </a:solidFill>
            </a:endParaRPr>
          </a:p>
          <a:p>
            <a:pPr marL="285750" indent="-285750">
              <a:buFont typeface="Arial" panose="020B0604020202020204" pitchFamily="34" charset="0"/>
              <a:buChar char="•"/>
            </a:pPr>
            <a:r>
              <a:rPr lang="en-AU" sz="2400" dirty="0">
                <a:solidFill>
                  <a:srgbClr val="0070C0"/>
                </a:solidFill>
              </a:rPr>
              <a:t>Disordered, molecules spaced out – less stable, higher energy</a:t>
            </a:r>
          </a:p>
        </p:txBody>
      </p:sp>
      <p:sp>
        <p:nvSpPr>
          <p:cNvPr id="38" name="TextBox 37">
            <a:extLst>
              <a:ext uri="{FF2B5EF4-FFF2-40B4-BE49-F238E27FC236}">
                <a16:creationId xmlns:a16="http://schemas.microsoft.com/office/drawing/2014/main" id="{4E475771-A17A-4804-AB6F-0911A8289CEE}"/>
              </a:ext>
            </a:extLst>
          </p:cNvPr>
          <p:cNvSpPr txBox="1"/>
          <p:nvPr/>
        </p:nvSpPr>
        <p:spPr>
          <a:xfrm>
            <a:off x="4020664" y="3550171"/>
            <a:ext cx="3743325" cy="830997"/>
          </a:xfrm>
          <a:prstGeom prst="rect">
            <a:avLst/>
          </a:prstGeom>
          <a:noFill/>
        </p:spPr>
        <p:txBody>
          <a:bodyPr wrap="square" rtlCol="0">
            <a:spAutoFit/>
          </a:bodyPr>
          <a:lstStyle/>
          <a:p>
            <a:r>
              <a:rPr lang="en-US" sz="2400" dirty="0"/>
              <a:t>Evaporation – liquid to a gas</a:t>
            </a:r>
          </a:p>
          <a:p>
            <a:endParaRPr lang="en-AU" sz="2400" dirty="0"/>
          </a:p>
        </p:txBody>
      </p:sp>
      <p:pic>
        <p:nvPicPr>
          <p:cNvPr id="39" name="Picture 2" descr="Due To Flooding, The City Of Austin Has Been Told To Boil Their ...">
            <a:extLst>
              <a:ext uri="{FF2B5EF4-FFF2-40B4-BE49-F238E27FC236}">
                <a16:creationId xmlns:a16="http://schemas.microsoft.com/office/drawing/2014/main" id="{E44CC80C-4532-44DA-B637-4BE60C8FFE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344" y="4133636"/>
            <a:ext cx="1248791" cy="83099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9DB683A5-138D-4295-A916-BDE65275B80B}"/>
              </a:ext>
            </a:extLst>
          </p:cNvPr>
          <p:cNvSpPr txBox="1"/>
          <p:nvPr/>
        </p:nvSpPr>
        <p:spPr>
          <a:xfrm>
            <a:off x="4020664" y="5111386"/>
            <a:ext cx="3743325" cy="830997"/>
          </a:xfrm>
          <a:prstGeom prst="rect">
            <a:avLst/>
          </a:prstGeom>
          <a:noFill/>
        </p:spPr>
        <p:txBody>
          <a:bodyPr wrap="square" rtlCol="0">
            <a:spAutoFit/>
          </a:bodyPr>
          <a:lstStyle/>
          <a:p>
            <a:r>
              <a:rPr lang="en-US" sz="2400" dirty="0"/>
              <a:t>Melting –  solid to a liquid</a:t>
            </a:r>
          </a:p>
          <a:p>
            <a:endParaRPr lang="en-AU" sz="2400" dirty="0"/>
          </a:p>
        </p:txBody>
      </p:sp>
      <p:pic>
        <p:nvPicPr>
          <p:cNvPr id="41" name="Picture 4" descr="FinTech and the Melting Ice Cube Theory - Collision - Medium">
            <a:extLst>
              <a:ext uri="{FF2B5EF4-FFF2-40B4-BE49-F238E27FC236}">
                <a16:creationId xmlns:a16="http://schemas.microsoft.com/office/drawing/2014/main" id="{3FA487A8-6327-442D-BDA2-28E81DA4D6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7344" y="5665792"/>
            <a:ext cx="1325861" cy="830997"/>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a:extLst>
              <a:ext uri="{FF2B5EF4-FFF2-40B4-BE49-F238E27FC236}">
                <a16:creationId xmlns:a16="http://schemas.microsoft.com/office/drawing/2014/main" id="{3D258381-3003-42C0-B57E-6A7EB09757D1}"/>
              </a:ext>
            </a:extLst>
          </p:cNvPr>
          <p:cNvCxnSpPr>
            <a:cxnSpLocks/>
          </p:cNvCxnSpPr>
          <p:nvPr/>
        </p:nvCxnSpPr>
        <p:spPr>
          <a:xfrm>
            <a:off x="7763989" y="3625191"/>
            <a:ext cx="0" cy="2871598"/>
          </a:xfrm>
          <a:prstGeom prst="line">
            <a:avLst/>
          </a:prstGeom>
        </p:spPr>
        <p:style>
          <a:lnRef idx="3">
            <a:schemeClr val="accent1"/>
          </a:lnRef>
          <a:fillRef idx="0">
            <a:schemeClr val="accent1"/>
          </a:fillRef>
          <a:effectRef idx="2">
            <a:schemeClr val="accent1"/>
          </a:effectRef>
          <a:fontRef idx="minor">
            <a:schemeClr val="tx1"/>
          </a:fontRef>
        </p:style>
      </p:cxnSp>
      <p:sp>
        <p:nvSpPr>
          <p:cNvPr id="43" name="TextBox 42">
            <a:extLst>
              <a:ext uri="{FF2B5EF4-FFF2-40B4-BE49-F238E27FC236}">
                <a16:creationId xmlns:a16="http://schemas.microsoft.com/office/drawing/2014/main" id="{E953F571-C0E4-4143-B1F8-E8F8EACB41DC}"/>
              </a:ext>
            </a:extLst>
          </p:cNvPr>
          <p:cNvSpPr txBox="1"/>
          <p:nvPr/>
        </p:nvSpPr>
        <p:spPr>
          <a:xfrm>
            <a:off x="8053550" y="3550171"/>
            <a:ext cx="3743325" cy="830997"/>
          </a:xfrm>
          <a:prstGeom prst="rect">
            <a:avLst/>
          </a:prstGeom>
          <a:noFill/>
        </p:spPr>
        <p:txBody>
          <a:bodyPr wrap="square" rtlCol="0">
            <a:spAutoFit/>
          </a:bodyPr>
          <a:lstStyle/>
          <a:p>
            <a:r>
              <a:rPr lang="en-US" sz="2400" dirty="0"/>
              <a:t>Freezing – liquid to solid</a:t>
            </a:r>
          </a:p>
          <a:p>
            <a:endParaRPr lang="en-AU" sz="2400" dirty="0"/>
          </a:p>
        </p:txBody>
      </p:sp>
      <p:sp>
        <p:nvSpPr>
          <p:cNvPr id="44" name="TextBox 43">
            <a:extLst>
              <a:ext uri="{FF2B5EF4-FFF2-40B4-BE49-F238E27FC236}">
                <a16:creationId xmlns:a16="http://schemas.microsoft.com/office/drawing/2014/main" id="{32E115E6-D568-4489-B4A1-5944CB486544}"/>
              </a:ext>
            </a:extLst>
          </p:cNvPr>
          <p:cNvSpPr txBox="1"/>
          <p:nvPr/>
        </p:nvSpPr>
        <p:spPr>
          <a:xfrm>
            <a:off x="7950202" y="5141292"/>
            <a:ext cx="3743325" cy="830997"/>
          </a:xfrm>
          <a:prstGeom prst="rect">
            <a:avLst/>
          </a:prstGeom>
          <a:noFill/>
        </p:spPr>
        <p:txBody>
          <a:bodyPr wrap="square" rtlCol="0">
            <a:spAutoFit/>
          </a:bodyPr>
          <a:lstStyle/>
          <a:p>
            <a:r>
              <a:rPr lang="en-US" sz="2400" dirty="0"/>
              <a:t>Condensing – gas to liquid</a:t>
            </a:r>
          </a:p>
          <a:p>
            <a:endParaRPr lang="en-AU" sz="2400" dirty="0"/>
          </a:p>
        </p:txBody>
      </p:sp>
      <p:pic>
        <p:nvPicPr>
          <p:cNvPr id="45" name="Picture 2" descr="the water cycleBy:">
            <a:extLst>
              <a:ext uri="{FF2B5EF4-FFF2-40B4-BE49-F238E27FC236}">
                <a16:creationId xmlns:a16="http://schemas.microsoft.com/office/drawing/2014/main" id="{5CCF0DE4-9B02-4922-B3EB-FA1E48A827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85933" y="5665792"/>
            <a:ext cx="1342068" cy="91852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Lad Shows Water In Bottle Instantly Freezing - YouTube">
            <a:extLst>
              <a:ext uri="{FF2B5EF4-FFF2-40B4-BE49-F238E27FC236}">
                <a16:creationId xmlns:a16="http://schemas.microsoft.com/office/drawing/2014/main" id="{A1058F5F-EAB7-465B-AF75-CDCEDAE6CF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0344" y="4001870"/>
            <a:ext cx="1475143" cy="830997"/>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00A0982F-7BC6-41D0-B3AC-748076CFC2C1}"/>
              </a:ext>
            </a:extLst>
          </p:cNvPr>
          <p:cNvSpPr txBox="1"/>
          <p:nvPr/>
        </p:nvSpPr>
        <p:spPr>
          <a:xfrm>
            <a:off x="9027091" y="3263259"/>
            <a:ext cx="2076553" cy="400110"/>
          </a:xfrm>
          <a:prstGeom prst="rect">
            <a:avLst/>
          </a:prstGeom>
          <a:noFill/>
        </p:spPr>
        <p:txBody>
          <a:bodyPr wrap="square">
            <a:spAutoFit/>
          </a:bodyPr>
          <a:lstStyle/>
          <a:p>
            <a:r>
              <a:rPr lang="en-US" sz="2000" dirty="0">
                <a:solidFill>
                  <a:srgbClr val="FF0000"/>
                </a:solidFill>
              </a:rPr>
              <a:t>exothermic</a:t>
            </a:r>
            <a:endParaRPr lang="en-AU" sz="2000" dirty="0">
              <a:solidFill>
                <a:srgbClr val="FF0000"/>
              </a:solidFill>
            </a:endParaRPr>
          </a:p>
        </p:txBody>
      </p:sp>
      <p:sp>
        <p:nvSpPr>
          <p:cNvPr id="49" name="TextBox 48">
            <a:extLst>
              <a:ext uri="{FF2B5EF4-FFF2-40B4-BE49-F238E27FC236}">
                <a16:creationId xmlns:a16="http://schemas.microsoft.com/office/drawing/2014/main" id="{A82EA9E1-248C-499D-8C45-5B5D33A0F9D3}"/>
              </a:ext>
            </a:extLst>
          </p:cNvPr>
          <p:cNvSpPr txBox="1"/>
          <p:nvPr/>
        </p:nvSpPr>
        <p:spPr>
          <a:xfrm>
            <a:off x="4961821" y="3212638"/>
            <a:ext cx="2615956" cy="400110"/>
          </a:xfrm>
          <a:prstGeom prst="rect">
            <a:avLst/>
          </a:prstGeom>
          <a:noFill/>
        </p:spPr>
        <p:txBody>
          <a:bodyPr wrap="square">
            <a:spAutoFit/>
          </a:bodyPr>
          <a:lstStyle/>
          <a:p>
            <a:r>
              <a:rPr lang="en-US" sz="2000" dirty="0">
                <a:solidFill>
                  <a:srgbClr val="FF0000"/>
                </a:solidFill>
              </a:rPr>
              <a:t>endothermic</a:t>
            </a:r>
            <a:endParaRPr lang="en-AU" sz="2000" dirty="0">
              <a:solidFill>
                <a:srgbClr val="FF0000"/>
              </a:solidFill>
            </a:endParaRPr>
          </a:p>
        </p:txBody>
      </p:sp>
      <p:sp>
        <p:nvSpPr>
          <p:cNvPr id="51" name="TextBox 50">
            <a:extLst>
              <a:ext uri="{FF2B5EF4-FFF2-40B4-BE49-F238E27FC236}">
                <a16:creationId xmlns:a16="http://schemas.microsoft.com/office/drawing/2014/main" id="{D457AEB3-1957-4D5E-BEB4-B8FE9FDD34B8}"/>
              </a:ext>
            </a:extLst>
          </p:cNvPr>
          <p:cNvSpPr txBox="1"/>
          <p:nvPr/>
        </p:nvSpPr>
        <p:spPr>
          <a:xfrm>
            <a:off x="8020782" y="4924376"/>
            <a:ext cx="4262121" cy="261610"/>
          </a:xfrm>
          <a:prstGeom prst="rect">
            <a:avLst/>
          </a:prstGeom>
          <a:noFill/>
        </p:spPr>
        <p:txBody>
          <a:bodyPr wrap="square">
            <a:spAutoFit/>
          </a:bodyPr>
          <a:lstStyle/>
          <a:p>
            <a:r>
              <a:rPr lang="en-AU" sz="1100" dirty="0">
                <a:hlinkClick r:id="rId8"/>
              </a:rPr>
              <a:t>https://www.youtube.com/watch?v=VjEvEyqrrCU&amp;feature=emb_logo</a:t>
            </a:r>
            <a:r>
              <a:rPr lang="en-AU" sz="1100" dirty="0"/>
              <a:t> </a:t>
            </a:r>
          </a:p>
        </p:txBody>
      </p:sp>
      <p:sp>
        <p:nvSpPr>
          <p:cNvPr id="52" name="TextBox 51">
            <a:extLst>
              <a:ext uri="{FF2B5EF4-FFF2-40B4-BE49-F238E27FC236}">
                <a16:creationId xmlns:a16="http://schemas.microsoft.com/office/drawing/2014/main" id="{AFC90F33-D8EE-4DE3-AEE9-9B564F416006}"/>
              </a:ext>
            </a:extLst>
          </p:cNvPr>
          <p:cNvSpPr txBox="1"/>
          <p:nvPr/>
        </p:nvSpPr>
        <p:spPr>
          <a:xfrm>
            <a:off x="9862281" y="4558205"/>
            <a:ext cx="1624828" cy="369332"/>
          </a:xfrm>
          <a:prstGeom prst="rect">
            <a:avLst/>
          </a:prstGeom>
          <a:noFill/>
        </p:spPr>
        <p:txBody>
          <a:bodyPr wrap="square" rtlCol="0">
            <a:spAutoFit/>
          </a:bodyPr>
          <a:lstStyle/>
          <a:p>
            <a:r>
              <a:rPr lang="en-US" dirty="0">
                <a:solidFill>
                  <a:srgbClr val="0070C0"/>
                </a:solidFill>
              </a:rPr>
              <a:t>Watch this </a:t>
            </a:r>
            <a:r>
              <a:rPr lang="en-US" dirty="0">
                <a:solidFill>
                  <a:srgbClr val="0070C0"/>
                </a:solidFill>
                <a:latin typeface="Calibri" panose="020F0502020204030204" pitchFamily="34" charset="0"/>
                <a:cs typeface="Calibri" panose="020F0502020204030204" pitchFamily="34" charset="0"/>
              </a:rPr>
              <a:t>↓</a:t>
            </a:r>
            <a:endParaRPr lang="en-AU" dirty="0">
              <a:solidFill>
                <a:srgbClr val="0070C0"/>
              </a:solidFill>
            </a:endParaRPr>
          </a:p>
        </p:txBody>
      </p:sp>
    </p:spTree>
    <p:extLst>
      <p:ext uri="{BB962C8B-B14F-4D97-AF65-F5344CB8AC3E}">
        <p14:creationId xmlns:p14="http://schemas.microsoft.com/office/powerpoint/2010/main" val="384893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43" grpId="0"/>
      <p:bldP spid="44" grpId="0"/>
      <p:bldP spid="48" grpId="0"/>
      <p:bldP spid="49" grpId="0"/>
      <p:bldP spid="51" grpId="0"/>
      <p:bldP spid="5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Graphing change in enthalpy</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cxnSp>
        <p:nvCxnSpPr>
          <p:cNvPr id="9" name="Straight Connector 8">
            <a:extLst>
              <a:ext uri="{FF2B5EF4-FFF2-40B4-BE49-F238E27FC236}">
                <a16:creationId xmlns:a16="http://schemas.microsoft.com/office/drawing/2014/main" id="{4FA4B5F9-E97D-4A2E-8C75-603F1A6F6C38}"/>
              </a:ext>
            </a:extLst>
          </p:cNvPr>
          <p:cNvCxnSpPr/>
          <p:nvPr/>
        </p:nvCxnSpPr>
        <p:spPr>
          <a:xfrm>
            <a:off x="5776277" y="2116001"/>
            <a:ext cx="0" cy="4170819"/>
          </a:xfrm>
          <a:prstGeom prst="line">
            <a:avLst/>
          </a:prstGeom>
        </p:spPr>
        <p:style>
          <a:lnRef idx="3">
            <a:schemeClr val="dk1"/>
          </a:lnRef>
          <a:fillRef idx="0">
            <a:schemeClr val="dk1"/>
          </a:fillRef>
          <a:effectRef idx="2">
            <a:schemeClr val="dk1"/>
          </a:effectRef>
          <a:fontRef idx="minor">
            <a:schemeClr val="tx1"/>
          </a:fontRef>
        </p:style>
      </p:cxnSp>
      <p:sp>
        <p:nvSpPr>
          <p:cNvPr id="10" name="Rectangle 9">
            <a:extLst>
              <a:ext uri="{FF2B5EF4-FFF2-40B4-BE49-F238E27FC236}">
                <a16:creationId xmlns:a16="http://schemas.microsoft.com/office/drawing/2014/main" id="{DEBCD00A-406F-4CA8-9074-233EAD0BF035}"/>
              </a:ext>
            </a:extLst>
          </p:cNvPr>
          <p:cNvSpPr/>
          <p:nvPr/>
        </p:nvSpPr>
        <p:spPr>
          <a:xfrm>
            <a:off x="1195499" y="5520657"/>
            <a:ext cx="3599703" cy="523220"/>
          </a:xfrm>
          <a:prstGeom prst="rect">
            <a:avLst/>
          </a:prstGeom>
        </p:spPr>
        <p:txBody>
          <a:bodyPr wrap="none">
            <a:spAutoFit/>
          </a:bodyPr>
          <a:lstStyle/>
          <a:p>
            <a:r>
              <a:rPr lang="el-GR" sz="2800" i="1" dirty="0">
                <a:solidFill>
                  <a:srgbClr val="F08469"/>
                </a:solidFill>
              </a:rPr>
              <a:t>Δ</a:t>
            </a:r>
            <a:r>
              <a:rPr lang="en-US" sz="2800" i="1" dirty="0">
                <a:solidFill>
                  <a:srgbClr val="F08469"/>
                </a:solidFill>
              </a:rPr>
              <a:t>H  </a:t>
            </a:r>
            <a:r>
              <a:rPr lang="en-US" sz="2800" dirty="0">
                <a:solidFill>
                  <a:srgbClr val="F08469"/>
                </a:solidFill>
              </a:rPr>
              <a:t>=  </a:t>
            </a:r>
            <a:r>
              <a:rPr lang="en-US" sz="2800" i="1" dirty="0">
                <a:solidFill>
                  <a:srgbClr val="F08469"/>
                </a:solidFill>
              </a:rPr>
              <a:t>H</a:t>
            </a:r>
            <a:r>
              <a:rPr lang="en-US" sz="2800" baseline="-25000" dirty="0">
                <a:solidFill>
                  <a:srgbClr val="F08469"/>
                </a:solidFill>
              </a:rPr>
              <a:t>products</a:t>
            </a:r>
            <a:r>
              <a:rPr lang="en-US" sz="2800" dirty="0">
                <a:solidFill>
                  <a:srgbClr val="F08469"/>
                </a:solidFill>
              </a:rPr>
              <a:t> - </a:t>
            </a:r>
            <a:r>
              <a:rPr lang="en-US" sz="2800" i="1" dirty="0">
                <a:solidFill>
                  <a:srgbClr val="F08469"/>
                </a:solidFill>
              </a:rPr>
              <a:t>H</a:t>
            </a:r>
            <a:r>
              <a:rPr lang="en-US" sz="2800" baseline="-25000" dirty="0">
                <a:solidFill>
                  <a:srgbClr val="F08469"/>
                </a:solidFill>
              </a:rPr>
              <a:t>reactants</a:t>
            </a:r>
            <a:endParaRPr lang="en-AU" sz="2800" baseline="-25000" dirty="0">
              <a:solidFill>
                <a:srgbClr val="F08469"/>
              </a:solidFill>
            </a:endParaRPr>
          </a:p>
        </p:txBody>
      </p:sp>
      <p:sp>
        <p:nvSpPr>
          <p:cNvPr id="11" name="Rectangle 10">
            <a:extLst>
              <a:ext uri="{FF2B5EF4-FFF2-40B4-BE49-F238E27FC236}">
                <a16:creationId xmlns:a16="http://schemas.microsoft.com/office/drawing/2014/main" id="{205AA534-5DE7-404C-95A7-632AD015B628}"/>
              </a:ext>
            </a:extLst>
          </p:cNvPr>
          <p:cNvSpPr/>
          <p:nvPr/>
        </p:nvSpPr>
        <p:spPr>
          <a:xfrm>
            <a:off x="1121550" y="6128725"/>
            <a:ext cx="2940228" cy="523220"/>
          </a:xfrm>
          <a:prstGeom prst="rect">
            <a:avLst/>
          </a:prstGeom>
        </p:spPr>
        <p:txBody>
          <a:bodyPr wrap="none">
            <a:spAutoFit/>
          </a:bodyPr>
          <a:lstStyle/>
          <a:p>
            <a:r>
              <a:rPr lang="el-GR" sz="2800" i="1" dirty="0">
                <a:solidFill>
                  <a:srgbClr val="F08469"/>
                </a:solidFill>
              </a:rPr>
              <a:t>Δ</a:t>
            </a:r>
            <a:r>
              <a:rPr lang="en-US" sz="2800" i="1" dirty="0">
                <a:solidFill>
                  <a:srgbClr val="F08469"/>
                </a:solidFill>
              </a:rPr>
              <a:t>H </a:t>
            </a:r>
            <a:r>
              <a:rPr lang="en-US" sz="2800" dirty="0">
                <a:solidFill>
                  <a:srgbClr val="F08469"/>
                </a:solidFill>
              </a:rPr>
              <a:t> &lt;  0 (negative) </a:t>
            </a:r>
            <a:endParaRPr lang="en-AU" sz="2800" dirty="0">
              <a:solidFill>
                <a:srgbClr val="F08469"/>
              </a:solidFill>
            </a:endParaRPr>
          </a:p>
        </p:txBody>
      </p:sp>
      <p:sp>
        <p:nvSpPr>
          <p:cNvPr id="12" name="Rectangle 11">
            <a:extLst>
              <a:ext uri="{FF2B5EF4-FFF2-40B4-BE49-F238E27FC236}">
                <a16:creationId xmlns:a16="http://schemas.microsoft.com/office/drawing/2014/main" id="{9D0A8632-E5CE-4892-979C-BEFA47D8664D}"/>
              </a:ext>
            </a:extLst>
          </p:cNvPr>
          <p:cNvSpPr/>
          <p:nvPr/>
        </p:nvSpPr>
        <p:spPr>
          <a:xfrm>
            <a:off x="7282857" y="5520656"/>
            <a:ext cx="3599703" cy="523220"/>
          </a:xfrm>
          <a:prstGeom prst="rect">
            <a:avLst/>
          </a:prstGeom>
        </p:spPr>
        <p:txBody>
          <a:bodyPr wrap="none">
            <a:spAutoFit/>
          </a:bodyPr>
          <a:lstStyle/>
          <a:p>
            <a:r>
              <a:rPr lang="el-GR" sz="2800" i="1" dirty="0">
                <a:solidFill>
                  <a:srgbClr val="90ABD4"/>
                </a:solidFill>
              </a:rPr>
              <a:t>Δ</a:t>
            </a:r>
            <a:r>
              <a:rPr lang="en-US" sz="2800" i="1" dirty="0">
                <a:solidFill>
                  <a:srgbClr val="90ABD4"/>
                </a:solidFill>
              </a:rPr>
              <a:t>H  </a:t>
            </a:r>
            <a:r>
              <a:rPr lang="en-US" sz="2800" dirty="0">
                <a:solidFill>
                  <a:srgbClr val="90ABD4"/>
                </a:solidFill>
              </a:rPr>
              <a:t>=  </a:t>
            </a:r>
            <a:r>
              <a:rPr lang="en-US" sz="2800" i="1" dirty="0">
                <a:solidFill>
                  <a:srgbClr val="90ABD4"/>
                </a:solidFill>
              </a:rPr>
              <a:t>H</a:t>
            </a:r>
            <a:r>
              <a:rPr lang="en-US" sz="2800" baseline="-25000" dirty="0">
                <a:solidFill>
                  <a:srgbClr val="90ABD4"/>
                </a:solidFill>
              </a:rPr>
              <a:t>products</a:t>
            </a:r>
            <a:r>
              <a:rPr lang="en-US" sz="2800" dirty="0">
                <a:solidFill>
                  <a:srgbClr val="90ABD4"/>
                </a:solidFill>
              </a:rPr>
              <a:t> - </a:t>
            </a:r>
            <a:r>
              <a:rPr lang="en-US" sz="2800" i="1" dirty="0">
                <a:solidFill>
                  <a:srgbClr val="90ABD4"/>
                </a:solidFill>
              </a:rPr>
              <a:t>H</a:t>
            </a:r>
            <a:r>
              <a:rPr lang="en-US" sz="2800" baseline="-25000" dirty="0">
                <a:solidFill>
                  <a:srgbClr val="90ABD4"/>
                </a:solidFill>
              </a:rPr>
              <a:t>reactants</a:t>
            </a:r>
            <a:endParaRPr lang="en-AU" sz="2800" baseline="-25000" dirty="0">
              <a:solidFill>
                <a:srgbClr val="90ABD4"/>
              </a:solidFill>
            </a:endParaRPr>
          </a:p>
        </p:txBody>
      </p:sp>
      <p:sp>
        <p:nvSpPr>
          <p:cNvPr id="13" name="Rectangle 12">
            <a:extLst>
              <a:ext uri="{FF2B5EF4-FFF2-40B4-BE49-F238E27FC236}">
                <a16:creationId xmlns:a16="http://schemas.microsoft.com/office/drawing/2014/main" id="{B477EBC7-1951-449F-A3F8-51097EB159D9}"/>
              </a:ext>
            </a:extLst>
          </p:cNvPr>
          <p:cNvSpPr/>
          <p:nvPr/>
        </p:nvSpPr>
        <p:spPr>
          <a:xfrm>
            <a:off x="7208908" y="6128724"/>
            <a:ext cx="2821285" cy="523220"/>
          </a:xfrm>
          <a:prstGeom prst="rect">
            <a:avLst/>
          </a:prstGeom>
        </p:spPr>
        <p:txBody>
          <a:bodyPr wrap="none">
            <a:spAutoFit/>
          </a:bodyPr>
          <a:lstStyle/>
          <a:p>
            <a:r>
              <a:rPr lang="el-GR" sz="2800" i="1" dirty="0">
                <a:solidFill>
                  <a:srgbClr val="90ABD4"/>
                </a:solidFill>
              </a:rPr>
              <a:t>Δ</a:t>
            </a:r>
            <a:r>
              <a:rPr lang="en-US" sz="2800" i="1" dirty="0">
                <a:solidFill>
                  <a:srgbClr val="90ABD4"/>
                </a:solidFill>
              </a:rPr>
              <a:t>H </a:t>
            </a:r>
            <a:r>
              <a:rPr lang="en-US" sz="2800" dirty="0">
                <a:solidFill>
                  <a:srgbClr val="90ABD4"/>
                </a:solidFill>
              </a:rPr>
              <a:t> &gt;  0 (positive) </a:t>
            </a:r>
            <a:endParaRPr lang="en-AU" sz="2800" dirty="0">
              <a:solidFill>
                <a:srgbClr val="90ABD4"/>
              </a:solidFill>
            </a:endParaRPr>
          </a:p>
        </p:txBody>
      </p:sp>
      <p:sp>
        <p:nvSpPr>
          <p:cNvPr id="14" name="TextBox 13">
            <a:extLst>
              <a:ext uri="{FF2B5EF4-FFF2-40B4-BE49-F238E27FC236}">
                <a16:creationId xmlns:a16="http://schemas.microsoft.com/office/drawing/2014/main" id="{BA33E406-13AB-4DE8-AFE2-E04E66238E8F}"/>
              </a:ext>
            </a:extLst>
          </p:cNvPr>
          <p:cNvSpPr txBox="1"/>
          <p:nvPr/>
        </p:nvSpPr>
        <p:spPr>
          <a:xfrm>
            <a:off x="1990090" y="1571945"/>
            <a:ext cx="1952625" cy="523220"/>
          </a:xfrm>
          <a:prstGeom prst="rect">
            <a:avLst/>
          </a:prstGeom>
          <a:noFill/>
        </p:spPr>
        <p:txBody>
          <a:bodyPr wrap="square" rtlCol="0">
            <a:spAutoFit/>
          </a:bodyPr>
          <a:lstStyle/>
          <a:p>
            <a:r>
              <a:rPr lang="en-US" sz="2800" dirty="0"/>
              <a:t>Exothermic</a:t>
            </a:r>
            <a:endParaRPr lang="en-AU" sz="2800" dirty="0"/>
          </a:p>
        </p:txBody>
      </p:sp>
      <p:sp>
        <p:nvSpPr>
          <p:cNvPr id="15" name="TextBox 14">
            <a:extLst>
              <a:ext uri="{FF2B5EF4-FFF2-40B4-BE49-F238E27FC236}">
                <a16:creationId xmlns:a16="http://schemas.microsoft.com/office/drawing/2014/main" id="{AD2327F1-B991-432C-BD75-41397335C96D}"/>
              </a:ext>
            </a:extLst>
          </p:cNvPr>
          <p:cNvSpPr txBox="1"/>
          <p:nvPr/>
        </p:nvSpPr>
        <p:spPr>
          <a:xfrm>
            <a:off x="8235668" y="1571945"/>
            <a:ext cx="2250718" cy="523220"/>
          </a:xfrm>
          <a:prstGeom prst="rect">
            <a:avLst/>
          </a:prstGeom>
          <a:noFill/>
        </p:spPr>
        <p:txBody>
          <a:bodyPr wrap="square" rtlCol="0">
            <a:spAutoFit/>
          </a:bodyPr>
          <a:lstStyle/>
          <a:p>
            <a:r>
              <a:rPr lang="en-US" sz="2800" dirty="0"/>
              <a:t>Endothermic</a:t>
            </a:r>
            <a:endParaRPr lang="en-AU" sz="2800" dirty="0"/>
          </a:p>
        </p:txBody>
      </p:sp>
      <p:pic>
        <p:nvPicPr>
          <p:cNvPr id="16" name="Picture 15">
            <a:extLst>
              <a:ext uri="{FF2B5EF4-FFF2-40B4-BE49-F238E27FC236}">
                <a16:creationId xmlns:a16="http://schemas.microsoft.com/office/drawing/2014/main" id="{FBB90E89-E378-4265-9BC5-6F9D8FF38BAE}"/>
              </a:ext>
            </a:extLst>
          </p:cNvPr>
          <p:cNvPicPr>
            <a:picLocks noChangeAspect="1"/>
          </p:cNvPicPr>
          <p:nvPr/>
        </p:nvPicPr>
        <p:blipFill>
          <a:blip r:embed="rId3"/>
          <a:stretch>
            <a:fillRect/>
          </a:stretch>
        </p:blipFill>
        <p:spPr>
          <a:xfrm>
            <a:off x="980259" y="2260013"/>
            <a:ext cx="3951820" cy="3340643"/>
          </a:xfrm>
          <a:prstGeom prst="rect">
            <a:avLst/>
          </a:prstGeom>
        </p:spPr>
      </p:pic>
      <p:pic>
        <p:nvPicPr>
          <p:cNvPr id="17" name="Picture 16">
            <a:extLst>
              <a:ext uri="{FF2B5EF4-FFF2-40B4-BE49-F238E27FC236}">
                <a16:creationId xmlns:a16="http://schemas.microsoft.com/office/drawing/2014/main" id="{8EB47DED-1E43-407D-9E5C-611AA45129C4}"/>
              </a:ext>
            </a:extLst>
          </p:cNvPr>
          <p:cNvPicPr>
            <a:picLocks noChangeAspect="1"/>
          </p:cNvPicPr>
          <p:nvPr/>
        </p:nvPicPr>
        <p:blipFill>
          <a:blip r:embed="rId4"/>
          <a:stretch>
            <a:fillRect/>
          </a:stretch>
        </p:blipFill>
        <p:spPr>
          <a:xfrm>
            <a:off x="7371252" y="2260013"/>
            <a:ext cx="3713682" cy="3319807"/>
          </a:xfrm>
          <a:prstGeom prst="rect">
            <a:avLst/>
          </a:prstGeom>
        </p:spPr>
      </p:pic>
    </p:spTree>
    <p:extLst>
      <p:ext uri="{BB962C8B-B14F-4D97-AF65-F5344CB8AC3E}">
        <p14:creationId xmlns:p14="http://schemas.microsoft.com/office/powerpoint/2010/main" val="143950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Graphing change in enthalpy</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9" name="TextBox 8">
            <a:extLst>
              <a:ext uri="{FF2B5EF4-FFF2-40B4-BE49-F238E27FC236}">
                <a16:creationId xmlns:a16="http://schemas.microsoft.com/office/drawing/2014/main" id="{EFD81909-564C-4660-90AA-EBFF52371916}"/>
              </a:ext>
            </a:extLst>
          </p:cNvPr>
          <p:cNvSpPr txBox="1"/>
          <p:nvPr/>
        </p:nvSpPr>
        <p:spPr>
          <a:xfrm>
            <a:off x="4514850" y="1124936"/>
            <a:ext cx="6619875" cy="461665"/>
          </a:xfrm>
          <a:prstGeom prst="rect">
            <a:avLst/>
          </a:prstGeom>
          <a:noFill/>
        </p:spPr>
        <p:txBody>
          <a:bodyPr wrap="square" rtlCol="0">
            <a:spAutoFit/>
          </a:bodyPr>
          <a:lstStyle/>
          <a:p>
            <a:r>
              <a:rPr lang="en-US" sz="2400" dirty="0"/>
              <a:t>Energy profile diagrams</a:t>
            </a:r>
            <a:endParaRPr lang="en-AU" sz="2400" dirty="0"/>
          </a:p>
        </p:txBody>
      </p:sp>
      <p:sp>
        <p:nvSpPr>
          <p:cNvPr id="10" name="Slide Number Placeholder 9">
            <a:extLst>
              <a:ext uri="{FF2B5EF4-FFF2-40B4-BE49-F238E27FC236}">
                <a16:creationId xmlns:a16="http://schemas.microsoft.com/office/drawing/2014/main" id="{138F6131-04EC-4941-A379-302730CD5334}"/>
              </a:ext>
            </a:extLst>
          </p:cNvPr>
          <p:cNvSpPr>
            <a:spLocks noGrp="1"/>
          </p:cNvSpPr>
          <p:nvPr>
            <p:ph type="sldNum" sz="quarter" idx="12"/>
          </p:nvPr>
        </p:nvSpPr>
        <p:spPr>
          <a:xfrm>
            <a:off x="8610600" y="6356350"/>
            <a:ext cx="2743200" cy="365125"/>
          </a:xfrm>
        </p:spPr>
        <p:txBody>
          <a:bodyPr/>
          <a:lstStyle/>
          <a:p>
            <a:fld id="{96737C6C-8FE5-4DBB-965B-4657BDC426B9}" type="slidenum">
              <a:rPr lang="en-AU" smtClean="0"/>
              <a:t>18</a:t>
            </a:fld>
            <a:endParaRPr lang="en-AU"/>
          </a:p>
        </p:txBody>
      </p:sp>
      <p:sp>
        <p:nvSpPr>
          <p:cNvPr id="11" name="TextBox 10">
            <a:extLst>
              <a:ext uri="{FF2B5EF4-FFF2-40B4-BE49-F238E27FC236}">
                <a16:creationId xmlns:a16="http://schemas.microsoft.com/office/drawing/2014/main" id="{A0ACCEFA-005D-41BB-B107-2F6EA249EA63}"/>
              </a:ext>
            </a:extLst>
          </p:cNvPr>
          <p:cNvSpPr txBox="1"/>
          <p:nvPr/>
        </p:nvSpPr>
        <p:spPr>
          <a:xfrm>
            <a:off x="1057275" y="5359646"/>
            <a:ext cx="10077450" cy="1200329"/>
          </a:xfrm>
          <a:prstGeom prst="rect">
            <a:avLst/>
          </a:prstGeom>
          <a:noFill/>
        </p:spPr>
        <p:txBody>
          <a:bodyPr wrap="square" rtlCol="0">
            <a:spAutoFit/>
          </a:bodyPr>
          <a:lstStyle/>
          <a:p>
            <a:r>
              <a:rPr lang="en-US" sz="2400" dirty="0"/>
              <a:t>Axis labels:  Y-axis is enthalpy, H (sometimes potential energy)</a:t>
            </a:r>
          </a:p>
          <a:p>
            <a:r>
              <a:rPr lang="en-US" sz="2400" dirty="0"/>
              <a:t>                      X-axis is progress of reaction (NEVER USE TIME)</a:t>
            </a:r>
          </a:p>
          <a:p>
            <a:r>
              <a:rPr lang="en-US" sz="2400" dirty="0"/>
              <a:t>Draw line reactants and products – above each write the actual chemicals</a:t>
            </a:r>
            <a:endParaRPr lang="en-AU" sz="2400" dirty="0"/>
          </a:p>
        </p:txBody>
      </p:sp>
      <p:grpSp>
        <p:nvGrpSpPr>
          <p:cNvPr id="4" name="Group 3">
            <a:extLst>
              <a:ext uri="{FF2B5EF4-FFF2-40B4-BE49-F238E27FC236}">
                <a16:creationId xmlns:a16="http://schemas.microsoft.com/office/drawing/2014/main" id="{D40CCD25-6F57-4E5B-958B-C395994C41CF}"/>
              </a:ext>
            </a:extLst>
          </p:cNvPr>
          <p:cNvGrpSpPr/>
          <p:nvPr/>
        </p:nvGrpSpPr>
        <p:grpSpPr>
          <a:xfrm>
            <a:off x="1224280" y="1823446"/>
            <a:ext cx="5338143" cy="3422799"/>
            <a:chOff x="838200" y="1753158"/>
            <a:chExt cx="5338143" cy="3422799"/>
          </a:xfrm>
        </p:grpSpPr>
        <p:sp>
          <p:nvSpPr>
            <p:cNvPr id="19" name="TextBox 18">
              <a:extLst>
                <a:ext uri="{FF2B5EF4-FFF2-40B4-BE49-F238E27FC236}">
                  <a16:creationId xmlns:a16="http://schemas.microsoft.com/office/drawing/2014/main" id="{F87D9971-A01A-4BDE-85B7-C7DC4A68B34F}"/>
                </a:ext>
              </a:extLst>
            </p:cNvPr>
            <p:cNvSpPr txBox="1"/>
            <p:nvPr/>
          </p:nvSpPr>
          <p:spPr>
            <a:xfrm>
              <a:off x="4062207" y="3844061"/>
              <a:ext cx="2114136" cy="369332"/>
            </a:xfrm>
            <a:prstGeom prst="rect">
              <a:avLst/>
            </a:prstGeom>
            <a:noFill/>
          </p:spPr>
          <p:txBody>
            <a:bodyPr wrap="square" rtlCol="0">
              <a:spAutoFit/>
            </a:bodyPr>
            <a:lstStyle/>
            <a:p>
              <a:r>
                <a:rPr lang="en-US" dirty="0"/>
                <a:t>CO</a:t>
              </a:r>
              <a:r>
                <a:rPr lang="en-US" baseline="-25000" dirty="0"/>
                <a:t>2(g)</a:t>
              </a:r>
              <a:r>
                <a:rPr lang="en-US" dirty="0"/>
                <a:t>  +  2H</a:t>
              </a:r>
              <a:r>
                <a:rPr lang="en-US" baseline="-25000" dirty="0"/>
                <a:t>2</a:t>
              </a:r>
              <a:r>
                <a:rPr lang="en-US" dirty="0"/>
                <a:t>O</a:t>
              </a:r>
              <a:r>
                <a:rPr lang="en-US" baseline="-25000" dirty="0"/>
                <a:t>(g)</a:t>
              </a:r>
              <a:endParaRPr lang="en-AU" baseline="-25000" dirty="0"/>
            </a:p>
          </p:txBody>
        </p:sp>
        <p:grpSp>
          <p:nvGrpSpPr>
            <p:cNvPr id="3" name="Group 2">
              <a:extLst>
                <a:ext uri="{FF2B5EF4-FFF2-40B4-BE49-F238E27FC236}">
                  <a16:creationId xmlns:a16="http://schemas.microsoft.com/office/drawing/2014/main" id="{267330FD-98E3-4454-B5D7-F5C87BB4A4C7}"/>
                </a:ext>
              </a:extLst>
            </p:cNvPr>
            <p:cNvGrpSpPr/>
            <p:nvPr/>
          </p:nvGrpSpPr>
          <p:grpSpPr>
            <a:xfrm>
              <a:off x="838200" y="1753158"/>
              <a:ext cx="4953414" cy="3422799"/>
              <a:chOff x="2371725" y="1212574"/>
              <a:chExt cx="4953414" cy="3422799"/>
            </a:xfrm>
          </p:grpSpPr>
          <p:cxnSp>
            <p:nvCxnSpPr>
              <p:cNvPr id="12" name="Straight Connector 11">
                <a:extLst>
                  <a:ext uri="{FF2B5EF4-FFF2-40B4-BE49-F238E27FC236}">
                    <a16:creationId xmlns:a16="http://schemas.microsoft.com/office/drawing/2014/main" id="{9D53EAF1-D28B-42A6-911B-F83D09D4AA59}"/>
                  </a:ext>
                </a:extLst>
              </p:cNvPr>
              <p:cNvCxnSpPr/>
              <p:nvPr/>
            </p:nvCxnSpPr>
            <p:spPr>
              <a:xfrm>
                <a:off x="3468757" y="1212574"/>
                <a:ext cx="0" cy="2922104"/>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52FD3614-AF0B-42CA-9D72-AE213597CEAF}"/>
                  </a:ext>
                </a:extLst>
              </p:cNvPr>
              <p:cNvCxnSpPr>
                <a:cxnSpLocks/>
              </p:cNvCxnSpPr>
              <p:nvPr/>
            </p:nvCxnSpPr>
            <p:spPr>
              <a:xfrm flipH="1">
                <a:off x="3468757" y="4134678"/>
                <a:ext cx="3687417" cy="0"/>
              </a:xfrm>
              <a:prstGeom prst="line">
                <a:avLst/>
              </a:prstGeom>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25C09BA4-683F-4005-8D3F-F45FF129ECD0}"/>
                  </a:ext>
                </a:extLst>
              </p:cNvPr>
              <p:cNvSpPr txBox="1"/>
              <p:nvPr/>
            </p:nvSpPr>
            <p:spPr>
              <a:xfrm>
                <a:off x="4234069" y="4266041"/>
                <a:ext cx="3091070" cy="369332"/>
              </a:xfrm>
              <a:prstGeom prst="rect">
                <a:avLst/>
              </a:prstGeom>
              <a:noFill/>
            </p:spPr>
            <p:txBody>
              <a:bodyPr wrap="square" rtlCol="0">
                <a:spAutoFit/>
              </a:bodyPr>
              <a:lstStyle/>
              <a:p>
                <a:r>
                  <a:rPr lang="en-US" dirty="0"/>
                  <a:t>Progress of reaction</a:t>
                </a:r>
                <a:endParaRPr lang="en-AU" dirty="0"/>
              </a:p>
            </p:txBody>
          </p:sp>
          <p:sp>
            <p:nvSpPr>
              <p:cNvPr id="15" name="TextBox 14">
                <a:extLst>
                  <a:ext uri="{FF2B5EF4-FFF2-40B4-BE49-F238E27FC236}">
                    <a16:creationId xmlns:a16="http://schemas.microsoft.com/office/drawing/2014/main" id="{AF0C1D6D-758E-4DE0-9CB2-21487E7423D6}"/>
                  </a:ext>
                </a:extLst>
              </p:cNvPr>
              <p:cNvSpPr txBox="1"/>
              <p:nvPr/>
            </p:nvSpPr>
            <p:spPr>
              <a:xfrm>
                <a:off x="2770279" y="2272736"/>
                <a:ext cx="461665" cy="914400"/>
              </a:xfrm>
              <a:prstGeom prst="rect">
                <a:avLst/>
              </a:prstGeom>
              <a:noFill/>
            </p:spPr>
            <p:txBody>
              <a:bodyPr vert="vert270" wrap="square" rtlCol="0">
                <a:spAutoFit/>
              </a:bodyPr>
              <a:lstStyle/>
              <a:p>
                <a:r>
                  <a:rPr lang="en-US" dirty="0"/>
                  <a:t>enthalpy</a:t>
                </a:r>
                <a:endParaRPr lang="en-AU" dirty="0"/>
              </a:p>
            </p:txBody>
          </p:sp>
          <p:cxnSp>
            <p:nvCxnSpPr>
              <p:cNvPr id="16" name="Straight Connector 15">
                <a:extLst>
                  <a:ext uri="{FF2B5EF4-FFF2-40B4-BE49-F238E27FC236}">
                    <a16:creationId xmlns:a16="http://schemas.microsoft.com/office/drawing/2014/main" id="{5FC8C3A1-8681-45B6-8661-454ECBA0EE66}"/>
                  </a:ext>
                </a:extLst>
              </p:cNvPr>
              <p:cNvCxnSpPr>
                <a:cxnSpLocks/>
              </p:cNvCxnSpPr>
              <p:nvPr/>
            </p:nvCxnSpPr>
            <p:spPr>
              <a:xfrm>
                <a:off x="3558210" y="1878496"/>
                <a:ext cx="1401417"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B2FA3AB4-2991-44FA-AF12-72F867CEE4FE}"/>
                  </a:ext>
                </a:extLst>
              </p:cNvPr>
              <p:cNvCxnSpPr>
                <a:cxnSpLocks/>
              </p:cNvCxnSpPr>
              <p:nvPr/>
            </p:nvCxnSpPr>
            <p:spPr>
              <a:xfrm>
                <a:off x="5519737" y="3720548"/>
                <a:ext cx="1537046"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B158B668-5189-4C7E-A123-8648A5D090E5}"/>
                  </a:ext>
                </a:extLst>
              </p:cNvPr>
              <p:cNvSpPr txBox="1"/>
              <p:nvPr/>
            </p:nvSpPr>
            <p:spPr>
              <a:xfrm>
                <a:off x="3558210" y="1391953"/>
                <a:ext cx="2037522" cy="369332"/>
              </a:xfrm>
              <a:prstGeom prst="rect">
                <a:avLst/>
              </a:prstGeom>
              <a:noFill/>
            </p:spPr>
            <p:txBody>
              <a:bodyPr wrap="square" rtlCol="0">
                <a:spAutoFit/>
              </a:bodyPr>
              <a:lstStyle/>
              <a:p>
                <a:r>
                  <a:rPr lang="en-US" dirty="0"/>
                  <a:t>CH</a:t>
                </a:r>
                <a:r>
                  <a:rPr lang="en-US" baseline="-25000" dirty="0"/>
                  <a:t>4(g)</a:t>
                </a:r>
                <a:r>
                  <a:rPr lang="en-US" dirty="0"/>
                  <a:t>  + 2O</a:t>
                </a:r>
                <a:r>
                  <a:rPr lang="en-US" baseline="-25000" dirty="0"/>
                  <a:t>2(g)</a:t>
                </a:r>
                <a:endParaRPr lang="en-AU" baseline="-25000" dirty="0"/>
              </a:p>
            </p:txBody>
          </p:sp>
          <p:sp>
            <p:nvSpPr>
              <p:cNvPr id="20" name="TextBox 19">
                <a:extLst>
                  <a:ext uri="{FF2B5EF4-FFF2-40B4-BE49-F238E27FC236}">
                    <a16:creationId xmlns:a16="http://schemas.microsoft.com/office/drawing/2014/main" id="{C92BFEEA-5F34-4D39-9F07-27442F4560A3}"/>
                  </a:ext>
                </a:extLst>
              </p:cNvPr>
              <p:cNvSpPr txBox="1"/>
              <p:nvPr/>
            </p:nvSpPr>
            <p:spPr>
              <a:xfrm>
                <a:off x="2371725" y="1521819"/>
                <a:ext cx="1611381" cy="369332"/>
              </a:xfrm>
              <a:prstGeom prst="rect">
                <a:avLst/>
              </a:prstGeom>
              <a:noFill/>
            </p:spPr>
            <p:txBody>
              <a:bodyPr wrap="square" rtlCol="0">
                <a:spAutoFit/>
              </a:bodyPr>
              <a:lstStyle/>
              <a:p>
                <a:r>
                  <a:rPr lang="en-US" dirty="0"/>
                  <a:t>H</a:t>
                </a:r>
                <a:r>
                  <a:rPr lang="en-US" baseline="-25000" dirty="0"/>
                  <a:t>reactants</a:t>
                </a:r>
                <a:endParaRPr lang="en-AU" baseline="-25000" dirty="0"/>
              </a:p>
            </p:txBody>
          </p:sp>
          <p:sp>
            <p:nvSpPr>
              <p:cNvPr id="21" name="TextBox 20">
                <a:extLst>
                  <a:ext uri="{FF2B5EF4-FFF2-40B4-BE49-F238E27FC236}">
                    <a16:creationId xmlns:a16="http://schemas.microsoft.com/office/drawing/2014/main" id="{ED845921-B738-4815-9C4E-7139499100A5}"/>
                  </a:ext>
                </a:extLst>
              </p:cNvPr>
              <p:cNvSpPr txBox="1"/>
              <p:nvPr/>
            </p:nvSpPr>
            <p:spPr>
              <a:xfrm>
                <a:off x="2426253" y="3428610"/>
                <a:ext cx="1611381" cy="369332"/>
              </a:xfrm>
              <a:prstGeom prst="rect">
                <a:avLst/>
              </a:prstGeom>
              <a:noFill/>
            </p:spPr>
            <p:txBody>
              <a:bodyPr wrap="square" rtlCol="0">
                <a:spAutoFit/>
              </a:bodyPr>
              <a:lstStyle/>
              <a:p>
                <a:r>
                  <a:rPr lang="en-US" dirty="0"/>
                  <a:t>H</a:t>
                </a:r>
                <a:r>
                  <a:rPr lang="en-US" baseline="-25000" dirty="0"/>
                  <a:t>products</a:t>
                </a:r>
                <a:endParaRPr lang="en-AU" baseline="-25000" dirty="0"/>
              </a:p>
            </p:txBody>
          </p:sp>
          <p:cxnSp>
            <p:nvCxnSpPr>
              <p:cNvPr id="22" name="Straight Arrow Connector 21">
                <a:extLst>
                  <a:ext uri="{FF2B5EF4-FFF2-40B4-BE49-F238E27FC236}">
                    <a16:creationId xmlns:a16="http://schemas.microsoft.com/office/drawing/2014/main" id="{D43F8DA0-D8CF-4BEB-90DF-C7DA85E92ECB}"/>
                  </a:ext>
                </a:extLst>
              </p:cNvPr>
              <p:cNvCxnSpPr>
                <a:cxnSpLocks/>
              </p:cNvCxnSpPr>
              <p:nvPr/>
            </p:nvCxnSpPr>
            <p:spPr>
              <a:xfrm>
                <a:off x="4988134" y="2048965"/>
                <a:ext cx="560731" cy="15152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Straight Connector 22">
                <a:extLst>
                  <a:ext uri="{FF2B5EF4-FFF2-40B4-BE49-F238E27FC236}">
                    <a16:creationId xmlns:a16="http://schemas.microsoft.com/office/drawing/2014/main" id="{656072D7-DB29-4CC1-A630-941D21D5036C}"/>
                  </a:ext>
                </a:extLst>
              </p:cNvPr>
              <p:cNvCxnSpPr/>
              <p:nvPr/>
            </p:nvCxnSpPr>
            <p:spPr>
              <a:xfrm flipH="1">
                <a:off x="3776869" y="3720548"/>
                <a:ext cx="1669774" cy="0"/>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Arrow: Up 23">
                <a:extLst>
                  <a:ext uri="{FF2B5EF4-FFF2-40B4-BE49-F238E27FC236}">
                    <a16:creationId xmlns:a16="http://schemas.microsoft.com/office/drawing/2014/main" id="{DC921F2C-71B4-4995-BC94-0375B0B568C1}"/>
                  </a:ext>
                </a:extLst>
              </p:cNvPr>
              <p:cNvSpPr/>
              <p:nvPr/>
            </p:nvSpPr>
            <p:spPr>
              <a:xfrm>
                <a:off x="4258918" y="1995708"/>
                <a:ext cx="160316" cy="6779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TextBox 24">
                <a:extLst>
                  <a:ext uri="{FF2B5EF4-FFF2-40B4-BE49-F238E27FC236}">
                    <a16:creationId xmlns:a16="http://schemas.microsoft.com/office/drawing/2014/main" id="{9828AC52-36ED-4537-AB58-B64E1DAA3431}"/>
                  </a:ext>
                </a:extLst>
              </p:cNvPr>
              <p:cNvSpPr txBox="1"/>
              <p:nvPr/>
            </p:nvSpPr>
            <p:spPr>
              <a:xfrm>
                <a:off x="3429900" y="2633256"/>
                <a:ext cx="2378762" cy="369332"/>
              </a:xfrm>
              <a:prstGeom prst="rect">
                <a:avLst/>
              </a:prstGeom>
              <a:noFill/>
            </p:spPr>
            <p:txBody>
              <a:bodyPr wrap="square" rtlCol="0">
                <a:spAutoFit/>
              </a:bodyPr>
              <a:lstStyle/>
              <a:p>
                <a:r>
                  <a:rPr lang="el-GR" dirty="0"/>
                  <a:t>Δ</a:t>
                </a:r>
                <a:r>
                  <a:rPr lang="en-US" dirty="0"/>
                  <a:t>H = -802.4 kJ</a:t>
                </a:r>
                <a:endParaRPr lang="en-AU" baseline="30000" dirty="0"/>
              </a:p>
            </p:txBody>
          </p:sp>
          <p:sp>
            <p:nvSpPr>
              <p:cNvPr id="26" name="Arrow: Down 25">
                <a:extLst>
                  <a:ext uri="{FF2B5EF4-FFF2-40B4-BE49-F238E27FC236}">
                    <a16:creationId xmlns:a16="http://schemas.microsoft.com/office/drawing/2014/main" id="{75F6674B-93F2-473B-B027-CF9C5813F2D9}"/>
                  </a:ext>
                </a:extLst>
              </p:cNvPr>
              <p:cNvSpPr/>
              <p:nvPr/>
            </p:nvSpPr>
            <p:spPr>
              <a:xfrm>
                <a:off x="4248979" y="2992649"/>
                <a:ext cx="160280" cy="6236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sp>
        <p:nvSpPr>
          <p:cNvPr id="27" name="TextBox 26">
            <a:extLst>
              <a:ext uri="{FF2B5EF4-FFF2-40B4-BE49-F238E27FC236}">
                <a16:creationId xmlns:a16="http://schemas.microsoft.com/office/drawing/2014/main" id="{0C92C887-FCEB-4B6F-9125-620F2CB8017A}"/>
              </a:ext>
            </a:extLst>
          </p:cNvPr>
          <p:cNvSpPr txBox="1"/>
          <p:nvPr/>
        </p:nvSpPr>
        <p:spPr>
          <a:xfrm>
            <a:off x="7544670" y="2044996"/>
            <a:ext cx="4040593" cy="26776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From this Energy profile diagram you should be able to write the chemical equation with energy included and the thermochemical equation.</a:t>
            </a:r>
          </a:p>
          <a:p>
            <a:endParaRPr lang="en-US" sz="2400" dirty="0"/>
          </a:p>
          <a:p>
            <a:r>
              <a:rPr lang="en-US" sz="2400" dirty="0"/>
              <a:t>Try for yourself</a:t>
            </a:r>
            <a:endParaRPr lang="en-AU" sz="2400" dirty="0"/>
          </a:p>
        </p:txBody>
      </p:sp>
    </p:spTree>
    <p:extLst>
      <p:ext uri="{BB962C8B-B14F-4D97-AF65-F5344CB8AC3E}">
        <p14:creationId xmlns:p14="http://schemas.microsoft.com/office/powerpoint/2010/main" val="227425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Thermochemical equations</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grpSp>
        <p:nvGrpSpPr>
          <p:cNvPr id="9" name="Group 8">
            <a:extLst>
              <a:ext uri="{FF2B5EF4-FFF2-40B4-BE49-F238E27FC236}">
                <a16:creationId xmlns:a16="http://schemas.microsoft.com/office/drawing/2014/main" id="{23E8B90F-BAB8-4A6E-96E2-5FEEC6A4930F}"/>
              </a:ext>
            </a:extLst>
          </p:cNvPr>
          <p:cNvGrpSpPr/>
          <p:nvPr/>
        </p:nvGrpSpPr>
        <p:grpSpPr>
          <a:xfrm>
            <a:off x="2038667" y="3198167"/>
            <a:ext cx="8518111" cy="461665"/>
            <a:chOff x="1206914" y="5335401"/>
            <a:chExt cx="8518111" cy="461665"/>
          </a:xfrm>
        </p:grpSpPr>
        <p:sp>
          <p:nvSpPr>
            <p:cNvPr id="10" name="TextBox 9">
              <a:extLst>
                <a:ext uri="{FF2B5EF4-FFF2-40B4-BE49-F238E27FC236}">
                  <a16:creationId xmlns:a16="http://schemas.microsoft.com/office/drawing/2014/main" id="{B3EB8B22-B84F-4520-883C-B4A5DCAD7F34}"/>
                </a:ext>
              </a:extLst>
            </p:cNvPr>
            <p:cNvSpPr txBox="1"/>
            <p:nvPr/>
          </p:nvSpPr>
          <p:spPr>
            <a:xfrm>
              <a:off x="1206914" y="5335401"/>
              <a:ext cx="2037522" cy="461665"/>
            </a:xfrm>
            <a:prstGeom prst="rect">
              <a:avLst/>
            </a:prstGeom>
            <a:noFill/>
          </p:spPr>
          <p:txBody>
            <a:bodyPr wrap="square" rtlCol="0">
              <a:spAutoFit/>
            </a:bodyPr>
            <a:lstStyle/>
            <a:p>
              <a:r>
                <a:rPr lang="en-US" sz="2400" dirty="0"/>
                <a:t>CH</a:t>
              </a:r>
              <a:r>
                <a:rPr lang="en-US" sz="2400" baseline="-25000" dirty="0"/>
                <a:t>4(g)</a:t>
              </a:r>
              <a:r>
                <a:rPr lang="en-US" sz="2400" dirty="0"/>
                <a:t>  + 2O</a:t>
              </a:r>
              <a:r>
                <a:rPr lang="en-US" sz="2400" baseline="-25000" dirty="0"/>
                <a:t>2(g)</a:t>
              </a:r>
              <a:endParaRPr lang="en-AU" sz="2400" baseline="-25000" dirty="0"/>
            </a:p>
          </p:txBody>
        </p:sp>
        <p:cxnSp>
          <p:nvCxnSpPr>
            <p:cNvPr id="11" name="Straight Arrow Connector 10">
              <a:extLst>
                <a:ext uri="{FF2B5EF4-FFF2-40B4-BE49-F238E27FC236}">
                  <a16:creationId xmlns:a16="http://schemas.microsoft.com/office/drawing/2014/main" id="{BC80EFC0-181E-4AFD-AC8A-11B714CBBC07}"/>
                </a:ext>
              </a:extLst>
            </p:cNvPr>
            <p:cNvCxnSpPr>
              <a:stCxn id="10" idx="3"/>
            </p:cNvCxnSpPr>
            <p:nvPr/>
          </p:nvCxnSpPr>
          <p:spPr>
            <a:xfrm flipV="1">
              <a:off x="3244436" y="5566233"/>
              <a:ext cx="87988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54FDBF1B-04DD-42F3-9897-172B6743503E}"/>
                </a:ext>
              </a:extLst>
            </p:cNvPr>
            <p:cNvSpPr txBox="1"/>
            <p:nvPr/>
          </p:nvSpPr>
          <p:spPr>
            <a:xfrm>
              <a:off x="4370780" y="5335401"/>
              <a:ext cx="5354245" cy="461665"/>
            </a:xfrm>
            <a:prstGeom prst="rect">
              <a:avLst/>
            </a:prstGeom>
            <a:noFill/>
          </p:spPr>
          <p:txBody>
            <a:bodyPr wrap="square" rtlCol="0">
              <a:spAutoFit/>
            </a:bodyPr>
            <a:lstStyle/>
            <a:p>
              <a:r>
                <a:rPr lang="en-US" sz="2400" dirty="0"/>
                <a:t>CO</a:t>
              </a:r>
              <a:r>
                <a:rPr lang="en-US" sz="2400" baseline="-25000" dirty="0"/>
                <a:t>2(g)</a:t>
              </a:r>
              <a:r>
                <a:rPr lang="en-US" sz="2400" dirty="0"/>
                <a:t>  +  2H</a:t>
              </a:r>
              <a:r>
                <a:rPr lang="en-US" sz="2400" baseline="-25000" dirty="0"/>
                <a:t>2</a:t>
              </a:r>
              <a:r>
                <a:rPr lang="en-US" sz="2400" dirty="0"/>
                <a:t>O</a:t>
              </a:r>
              <a:r>
                <a:rPr lang="en-US" sz="2400" baseline="-25000" dirty="0"/>
                <a:t>(g)  </a:t>
              </a:r>
              <a:r>
                <a:rPr lang="en-US" sz="2400" dirty="0"/>
                <a:t>+  802.4 kJ</a:t>
              </a:r>
              <a:endParaRPr lang="en-AU" sz="2400" baseline="30000" dirty="0"/>
            </a:p>
          </p:txBody>
        </p:sp>
      </p:grpSp>
      <p:grpSp>
        <p:nvGrpSpPr>
          <p:cNvPr id="13" name="Group 12">
            <a:extLst>
              <a:ext uri="{FF2B5EF4-FFF2-40B4-BE49-F238E27FC236}">
                <a16:creationId xmlns:a16="http://schemas.microsoft.com/office/drawing/2014/main" id="{57B88ECE-003A-4776-903C-5D9BDF11FD3A}"/>
              </a:ext>
            </a:extLst>
          </p:cNvPr>
          <p:cNvGrpSpPr/>
          <p:nvPr/>
        </p:nvGrpSpPr>
        <p:grpSpPr>
          <a:xfrm>
            <a:off x="2054482" y="3727925"/>
            <a:ext cx="8518111" cy="461665"/>
            <a:chOff x="1206914" y="5335401"/>
            <a:chExt cx="8518111" cy="461665"/>
          </a:xfrm>
        </p:grpSpPr>
        <p:sp>
          <p:nvSpPr>
            <p:cNvPr id="14" name="TextBox 13">
              <a:extLst>
                <a:ext uri="{FF2B5EF4-FFF2-40B4-BE49-F238E27FC236}">
                  <a16:creationId xmlns:a16="http://schemas.microsoft.com/office/drawing/2014/main" id="{BF3C88D3-EEB9-4CDA-8DA6-DD7A71C79DF8}"/>
                </a:ext>
              </a:extLst>
            </p:cNvPr>
            <p:cNvSpPr txBox="1"/>
            <p:nvPr/>
          </p:nvSpPr>
          <p:spPr>
            <a:xfrm>
              <a:off x="1206914" y="5335401"/>
              <a:ext cx="2037522" cy="461665"/>
            </a:xfrm>
            <a:prstGeom prst="rect">
              <a:avLst/>
            </a:prstGeom>
            <a:noFill/>
          </p:spPr>
          <p:txBody>
            <a:bodyPr wrap="square" rtlCol="0">
              <a:spAutoFit/>
            </a:bodyPr>
            <a:lstStyle/>
            <a:p>
              <a:r>
                <a:rPr lang="en-US" sz="2400" dirty="0"/>
                <a:t>CH</a:t>
              </a:r>
              <a:r>
                <a:rPr lang="en-US" sz="2400" baseline="-25000" dirty="0"/>
                <a:t>4(g)</a:t>
              </a:r>
              <a:r>
                <a:rPr lang="en-US" sz="2400" dirty="0"/>
                <a:t>  + 2O</a:t>
              </a:r>
              <a:r>
                <a:rPr lang="en-US" sz="2400" baseline="-25000" dirty="0"/>
                <a:t>2(g)</a:t>
              </a:r>
              <a:endParaRPr lang="en-AU" sz="2400" baseline="-25000" dirty="0"/>
            </a:p>
          </p:txBody>
        </p:sp>
        <p:cxnSp>
          <p:nvCxnSpPr>
            <p:cNvPr id="15" name="Straight Arrow Connector 14">
              <a:extLst>
                <a:ext uri="{FF2B5EF4-FFF2-40B4-BE49-F238E27FC236}">
                  <a16:creationId xmlns:a16="http://schemas.microsoft.com/office/drawing/2014/main" id="{33B1318F-DC3E-40DA-A6C1-51E055B440D2}"/>
                </a:ext>
              </a:extLst>
            </p:cNvPr>
            <p:cNvCxnSpPr>
              <a:stCxn id="14" idx="3"/>
            </p:cNvCxnSpPr>
            <p:nvPr/>
          </p:nvCxnSpPr>
          <p:spPr>
            <a:xfrm flipV="1">
              <a:off x="3244436" y="5566233"/>
              <a:ext cx="87988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AC976FD3-AC91-455F-BBD8-34FE11EBF340}"/>
                </a:ext>
              </a:extLst>
            </p:cNvPr>
            <p:cNvSpPr txBox="1"/>
            <p:nvPr/>
          </p:nvSpPr>
          <p:spPr>
            <a:xfrm>
              <a:off x="4370780" y="5335401"/>
              <a:ext cx="5354245" cy="461665"/>
            </a:xfrm>
            <a:prstGeom prst="rect">
              <a:avLst/>
            </a:prstGeom>
            <a:noFill/>
          </p:spPr>
          <p:txBody>
            <a:bodyPr wrap="square" rtlCol="0">
              <a:spAutoFit/>
            </a:bodyPr>
            <a:lstStyle/>
            <a:p>
              <a:r>
                <a:rPr lang="en-US" sz="2400" dirty="0"/>
                <a:t>CO</a:t>
              </a:r>
              <a:r>
                <a:rPr lang="en-US" sz="2400" baseline="-25000" dirty="0"/>
                <a:t>2(g)</a:t>
              </a:r>
              <a:r>
                <a:rPr lang="en-US" sz="2400" dirty="0"/>
                <a:t>  +  2H</a:t>
              </a:r>
              <a:r>
                <a:rPr lang="en-US" sz="2400" baseline="-25000" dirty="0"/>
                <a:t>2</a:t>
              </a:r>
              <a:r>
                <a:rPr lang="en-US" sz="2400" dirty="0"/>
                <a:t>O</a:t>
              </a:r>
              <a:r>
                <a:rPr lang="en-US" sz="2400" baseline="-25000" dirty="0"/>
                <a:t>(g)  </a:t>
              </a:r>
              <a:r>
                <a:rPr lang="en-US" sz="2400" dirty="0"/>
                <a:t>  </a:t>
              </a:r>
              <a:r>
                <a:rPr lang="el-GR" sz="2400" i="1" dirty="0"/>
                <a:t>Δ</a:t>
              </a:r>
              <a:r>
                <a:rPr lang="en-US" sz="2400" i="1" dirty="0"/>
                <a:t>H </a:t>
              </a:r>
              <a:r>
                <a:rPr lang="en-US" sz="2400" dirty="0"/>
                <a:t>= -802.4 kJ</a:t>
              </a:r>
              <a:endParaRPr lang="en-AU" sz="2400" baseline="30000" dirty="0"/>
            </a:p>
          </p:txBody>
        </p:sp>
      </p:grpSp>
      <p:sp>
        <p:nvSpPr>
          <p:cNvPr id="3" name="TextBox 2">
            <a:extLst>
              <a:ext uri="{FF2B5EF4-FFF2-40B4-BE49-F238E27FC236}">
                <a16:creationId xmlns:a16="http://schemas.microsoft.com/office/drawing/2014/main" id="{8990E887-4859-4E1F-B1E2-938D8491E9BF}"/>
              </a:ext>
            </a:extLst>
          </p:cNvPr>
          <p:cNvSpPr txBox="1"/>
          <p:nvPr/>
        </p:nvSpPr>
        <p:spPr>
          <a:xfrm>
            <a:off x="518160" y="1778000"/>
            <a:ext cx="1081024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From previous slide – you were asked to write:</a:t>
            </a:r>
          </a:p>
          <a:p>
            <a:pPr marL="1828800" lvl="3" indent="-457200">
              <a:buFont typeface="+mj-lt"/>
              <a:buAutoNum type="arabicPeriod"/>
            </a:pPr>
            <a:r>
              <a:rPr lang="en-US" sz="2400" dirty="0"/>
              <a:t>chemical equation with energy included </a:t>
            </a:r>
          </a:p>
          <a:p>
            <a:pPr marL="1828800" lvl="3" indent="-457200">
              <a:buFont typeface="+mj-lt"/>
              <a:buAutoNum type="arabicPeriod"/>
            </a:pPr>
            <a:r>
              <a:rPr lang="en-US" sz="2400" dirty="0"/>
              <a:t>thermochemical equation</a:t>
            </a:r>
            <a:endParaRPr lang="en-AU" sz="2400" dirty="0"/>
          </a:p>
        </p:txBody>
      </p:sp>
      <p:sp>
        <p:nvSpPr>
          <p:cNvPr id="4" name="TextBox 3">
            <a:extLst>
              <a:ext uri="{FF2B5EF4-FFF2-40B4-BE49-F238E27FC236}">
                <a16:creationId xmlns:a16="http://schemas.microsoft.com/office/drawing/2014/main" id="{90E25058-CA66-4D10-AF68-3765C66E322A}"/>
              </a:ext>
            </a:extLst>
          </p:cNvPr>
          <p:cNvSpPr txBox="1"/>
          <p:nvPr/>
        </p:nvSpPr>
        <p:spPr>
          <a:xfrm>
            <a:off x="1590388" y="3198166"/>
            <a:ext cx="613788" cy="461665"/>
          </a:xfrm>
          <a:prstGeom prst="rect">
            <a:avLst/>
          </a:prstGeom>
          <a:noFill/>
        </p:spPr>
        <p:txBody>
          <a:bodyPr wrap="square" rtlCol="0">
            <a:spAutoFit/>
          </a:bodyPr>
          <a:lstStyle/>
          <a:p>
            <a:r>
              <a:rPr lang="en-US" sz="2400" dirty="0"/>
              <a:t>1.</a:t>
            </a:r>
            <a:endParaRPr lang="en-AU" sz="2400" dirty="0"/>
          </a:p>
        </p:txBody>
      </p:sp>
      <p:sp>
        <p:nvSpPr>
          <p:cNvPr id="17" name="TextBox 16">
            <a:extLst>
              <a:ext uri="{FF2B5EF4-FFF2-40B4-BE49-F238E27FC236}">
                <a16:creationId xmlns:a16="http://schemas.microsoft.com/office/drawing/2014/main" id="{0C6AC018-0029-4550-AB7A-E789A1ECF442}"/>
              </a:ext>
            </a:extLst>
          </p:cNvPr>
          <p:cNvSpPr txBox="1"/>
          <p:nvPr/>
        </p:nvSpPr>
        <p:spPr>
          <a:xfrm>
            <a:off x="1610708" y="3727923"/>
            <a:ext cx="613788" cy="461665"/>
          </a:xfrm>
          <a:prstGeom prst="rect">
            <a:avLst/>
          </a:prstGeom>
          <a:noFill/>
        </p:spPr>
        <p:txBody>
          <a:bodyPr wrap="square" rtlCol="0">
            <a:spAutoFit/>
          </a:bodyPr>
          <a:lstStyle/>
          <a:p>
            <a:r>
              <a:rPr lang="en-US" sz="2400" dirty="0"/>
              <a:t>2.</a:t>
            </a:r>
            <a:endParaRPr lang="en-AU" sz="2400" dirty="0"/>
          </a:p>
        </p:txBody>
      </p:sp>
      <p:sp>
        <p:nvSpPr>
          <p:cNvPr id="18" name="TextBox 17">
            <a:extLst>
              <a:ext uri="{FF2B5EF4-FFF2-40B4-BE49-F238E27FC236}">
                <a16:creationId xmlns:a16="http://schemas.microsoft.com/office/drawing/2014/main" id="{249B699D-EDC1-49E0-924C-DD9EB92D576B}"/>
              </a:ext>
            </a:extLst>
          </p:cNvPr>
          <p:cNvSpPr txBox="1"/>
          <p:nvPr/>
        </p:nvSpPr>
        <p:spPr>
          <a:xfrm>
            <a:off x="10054433" y="3243917"/>
            <a:ext cx="1036320" cy="769441"/>
          </a:xfrm>
          <a:prstGeom prst="rect">
            <a:avLst/>
          </a:prstGeom>
          <a:noFill/>
        </p:spPr>
        <p:txBody>
          <a:bodyPr wrap="square" rtlCol="0">
            <a:spAutoFit/>
          </a:bodyPr>
          <a:lstStyle/>
          <a:p>
            <a:r>
              <a:rPr lang="en-US" sz="4400" dirty="0"/>
              <a:t>}</a:t>
            </a:r>
            <a:endParaRPr lang="en-AU" sz="4400" dirty="0"/>
          </a:p>
        </p:txBody>
      </p:sp>
      <p:sp>
        <p:nvSpPr>
          <p:cNvPr id="19" name="TextBox 18">
            <a:extLst>
              <a:ext uri="{FF2B5EF4-FFF2-40B4-BE49-F238E27FC236}">
                <a16:creationId xmlns:a16="http://schemas.microsoft.com/office/drawing/2014/main" id="{FEA0991B-1836-4F74-B236-320795E35D91}"/>
              </a:ext>
            </a:extLst>
          </p:cNvPr>
          <p:cNvSpPr txBox="1"/>
          <p:nvPr/>
        </p:nvSpPr>
        <p:spPr>
          <a:xfrm>
            <a:off x="10363788" y="3397804"/>
            <a:ext cx="1746932" cy="461665"/>
          </a:xfrm>
          <a:prstGeom prst="rect">
            <a:avLst/>
          </a:prstGeom>
          <a:noFill/>
        </p:spPr>
        <p:txBody>
          <a:bodyPr wrap="square" rtlCol="0">
            <a:spAutoFit/>
          </a:bodyPr>
          <a:lstStyle/>
          <a:p>
            <a:r>
              <a:rPr lang="en-US" sz="2400" dirty="0"/>
              <a:t>exothermic</a:t>
            </a:r>
            <a:endParaRPr lang="en-AU" sz="2400" dirty="0"/>
          </a:p>
        </p:txBody>
      </p:sp>
      <p:grpSp>
        <p:nvGrpSpPr>
          <p:cNvPr id="20" name="Group 19">
            <a:extLst>
              <a:ext uri="{FF2B5EF4-FFF2-40B4-BE49-F238E27FC236}">
                <a16:creationId xmlns:a16="http://schemas.microsoft.com/office/drawing/2014/main" id="{6AE2B01D-9F42-4F2F-82BA-825375D3B830}"/>
              </a:ext>
            </a:extLst>
          </p:cNvPr>
          <p:cNvGrpSpPr/>
          <p:nvPr/>
        </p:nvGrpSpPr>
        <p:grpSpPr>
          <a:xfrm>
            <a:off x="2038666" y="4907991"/>
            <a:ext cx="5094271" cy="492861"/>
            <a:chOff x="1206913" y="5304205"/>
            <a:chExt cx="5094271" cy="492861"/>
          </a:xfrm>
        </p:grpSpPr>
        <p:sp>
          <p:nvSpPr>
            <p:cNvPr id="21" name="TextBox 20">
              <a:extLst>
                <a:ext uri="{FF2B5EF4-FFF2-40B4-BE49-F238E27FC236}">
                  <a16:creationId xmlns:a16="http://schemas.microsoft.com/office/drawing/2014/main" id="{6B305B80-6932-4FA0-A15C-F5557289A936}"/>
                </a:ext>
              </a:extLst>
            </p:cNvPr>
            <p:cNvSpPr txBox="1"/>
            <p:nvPr/>
          </p:nvSpPr>
          <p:spPr>
            <a:xfrm>
              <a:off x="1206913" y="5335401"/>
              <a:ext cx="2629891" cy="461665"/>
            </a:xfrm>
            <a:prstGeom prst="rect">
              <a:avLst/>
            </a:prstGeom>
            <a:noFill/>
          </p:spPr>
          <p:txBody>
            <a:bodyPr wrap="square" rtlCol="0">
              <a:spAutoFit/>
            </a:bodyPr>
            <a:lstStyle/>
            <a:p>
              <a:r>
                <a:rPr lang="en-US" sz="2400" dirty="0"/>
                <a:t>N</a:t>
              </a:r>
              <a:r>
                <a:rPr lang="en-US" sz="2400" baseline="-25000" dirty="0"/>
                <a:t>2(g)</a:t>
              </a:r>
              <a:r>
                <a:rPr lang="en-US" sz="2400" dirty="0"/>
                <a:t>  + 2O</a:t>
              </a:r>
              <a:r>
                <a:rPr lang="en-US" sz="2400" baseline="-25000" dirty="0"/>
                <a:t>2(g) </a:t>
              </a:r>
              <a:r>
                <a:rPr lang="en-US" sz="2400" dirty="0"/>
                <a:t>+ 33 kJ</a:t>
              </a:r>
              <a:endParaRPr lang="en-AU" sz="2400" dirty="0"/>
            </a:p>
          </p:txBody>
        </p:sp>
        <p:cxnSp>
          <p:nvCxnSpPr>
            <p:cNvPr id="22" name="Straight Arrow Connector 21">
              <a:extLst>
                <a:ext uri="{FF2B5EF4-FFF2-40B4-BE49-F238E27FC236}">
                  <a16:creationId xmlns:a16="http://schemas.microsoft.com/office/drawing/2014/main" id="{30CC2133-B260-4E1D-9274-C4D8BD0BEC01}"/>
                </a:ext>
              </a:extLst>
            </p:cNvPr>
            <p:cNvCxnSpPr>
              <a:cxnSpLocks/>
              <a:stCxn id="21" idx="3"/>
            </p:cNvCxnSpPr>
            <p:nvPr/>
          </p:nvCxnSpPr>
          <p:spPr>
            <a:xfrm>
              <a:off x="3836804" y="5566234"/>
              <a:ext cx="99056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1C352911-CA1B-4008-8138-791C5CD7FE27}"/>
                </a:ext>
              </a:extLst>
            </p:cNvPr>
            <p:cNvSpPr txBox="1"/>
            <p:nvPr/>
          </p:nvSpPr>
          <p:spPr>
            <a:xfrm>
              <a:off x="4975261" y="5304205"/>
              <a:ext cx="1325923" cy="461665"/>
            </a:xfrm>
            <a:prstGeom prst="rect">
              <a:avLst/>
            </a:prstGeom>
            <a:noFill/>
          </p:spPr>
          <p:txBody>
            <a:bodyPr wrap="square" rtlCol="0">
              <a:spAutoFit/>
            </a:bodyPr>
            <a:lstStyle/>
            <a:p>
              <a:r>
                <a:rPr lang="en-US" sz="2400" dirty="0"/>
                <a:t>2NO</a:t>
              </a:r>
              <a:r>
                <a:rPr lang="en-US" sz="2400" baseline="-25000" dirty="0"/>
                <a:t>2(g)</a:t>
              </a:r>
              <a:endParaRPr lang="en-AU" sz="2400" baseline="30000" dirty="0"/>
            </a:p>
          </p:txBody>
        </p:sp>
      </p:grpSp>
      <p:sp>
        <p:nvSpPr>
          <p:cNvPr id="28" name="TextBox 27">
            <a:extLst>
              <a:ext uri="{FF2B5EF4-FFF2-40B4-BE49-F238E27FC236}">
                <a16:creationId xmlns:a16="http://schemas.microsoft.com/office/drawing/2014/main" id="{F1188E7F-AEF3-4292-8D06-56BD38C85EC5}"/>
              </a:ext>
            </a:extLst>
          </p:cNvPr>
          <p:cNvSpPr txBox="1"/>
          <p:nvPr/>
        </p:nvSpPr>
        <p:spPr>
          <a:xfrm>
            <a:off x="1590388" y="4939186"/>
            <a:ext cx="613788" cy="461665"/>
          </a:xfrm>
          <a:prstGeom prst="rect">
            <a:avLst/>
          </a:prstGeom>
          <a:noFill/>
        </p:spPr>
        <p:txBody>
          <a:bodyPr wrap="square" rtlCol="0">
            <a:spAutoFit/>
          </a:bodyPr>
          <a:lstStyle/>
          <a:p>
            <a:r>
              <a:rPr lang="en-US" sz="2400" dirty="0"/>
              <a:t>1.</a:t>
            </a:r>
            <a:endParaRPr lang="en-AU" sz="2400" dirty="0"/>
          </a:p>
        </p:txBody>
      </p:sp>
      <p:sp>
        <p:nvSpPr>
          <p:cNvPr id="29" name="TextBox 28">
            <a:extLst>
              <a:ext uri="{FF2B5EF4-FFF2-40B4-BE49-F238E27FC236}">
                <a16:creationId xmlns:a16="http://schemas.microsoft.com/office/drawing/2014/main" id="{F834D54D-9DDC-419C-AFC1-0ACDF39DBA2C}"/>
              </a:ext>
            </a:extLst>
          </p:cNvPr>
          <p:cNvSpPr txBox="1"/>
          <p:nvPr/>
        </p:nvSpPr>
        <p:spPr>
          <a:xfrm>
            <a:off x="1610708" y="5468943"/>
            <a:ext cx="613788" cy="461665"/>
          </a:xfrm>
          <a:prstGeom prst="rect">
            <a:avLst/>
          </a:prstGeom>
          <a:noFill/>
        </p:spPr>
        <p:txBody>
          <a:bodyPr wrap="square" rtlCol="0">
            <a:spAutoFit/>
          </a:bodyPr>
          <a:lstStyle/>
          <a:p>
            <a:r>
              <a:rPr lang="en-US" sz="2400" dirty="0"/>
              <a:t>2.</a:t>
            </a:r>
            <a:endParaRPr lang="en-AU" sz="2400" dirty="0"/>
          </a:p>
        </p:txBody>
      </p:sp>
      <p:sp>
        <p:nvSpPr>
          <p:cNvPr id="30" name="TextBox 29">
            <a:extLst>
              <a:ext uri="{FF2B5EF4-FFF2-40B4-BE49-F238E27FC236}">
                <a16:creationId xmlns:a16="http://schemas.microsoft.com/office/drawing/2014/main" id="{993A94B2-E288-445C-933F-B02D6667459A}"/>
              </a:ext>
            </a:extLst>
          </p:cNvPr>
          <p:cNvSpPr txBox="1"/>
          <p:nvPr/>
        </p:nvSpPr>
        <p:spPr>
          <a:xfrm>
            <a:off x="10054433" y="4984937"/>
            <a:ext cx="1036320" cy="769441"/>
          </a:xfrm>
          <a:prstGeom prst="rect">
            <a:avLst/>
          </a:prstGeom>
          <a:noFill/>
        </p:spPr>
        <p:txBody>
          <a:bodyPr wrap="square" rtlCol="0">
            <a:spAutoFit/>
          </a:bodyPr>
          <a:lstStyle/>
          <a:p>
            <a:r>
              <a:rPr lang="en-US" sz="4400" dirty="0"/>
              <a:t>}</a:t>
            </a:r>
            <a:endParaRPr lang="en-AU" sz="4400" dirty="0"/>
          </a:p>
        </p:txBody>
      </p:sp>
      <p:sp>
        <p:nvSpPr>
          <p:cNvPr id="31" name="TextBox 30">
            <a:extLst>
              <a:ext uri="{FF2B5EF4-FFF2-40B4-BE49-F238E27FC236}">
                <a16:creationId xmlns:a16="http://schemas.microsoft.com/office/drawing/2014/main" id="{559ED100-DDF6-42BC-B4CE-24748F75AD2B}"/>
              </a:ext>
            </a:extLst>
          </p:cNvPr>
          <p:cNvSpPr txBox="1"/>
          <p:nvPr/>
        </p:nvSpPr>
        <p:spPr>
          <a:xfrm>
            <a:off x="10353334" y="5157722"/>
            <a:ext cx="1950132" cy="461665"/>
          </a:xfrm>
          <a:prstGeom prst="rect">
            <a:avLst/>
          </a:prstGeom>
          <a:noFill/>
        </p:spPr>
        <p:txBody>
          <a:bodyPr wrap="square" rtlCol="0">
            <a:spAutoFit/>
          </a:bodyPr>
          <a:lstStyle/>
          <a:p>
            <a:r>
              <a:rPr lang="en-US" sz="2400" dirty="0"/>
              <a:t>endothermic</a:t>
            </a:r>
            <a:endParaRPr lang="en-AU" sz="2400" dirty="0"/>
          </a:p>
        </p:txBody>
      </p:sp>
      <p:grpSp>
        <p:nvGrpSpPr>
          <p:cNvPr id="34" name="Group 33">
            <a:extLst>
              <a:ext uri="{FF2B5EF4-FFF2-40B4-BE49-F238E27FC236}">
                <a16:creationId xmlns:a16="http://schemas.microsoft.com/office/drawing/2014/main" id="{36BAD472-0F0B-4C19-B2BE-7F98374AC236}"/>
              </a:ext>
            </a:extLst>
          </p:cNvPr>
          <p:cNvGrpSpPr/>
          <p:nvPr/>
        </p:nvGrpSpPr>
        <p:grpSpPr>
          <a:xfrm>
            <a:off x="2861626" y="5400851"/>
            <a:ext cx="6271580" cy="492861"/>
            <a:chOff x="1206913" y="5304205"/>
            <a:chExt cx="8948874" cy="492861"/>
          </a:xfrm>
        </p:grpSpPr>
        <p:sp>
          <p:nvSpPr>
            <p:cNvPr id="35" name="TextBox 34">
              <a:extLst>
                <a:ext uri="{FF2B5EF4-FFF2-40B4-BE49-F238E27FC236}">
                  <a16:creationId xmlns:a16="http://schemas.microsoft.com/office/drawing/2014/main" id="{5584AA71-9B0E-48E1-A6C7-9CEA991A68A3}"/>
                </a:ext>
              </a:extLst>
            </p:cNvPr>
            <p:cNvSpPr txBox="1"/>
            <p:nvPr/>
          </p:nvSpPr>
          <p:spPr>
            <a:xfrm>
              <a:off x="1206913" y="5335401"/>
              <a:ext cx="2629891" cy="461665"/>
            </a:xfrm>
            <a:prstGeom prst="rect">
              <a:avLst/>
            </a:prstGeom>
            <a:noFill/>
          </p:spPr>
          <p:txBody>
            <a:bodyPr wrap="square" rtlCol="0">
              <a:spAutoFit/>
            </a:bodyPr>
            <a:lstStyle/>
            <a:p>
              <a:r>
                <a:rPr lang="en-US" sz="2400" dirty="0"/>
                <a:t>N</a:t>
              </a:r>
              <a:r>
                <a:rPr lang="en-US" sz="2400" baseline="-25000" dirty="0"/>
                <a:t>2(g)</a:t>
              </a:r>
              <a:r>
                <a:rPr lang="en-US" sz="2400" dirty="0"/>
                <a:t>  + 2O</a:t>
              </a:r>
              <a:r>
                <a:rPr lang="en-US" sz="2400" baseline="-25000" dirty="0"/>
                <a:t>2(g) </a:t>
              </a:r>
              <a:endParaRPr lang="en-AU" sz="2400" dirty="0"/>
            </a:p>
          </p:txBody>
        </p:sp>
        <p:cxnSp>
          <p:nvCxnSpPr>
            <p:cNvPr id="36" name="Straight Arrow Connector 35">
              <a:extLst>
                <a:ext uri="{FF2B5EF4-FFF2-40B4-BE49-F238E27FC236}">
                  <a16:creationId xmlns:a16="http://schemas.microsoft.com/office/drawing/2014/main" id="{87563789-B74F-4596-80E1-7FE7030554FE}"/>
                </a:ext>
              </a:extLst>
            </p:cNvPr>
            <p:cNvCxnSpPr>
              <a:cxnSpLocks/>
              <a:stCxn id="35" idx="3"/>
            </p:cNvCxnSpPr>
            <p:nvPr/>
          </p:nvCxnSpPr>
          <p:spPr>
            <a:xfrm flipV="1">
              <a:off x="3836804" y="5566233"/>
              <a:ext cx="136183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A3E2CF7A-E0AB-4402-BCA3-186D838BEF6C}"/>
                </a:ext>
              </a:extLst>
            </p:cNvPr>
            <p:cNvSpPr txBox="1"/>
            <p:nvPr/>
          </p:nvSpPr>
          <p:spPr>
            <a:xfrm>
              <a:off x="4975259" y="5304205"/>
              <a:ext cx="5180528" cy="461665"/>
            </a:xfrm>
            <a:prstGeom prst="rect">
              <a:avLst/>
            </a:prstGeom>
            <a:noFill/>
          </p:spPr>
          <p:txBody>
            <a:bodyPr wrap="square" rtlCol="0">
              <a:spAutoFit/>
            </a:bodyPr>
            <a:lstStyle/>
            <a:p>
              <a:r>
                <a:rPr lang="en-US" sz="2400" dirty="0"/>
                <a:t>    2NO</a:t>
              </a:r>
              <a:r>
                <a:rPr lang="en-US" sz="2400" baseline="-25000" dirty="0"/>
                <a:t>2(g)     </a:t>
              </a:r>
              <a:r>
                <a:rPr lang="el-GR" sz="2400" i="1" dirty="0"/>
                <a:t>Δ</a:t>
              </a:r>
              <a:r>
                <a:rPr lang="en-US" sz="2400" i="1" dirty="0"/>
                <a:t>H </a:t>
              </a:r>
              <a:r>
                <a:rPr lang="en-US" sz="2400" dirty="0"/>
                <a:t>= +33 kJ</a:t>
              </a:r>
              <a:r>
                <a:rPr lang="en-US" sz="2400" baseline="-25000" dirty="0"/>
                <a:t>    </a:t>
              </a:r>
              <a:endParaRPr lang="en-AU" sz="2400" baseline="30000" dirty="0"/>
            </a:p>
          </p:txBody>
        </p:sp>
      </p:grpSp>
      <p:sp>
        <p:nvSpPr>
          <p:cNvPr id="39" name="TextBox 38">
            <a:extLst>
              <a:ext uri="{FF2B5EF4-FFF2-40B4-BE49-F238E27FC236}">
                <a16:creationId xmlns:a16="http://schemas.microsoft.com/office/drawing/2014/main" id="{0D948C46-5CE8-47A7-8D63-698D0249185C}"/>
              </a:ext>
            </a:extLst>
          </p:cNvPr>
          <p:cNvSpPr txBox="1"/>
          <p:nvPr/>
        </p:nvSpPr>
        <p:spPr>
          <a:xfrm>
            <a:off x="513972" y="4378234"/>
            <a:ext cx="8300720"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An endothermic example, formation of nitric oxide:</a:t>
            </a:r>
            <a:endParaRPr lang="en-AU" sz="2400" dirty="0"/>
          </a:p>
        </p:txBody>
      </p:sp>
    </p:spTree>
    <p:extLst>
      <p:ext uri="{BB962C8B-B14F-4D97-AF65-F5344CB8AC3E}">
        <p14:creationId xmlns:p14="http://schemas.microsoft.com/office/powerpoint/2010/main" val="95616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Outline</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9" name="TextBox 8">
            <a:extLst>
              <a:ext uri="{FF2B5EF4-FFF2-40B4-BE49-F238E27FC236}">
                <a16:creationId xmlns:a16="http://schemas.microsoft.com/office/drawing/2014/main" id="{41256145-ED71-407B-AF04-2D1F04AF0949}"/>
              </a:ext>
            </a:extLst>
          </p:cNvPr>
          <p:cNvSpPr txBox="1"/>
          <p:nvPr/>
        </p:nvSpPr>
        <p:spPr>
          <a:xfrm>
            <a:off x="1209040" y="1991360"/>
            <a:ext cx="9377680" cy="391305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Review of thermochemistry</a:t>
            </a:r>
          </a:p>
          <a:p>
            <a:pPr marL="342900" indent="-342900">
              <a:lnSpc>
                <a:spcPct val="150000"/>
              </a:lnSpc>
              <a:buFont typeface="Arial" panose="020B0604020202020204" pitchFamily="34" charset="0"/>
              <a:buChar char="•"/>
            </a:pPr>
            <a:r>
              <a:rPr lang="en-US" sz="2400" dirty="0"/>
              <a:t>Resources:</a:t>
            </a:r>
          </a:p>
          <a:p>
            <a:pPr marL="1257300" lvl="2" indent="-342900">
              <a:lnSpc>
                <a:spcPct val="150000"/>
              </a:lnSpc>
              <a:buFont typeface="Arial" panose="020B0604020202020204" pitchFamily="34" charset="0"/>
              <a:buChar char="•"/>
            </a:pPr>
            <a:r>
              <a:rPr lang="en-US" sz="2400" dirty="0"/>
              <a:t>Essential Chemistry (Unit 3 and 4) </a:t>
            </a:r>
            <a:r>
              <a:rPr lang="en-US" sz="2400" dirty="0" err="1"/>
              <a:t>ch</a:t>
            </a:r>
            <a:r>
              <a:rPr lang="en-US" sz="2400" dirty="0"/>
              <a:t> 1.1 to 1.3 and Set 1 Q1-4</a:t>
            </a:r>
          </a:p>
          <a:p>
            <a:pPr marL="1257300" lvl="2" indent="-342900">
              <a:lnSpc>
                <a:spcPct val="150000"/>
              </a:lnSpc>
              <a:buFont typeface="Arial" panose="020B0604020202020204" pitchFamily="34" charset="0"/>
              <a:buChar char="•"/>
            </a:pPr>
            <a:r>
              <a:rPr lang="en-US" sz="2400" dirty="0"/>
              <a:t>STAWA 12 Set 4 – Reaction rates and energy (to be done after the review of reaction rates)</a:t>
            </a:r>
          </a:p>
          <a:p>
            <a:pPr marL="1257300" lvl="2" indent="-342900">
              <a:lnSpc>
                <a:spcPct val="150000"/>
              </a:lnSpc>
              <a:buFont typeface="Arial" panose="020B0604020202020204" pitchFamily="34" charset="0"/>
              <a:buChar char="•"/>
            </a:pPr>
            <a:r>
              <a:rPr lang="en-US" sz="2400" dirty="0"/>
              <a:t>Your year 11 notes and resources</a:t>
            </a:r>
          </a:p>
          <a:p>
            <a:pPr marL="1257300" lvl="2" indent="-342900">
              <a:lnSpc>
                <a:spcPct val="150000"/>
              </a:lnSpc>
              <a:buFont typeface="Arial" panose="020B0604020202020204" pitchFamily="34" charset="0"/>
              <a:buChar char="•"/>
            </a:pPr>
            <a:endParaRPr lang="en-AU" sz="2400" dirty="0"/>
          </a:p>
        </p:txBody>
      </p:sp>
    </p:spTree>
    <p:extLst>
      <p:ext uri="{BB962C8B-B14F-4D97-AF65-F5344CB8AC3E}">
        <p14:creationId xmlns:p14="http://schemas.microsoft.com/office/powerpoint/2010/main" val="51179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Energy</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9" name="Content Placeholder 2">
            <a:extLst>
              <a:ext uri="{FF2B5EF4-FFF2-40B4-BE49-F238E27FC236}">
                <a16:creationId xmlns:a16="http://schemas.microsoft.com/office/drawing/2014/main" id="{02E0E77E-989F-40DD-87F3-DB29FEEFAB95}"/>
              </a:ext>
            </a:extLst>
          </p:cNvPr>
          <p:cNvSpPr txBox="1">
            <a:spLocks/>
          </p:cNvSpPr>
          <p:nvPr/>
        </p:nvSpPr>
        <p:spPr>
          <a:xfrm>
            <a:off x="159543" y="1662558"/>
            <a:ext cx="11872913" cy="4876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AU" sz="2400" dirty="0"/>
              <a:t>Energy is the capacity to do work or cause change</a:t>
            </a:r>
          </a:p>
          <a:p>
            <a:pPr>
              <a:lnSpc>
                <a:spcPct val="150000"/>
              </a:lnSpc>
            </a:pPr>
            <a:r>
              <a:rPr lang="en-AU" sz="2400" dirty="0"/>
              <a:t>It is measured in joules (J)</a:t>
            </a:r>
          </a:p>
          <a:p>
            <a:pPr>
              <a:lnSpc>
                <a:spcPct val="150000"/>
              </a:lnSpc>
            </a:pPr>
            <a:r>
              <a:rPr lang="en-AU" sz="2400" dirty="0"/>
              <a:t>Some forms of energy: heat energy, electrical energy, light energy, kinetic &amp; potential energy and chemical potential energy</a:t>
            </a:r>
          </a:p>
          <a:p>
            <a:pPr>
              <a:lnSpc>
                <a:spcPct val="150000"/>
              </a:lnSpc>
            </a:pPr>
            <a:r>
              <a:rPr lang="en-AU" sz="2400" dirty="0"/>
              <a:t>Energy is interchangeable, however the total amount of energy is always constant.  Whenever one form of energy disappears or reduces in quantity, this results in an increase or appearance of another form</a:t>
            </a:r>
          </a:p>
        </p:txBody>
      </p:sp>
      <p:sp>
        <p:nvSpPr>
          <p:cNvPr id="10" name="TextBox 9">
            <a:extLst>
              <a:ext uri="{FF2B5EF4-FFF2-40B4-BE49-F238E27FC236}">
                <a16:creationId xmlns:a16="http://schemas.microsoft.com/office/drawing/2014/main" id="{416380DA-808D-46AE-9144-40FA25FCE714}"/>
              </a:ext>
            </a:extLst>
          </p:cNvPr>
          <p:cNvSpPr txBox="1"/>
          <p:nvPr/>
        </p:nvSpPr>
        <p:spPr>
          <a:xfrm>
            <a:off x="3576637" y="6121983"/>
            <a:ext cx="4014788" cy="461665"/>
          </a:xfrm>
          <a:prstGeom prst="rect">
            <a:avLst/>
          </a:prstGeom>
          <a:ln>
            <a:solidFill>
              <a:srgbClr val="7030A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solidFill>
                  <a:srgbClr val="7030A0"/>
                </a:solidFill>
              </a:rPr>
              <a:t>Law of conservation of energy</a:t>
            </a:r>
            <a:endParaRPr lang="en-AU" sz="2400" b="1" dirty="0">
              <a:solidFill>
                <a:srgbClr val="7030A0"/>
              </a:solidFill>
            </a:endParaRPr>
          </a:p>
        </p:txBody>
      </p:sp>
      <p:pic>
        <p:nvPicPr>
          <p:cNvPr id="11" name="Picture 10">
            <a:extLst>
              <a:ext uri="{FF2B5EF4-FFF2-40B4-BE49-F238E27FC236}">
                <a16:creationId xmlns:a16="http://schemas.microsoft.com/office/drawing/2014/main" id="{C01FE24F-DE7C-4B8C-8F48-CAFE8491DE60}"/>
              </a:ext>
            </a:extLst>
          </p:cNvPr>
          <p:cNvPicPr>
            <a:picLocks noChangeAspect="1"/>
          </p:cNvPicPr>
          <p:nvPr/>
        </p:nvPicPr>
        <p:blipFill rotWithShape="1">
          <a:blip r:embed="rId3"/>
          <a:srcRect t="1" b="2186"/>
          <a:stretch/>
        </p:blipFill>
        <p:spPr>
          <a:xfrm>
            <a:off x="8234778" y="12011"/>
            <a:ext cx="3905250" cy="2897526"/>
          </a:xfrm>
          <a:prstGeom prst="rect">
            <a:avLst/>
          </a:prstGeom>
        </p:spPr>
      </p:pic>
    </p:spTree>
    <p:extLst>
      <p:ext uri="{BB962C8B-B14F-4D97-AF65-F5344CB8AC3E}">
        <p14:creationId xmlns:p14="http://schemas.microsoft.com/office/powerpoint/2010/main" val="2954887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B841B7D-8CE7-4D6C-81CF-93CBD762F9B9}"/>
              </a:ext>
            </a:extLst>
          </p:cNvPr>
          <p:cNvPicPr>
            <a:picLocks noChangeAspect="1"/>
          </p:cNvPicPr>
          <p:nvPr/>
        </p:nvPicPr>
        <p:blipFill>
          <a:blip r:embed="rId2"/>
          <a:stretch>
            <a:fillRect/>
          </a:stretch>
        </p:blipFill>
        <p:spPr>
          <a:xfrm>
            <a:off x="7891916" y="545866"/>
            <a:ext cx="3554730" cy="3751305"/>
          </a:xfrm>
          <a:prstGeom prst="rect">
            <a:avLst/>
          </a:prstGeom>
        </p:spPr>
      </p:pic>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Energy</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3"/>
          <a:stretch>
            <a:fillRect/>
          </a:stretch>
        </p:blipFill>
        <p:spPr>
          <a:xfrm>
            <a:off x="-24509" y="-49373"/>
            <a:ext cx="1916053" cy="1571945"/>
          </a:xfrm>
          <a:prstGeom prst="rect">
            <a:avLst/>
          </a:prstGeom>
        </p:spPr>
      </p:pic>
      <p:sp>
        <p:nvSpPr>
          <p:cNvPr id="12" name="Content Placeholder 2">
            <a:extLst>
              <a:ext uri="{FF2B5EF4-FFF2-40B4-BE49-F238E27FC236}">
                <a16:creationId xmlns:a16="http://schemas.microsoft.com/office/drawing/2014/main" id="{F65F096B-7955-4760-8CC4-BD08C2E46D9B}"/>
              </a:ext>
            </a:extLst>
          </p:cNvPr>
          <p:cNvSpPr txBox="1">
            <a:spLocks/>
          </p:cNvSpPr>
          <p:nvPr/>
        </p:nvSpPr>
        <p:spPr>
          <a:xfrm>
            <a:off x="355996" y="1750938"/>
            <a:ext cx="10635854" cy="49747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dirty="0"/>
              <a:t>Standard units for energy</a:t>
            </a:r>
          </a:p>
          <a:p>
            <a:pPr lvl="1">
              <a:lnSpc>
                <a:spcPct val="150000"/>
              </a:lnSpc>
            </a:pPr>
            <a:r>
              <a:rPr lang="en-US" dirty="0"/>
              <a:t>Standard units if joule, J</a:t>
            </a:r>
          </a:p>
          <a:p>
            <a:pPr lvl="1">
              <a:lnSpc>
                <a:spcPct val="150000"/>
              </a:lnSpc>
            </a:pPr>
            <a:r>
              <a:rPr lang="en-US" dirty="0"/>
              <a:t>But we also use kilojoules, kJ and megajoules, MJ</a:t>
            </a:r>
          </a:p>
          <a:p>
            <a:pPr lvl="1">
              <a:lnSpc>
                <a:spcPct val="150000"/>
              </a:lnSpc>
            </a:pPr>
            <a:r>
              <a:rPr lang="en-US" dirty="0"/>
              <a:t>1 MJ = 1000 kJ = 1 000 000 J</a:t>
            </a:r>
          </a:p>
          <a:p>
            <a:pPr marL="0" indent="0">
              <a:lnSpc>
                <a:spcPct val="150000"/>
              </a:lnSpc>
              <a:buNone/>
            </a:pPr>
            <a:r>
              <a:rPr lang="en-US" sz="2400" dirty="0"/>
              <a:t>We cannot see bonds breaking and forming, but we can indirectly observe the energy change to looking at the effect the change has e.g. change of temperature, our bodies functioning </a:t>
            </a:r>
          </a:p>
        </p:txBody>
      </p:sp>
      <p:sp>
        <p:nvSpPr>
          <p:cNvPr id="14" name="TextBox 13">
            <a:extLst>
              <a:ext uri="{FF2B5EF4-FFF2-40B4-BE49-F238E27FC236}">
                <a16:creationId xmlns:a16="http://schemas.microsoft.com/office/drawing/2014/main" id="{9917AABA-162D-4C85-9EB6-949D5F0BC90F}"/>
              </a:ext>
            </a:extLst>
          </p:cNvPr>
          <p:cNvSpPr txBox="1"/>
          <p:nvPr/>
        </p:nvSpPr>
        <p:spPr>
          <a:xfrm>
            <a:off x="142875" y="6356350"/>
            <a:ext cx="7429500" cy="369332"/>
          </a:xfrm>
          <a:prstGeom prst="rect">
            <a:avLst/>
          </a:prstGeom>
          <a:noFill/>
        </p:spPr>
        <p:txBody>
          <a:bodyPr wrap="square" rtlCol="0">
            <a:spAutoFit/>
          </a:bodyPr>
          <a:lstStyle/>
          <a:p>
            <a:r>
              <a:rPr lang="en-US" dirty="0"/>
              <a:t>Ref: Pearson Year 11 Chemistry, WA edition.</a:t>
            </a:r>
            <a:endParaRPr lang="en-AU" dirty="0"/>
          </a:p>
        </p:txBody>
      </p:sp>
    </p:spTree>
    <p:extLst>
      <p:ext uri="{BB962C8B-B14F-4D97-AF65-F5344CB8AC3E}">
        <p14:creationId xmlns:p14="http://schemas.microsoft.com/office/powerpoint/2010/main" val="286371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Energy</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10" name="TextBox 9">
            <a:extLst>
              <a:ext uri="{FF2B5EF4-FFF2-40B4-BE49-F238E27FC236}">
                <a16:creationId xmlns:a16="http://schemas.microsoft.com/office/drawing/2014/main" id="{1273CF9D-DE20-4A05-8A18-222B01D9450D}"/>
              </a:ext>
            </a:extLst>
          </p:cNvPr>
          <p:cNvSpPr txBox="1"/>
          <p:nvPr/>
        </p:nvSpPr>
        <p:spPr>
          <a:xfrm>
            <a:off x="2119257" y="1212091"/>
            <a:ext cx="9138476" cy="1143070"/>
          </a:xfrm>
          <a:prstGeom prst="rect">
            <a:avLst/>
          </a:prstGeom>
          <a:noFill/>
        </p:spPr>
        <p:txBody>
          <a:bodyPr wrap="square" rtlCol="0">
            <a:spAutoFit/>
          </a:bodyPr>
          <a:lstStyle/>
          <a:p>
            <a:pPr>
              <a:lnSpc>
                <a:spcPct val="150000"/>
              </a:lnSpc>
            </a:pPr>
            <a:r>
              <a:rPr lang="en-US" sz="2400" dirty="0">
                <a:solidFill>
                  <a:srgbClr val="0070C0"/>
                </a:solidFill>
              </a:rPr>
              <a:t>Law of conservation of energy</a:t>
            </a:r>
            <a:r>
              <a:rPr lang="en-US" sz="2400" dirty="0"/>
              <a:t>: energy cannot be created or destroyed. However, it can change form</a:t>
            </a:r>
          </a:p>
        </p:txBody>
      </p:sp>
      <p:sp>
        <p:nvSpPr>
          <p:cNvPr id="11" name="TextBox 10">
            <a:extLst>
              <a:ext uri="{FF2B5EF4-FFF2-40B4-BE49-F238E27FC236}">
                <a16:creationId xmlns:a16="http://schemas.microsoft.com/office/drawing/2014/main" id="{9745660A-E695-4516-BF93-FE3D0C84A155}"/>
              </a:ext>
            </a:extLst>
          </p:cNvPr>
          <p:cNvSpPr txBox="1"/>
          <p:nvPr/>
        </p:nvSpPr>
        <p:spPr>
          <a:xfrm>
            <a:off x="311147" y="4765779"/>
            <a:ext cx="5910582" cy="169706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When we discuss energy changes, we refer to a </a:t>
            </a:r>
            <a:r>
              <a:rPr lang="en-US" sz="2400" b="1" dirty="0">
                <a:solidFill>
                  <a:srgbClr val="0070C0"/>
                </a:solidFill>
              </a:rPr>
              <a:t>system</a:t>
            </a:r>
            <a:r>
              <a:rPr lang="en-US" sz="2400" dirty="0"/>
              <a:t> and its </a:t>
            </a:r>
            <a:r>
              <a:rPr lang="en-US" sz="2400" b="1" dirty="0">
                <a:solidFill>
                  <a:srgbClr val="0070C0"/>
                </a:solidFill>
              </a:rPr>
              <a:t>surroundings</a:t>
            </a:r>
            <a:r>
              <a:rPr lang="en-US" sz="2400" dirty="0">
                <a:solidFill>
                  <a:srgbClr val="0070C0"/>
                </a:solidFill>
              </a:rPr>
              <a:t>.</a:t>
            </a:r>
          </a:p>
          <a:p>
            <a:pPr marL="342900" indent="-342900">
              <a:lnSpc>
                <a:spcPct val="150000"/>
              </a:lnSpc>
              <a:buFont typeface="Arial" panose="020B0604020202020204" pitchFamily="34" charset="0"/>
              <a:buChar char="•"/>
            </a:pPr>
            <a:r>
              <a:rPr lang="en-US" sz="2400" dirty="0"/>
              <a:t>Energy in universe is constant</a:t>
            </a:r>
            <a:endParaRPr lang="en-AU" sz="2400" dirty="0"/>
          </a:p>
        </p:txBody>
      </p:sp>
      <p:pic>
        <p:nvPicPr>
          <p:cNvPr id="15" name="Picture 14" descr="A screenshot of a cell phone&#10;&#10;Description automatically generated">
            <a:extLst>
              <a:ext uri="{FF2B5EF4-FFF2-40B4-BE49-F238E27FC236}">
                <a16:creationId xmlns:a16="http://schemas.microsoft.com/office/drawing/2014/main" id="{AF255754-B9F4-4C73-AECC-871EDAEBE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9881" y="2454965"/>
            <a:ext cx="5448300" cy="4095750"/>
          </a:xfrm>
          <a:prstGeom prst="rect">
            <a:avLst/>
          </a:prstGeom>
        </p:spPr>
      </p:pic>
      <p:sp>
        <p:nvSpPr>
          <p:cNvPr id="16" name="TextBox 15">
            <a:extLst>
              <a:ext uri="{FF2B5EF4-FFF2-40B4-BE49-F238E27FC236}">
                <a16:creationId xmlns:a16="http://schemas.microsoft.com/office/drawing/2014/main" id="{912FA7F5-EB52-4733-988D-38A5C9E4DEEF}"/>
              </a:ext>
            </a:extLst>
          </p:cNvPr>
          <p:cNvSpPr txBox="1"/>
          <p:nvPr/>
        </p:nvSpPr>
        <p:spPr>
          <a:xfrm>
            <a:off x="333819" y="2567538"/>
            <a:ext cx="6162040" cy="225106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t>If the energy in a substance is reduced the excess must go somewhere…</a:t>
            </a:r>
          </a:p>
          <a:p>
            <a:pPr marL="342900" indent="-342900">
              <a:lnSpc>
                <a:spcPct val="150000"/>
              </a:lnSpc>
              <a:buFont typeface="Arial" panose="020B0604020202020204" pitchFamily="34" charset="0"/>
              <a:buChar char="•"/>
            </a:pPr>
            <a:r>
              <a:rPr lang="en-US" sz="2400" dirty="0"/>
              <a:t>If the substance needs more energy the energy must come from somewhere…</a:t>
            </a:r>
            <a:endParaRPr lang="en-AU" sz="2400" dirty="0"/>
          </a:p>
        </p:txBody>
      </p:sp>
    </p:spTree>
    <p:extLst>
      <p:ext uri="{BB962C8B-B14F-4D97-AF65-F5344CB8AC3E}">
        <p14:creationId xmlns:p14="http://schemas.microsoft.com/office/powerpoint/2010/main" val="263823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Energy in chemical reactions</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9" name="TextBox 8">
            <a:extLst>
              <a:ext uri="{FF2B5EF4-FFF2-40B4-BE49-F238E27FC236}">
                <a16:creationId xmlns:a16="http://schemas.microsoft.com/office/drawing/2014/main" id="{856EE829-8877-4AB5-8033-CA71189105F7}"/>
              </a:ext>
            </a:extLst>
          </p:cNvPr>
          <p:cNvSpPr txBox="1"/>
          <p:nvPr/>
        </p:nvSpPr>
        <p:spPr>
          <a:xfrm>
            <a:off x="571499" y="1607078"/>
            <a:ext cx="11344275" cy="225106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In a chemical reaction energy is either </a:t>
            </a:r>
            <a:r>
              <a:rPr lang="en-US" sz="2400" b="1" dirty="0">
                <a:solidFill>
                  <a:srgbClr val="0070C0"/>
                </a:solidFill>
              </a:rPr>
              <a:t>absorbed or release </a:t>
            </a:r>
            <a:r>
              <a:rPr lang="en-US" sz="2400" dirty="0"/>
              <a:t>from the system to the surroundings</a:t>
            </a:r>
            <a:r>
              <a:rPr lang="en-AU" sz="2400" dirty="0"/>
              <a:t> typically in the form of thermal (heat) energy</a:t>
            </a:r>
          </a:p>
          <a:p>
            <a:pPr marL="342900" indent="-342900">
              <a:lnSpc>
                <a:spcPct val="150000"/>
              </a:lnSpc>
              <a:buFont typeface="Arial" panose="020B0604020202020204" pitchFamily="34" charset="0"/>
              <a:buChar char="•"/>
            </a:pPr>
            <a:r>
              <a:rPr lang="en-AU" sz="2400" dirty="0"/>
              <a:t>However, chemical potential energy can also be transformed into light energy, electrical energy, and movement (kinetic energy).</a:t>
            </a:r>
            <a:endParaRPr lang="en-US" sz="2400" dirty="0"/>
          </a:p>
        </p:txBody>
      </p:sp>
      <p:pic>
        <p:nvPicPr>
          <p:cNvPr id="10" name="Picture 9" descr="A picture containing cup, table, light, food&#10;&#10;Description automatically generated">
            <a:extLst>
              <a:ext uri="{FF2B5EF4-FFF2-40B4-BE49-F238E27FC236}">
                <a16:creationId xmlns:a16="http://schemas.microsoft.com/office/drawing/2014/main" id="{8B2CCBFE-C90D-4B1C-96AE-D5FFF27B9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 y="4105284"/>
            <a:ext cx="2209800" cy="2066925"/>
          </a:xfrm>
          <a:prstGeom prst="rect">
            <a:avLst/>
          </a:prstGeom>
        </p:spPr>
      </p:pic>
      <p:pic>
        <p:nvPicPr>
          <p:cNvPr id="11" name="Picture 10" descr="A close up of a logo&#10;&#10;Description automatically generated">
            <a:extLst>
              <a:ext uri="{FF2B5EF4-FFF2-40B4-BE49-F238E27FC236}">
                <a16:creationId xmlns:a16="http://schemas.microsoft.com/office/drawing/2014/main" id="{7ECFE6CB-7CDC-4A77-BA9D-68DF97152C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7462" y="4198946"/>
            <a:ext cx="4762500" cy="2047875"/>
          </a:xfrm>
          <a:prstGeom prst="rect">
            <a:avLst/>
          </a:prstGeom>
        </p:spPr>
      </p:pic>
      <p:sp>
        <p:nvSpPr>
          <p:cNvPr id="12" name="TextBox 11">
            <a:extLst>
              <a:ext uri="{FF2B5EF4-FFF2-40B4-BE49-F238E27FC236}">
                <a16:creationId xmlns:a16="http://schemas.microsoft.com/office/drawing/2014/main" id="{2333DC05-5202-4031-B608-1D83D504D2F4}"/>
              </a:ext>
            </a:extLst>
          </p:cNvPr>
          <p:cNvSpPr txBox="1"/>
          <p:nvPr/>
        </p:nvSpPr>
        <p:spPr>
          <a:xfrm>
            <a:off x="171450" y="6297175"/>
            <a:ext cx="7229475" cy="461665"/>
          </a:xfrm>
          <a:prstGeom prst="rect">
            <a:avLst/>
          </a:prstGeom>
          <a:noFill/>
        </p:spPr>
        <p:txBody>
          <a:bodyPr wrap="square" rtlCol="0">
            <a:spAutoFit/>
          </a:bodyPr>
          <a:lstStyle/>
          <a:p>
            <a:r>
              <a:rPr lang="en-US" sz="2400" dirty="0">
                <a:solidFill>
                  <a:srgbClr val="7030A0"/>
                </a:solidFill>
              </a:rPr>
              <a:t>Glow sticks – chemical potential energy into light energy</a:t>
            </a:r>
            <a:endParaRPr lang="en-AU" sz="2400" dirty="0">
              <a:solidFill>
                <a:srgbClr val="7030A0"/>
              </a:solidFill>
            </a:endParaRPr>
          </a:p>
        </p:txBody>
      </p:sp>
      <p:pic>
        <p:nvPicPr>
          <p:cNvPr id="13" name="Picture 2" descr="Duracell Alkaline D Batteries 14 pack | Costco Australia">
            <a:extLst>
              <a:ext uri="{FF2B5EF4-FFF2-40B4-BE49-F238E27FC236}">
                <a16:creationId xmlns:a16="http://schemas.microsoft.com/office/drawing/2014/main" id="{85C2B1CC-C90E-4CDD-AEC7-1C5831B948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6850" y="4082396"/>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ADA277C-506C-4DAF-99A3-59C522FCC251}"/>
              </a:ext>
            </a:extLst>
          </p:cNvPr>
          <p:cNvSpPr txBox="1"/>
          <p:nvPr/>
        </p:nvSpPr>
        <p:spPr>
          <a:xfrm>
            <a:off x="8143874" y="5927843"/>
            <a:ext cx="4343400" cy="830997"/>
          </a:xfrm>
          <a:prstGeom prst="rect">
            <a:avLst/>
          </a:prstGeom>
          <a:noFill/>
        </p:spPr>
        <p:txBody>
          <a:bodyPr wrap="square" rtlCol="0">
            <a:spAutoFit/>
          </a:bodyPr>
          <a:lstStyle/>
          <a:p>
            <a:r>
              <a:rPr lang="en-US" sz="2400" dirty="0">
                <a:solidFill>
                  <a:srgbClr val="7030A0"/>
                </a:solidFill>
              </a:rPr>
              <a:t>battery– chemical potential energy into electrical energy</a:t>
            </a:r>
            <a:endParaRPr lang="en-AU" sz="2400" dirty="0">
              <a:solidFill>
                <a:srgbClr val="7030A0"/>
              </a:solidFill>
            </a:endParaRPr>
          </a:p>
        </p:txBody>
      </p:sp>
    </p:spTree>
    <p:extLst>
      <p:ext uri="{BB962C8B-B14F-4D97-AF65-F5344CB8AC3E}">
        <p14:creationId xmlns:p14="http://schemas.microsoft.com/office/powerpoint/2010/main" val="3101237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Energy in chemical reactions</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15" name="TextBox 14">
            <a:extLst>
              <a:ext uri="{FF2B5EF4-FFF2-40B4-BE49-F238E27FC236}">
                <a16:creationId xmlns:a16="http://schemas.microsoft.com/office/drawing/2014/main" id="{8A4966CD-F91C-48F4-A579-2F159D073091}"/>
              </a:ext>
            </a:extLst>
          </p:cNvPr>
          <p:cNvSpPr txBox="1"/>
          <p:nvPr/>
        </p:nvSpPr>
        <p:spPr>
          <a:xfrm>
            <a:off x="352425" y="1704045"/>
            <a:ext cx="11487150" cy="44670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The release or absorption of energy is due to the products and reactants of a chemical reaction having a difference in </a:t>
            </a:r>
            <a:r>
              <a:rPr lang="en-US" sz="2400" b="1" dirty="0">
                <a:solidFill>
                  <a:srgbClr val="0070C0"/>
                </a:solidFill>
              </a:rPr>
              <a:t>enthalpy</a:t>
            </a:r>
            <a:r>
              <a:rPr lang="en-US" sz="2400" dirty="0"/>
              <a:t>.</a:t>
            </a:r>
          </a:p>
          <a:p>
            <a:pPr marL="342900" indent="-342900">
              <a:lnSpc>
                <a:spcPct val="150000"/>
              </a:lnSpc>
              <a:buFont typeface="Arial" panose="020B0604020202020204" pitchFamily="34" charset="0"/>
              <a:buChar char="•"/>
            </a:pPr>
            <a:r>
              <a:rPr lang="en-US" sz="2400" b="1" dirty="0">
                <a:solidFill>
                  <a:srgbClr val="0070C0"/>
                </a:solidFill>
              </a:rPr>
              <a:t>Enthalpy</a:t>
            </a:r>
            <a:r>
              <a:rPr lang="en-US" sz="2400" dirty="0"/>
              <a:t> includes the energy stored in the chemical bonds, called chemical potential energy, plus the energy of particle motion (particle kinetic energy).</a:t>
            </a:r>
          </a:p>
          <a:p>
            <a:pPr marL="342900" indent="-342900">
              <a:lnSpc>
                <a:spcPct val="150000"/>
              </a:lnSpc>
              <a:buFont typeface="Arial" panose="020B0604020202020204" pitchFamily="34" charset="0"/>
              <a:buChar char="•"/>
            </a:pPr>
            <a:r>
              <a:rPr lang="en-US" sz="2400" dirty="0"/>
              <a:t>The products that form in a chemical reaction have different bonds and therefore a different amount of chemical potential energy</a:t>
            </a:r>
          </a:p>
          <a:p>
            <a:pPr marL="342900" indent="-342900">
              <a:lnSpc>
                <a:spcPct val="150000"/>
              </a:lnSpc>
              <a:buFont typeface="Arial" panose="020B0604020202020204" pitchFamily="34" charset="0"/>
              <a:buChar char="•"/>
            </a:pPr>
            <a:r>
              <a:rPr lang="en-US" sz="2400" dirty="0"/>
              <a:t>Energy will be released or absorbed depending on the relative energy of the reactants and products</a:t>
            </a:r>
            <a:endParaRPr lang="en-AU" sz="2400" dirty="0"/>
          </a:p>
        </p:txBody>
      </p:sp>
    </p:spTree>
    <p:extLst>
      <p:ext uri="{BB962C8B-B14F-4D97-AF65-F5344CB8AC3E}">
        <p14:creationId xmlns:p14="http://schemas.microsoft.com/office/powerpoint/2010/main" val="828139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Energy in chemical reactions</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pic>
        <p:nvPicPr>
          <p:cNvPr id="9" name="Picture 8">
            <a:extLst>
              <a:ext uri="{FF2B5EF4-FFF2-40B4-BE49-F238E27FC236}">
                <a16:creationId xmlns:a16="http://schemas.microsoft.com/office/drawing/2014/main" id="{0A9A9081-8606-4FD9-8480-8DF53CE2162B}"/>
              </a:ext>
            </a:extLst>
          </p:cNvPr>
          <p:cNvPicPr>
            <a:picLocks noChangeAspect="1"/>
          </p:cNvPicPr>
          <p:nvPr/>
        </p:nvPicPr>
        <p:blipFill>
          <a:blip r:embed="rId3"/>
          <a:stretch>
            <a:fillRect/>
          </a:stretch>
        </p:blipFill>
        <p:spPr>
          <a:xfrm>
            <a:off x="2958338" y="1128584"/>
            <a:ext cx="6275324" cy="2677655"/>
          </a:xfrm>
          <a:prstGeom prst="rect">
            <a:avLst/>
          </a:prstGeom>
        </p:spPr>
      </p:pic>
      <p:sp>
        <p:nvSpPr>
          <p:cNvPr id="10" name="TextBox 9">
            <a:extLst>
              <a:ext uri="{FF2B5EF4-FFF2-40B4-BE49-F238E27FC236}">
                <a16:creationId xmlns:a16="http://schemas.microsoft.com/office/drawing/2014/main" id="{E1C19F62-CF59-425E-9F1D-6070F8E969CE}"/>
              </a:ext>
            </a:extLst>
          </p:cNvPr>
          <p:cNvSpPr txBox="1"/>
          <p:nvPr/>
        </p:nvSpPr>
        <p:spPr>
          <a:xfrm>
            <a:off x="1543684" y="3806239"/>
            <a:ext cx="11344275" cy="589072"/>
          </a:xfrm>
          <a:prstGeom prst="rect">
            <a:avLst/>
          </a:prstGeom>
          <a:noFill/>
        </p:spPr>
        <p:txBody>
          <a:bodyPr wrap="square" rtlCol="0">
            <a:spAutoFit/>
          </a:bodyPr>
          <a:lstStyle/>
          <a:p>
            <a:pPr>
              <a:lnSpc>
                <a:spcPct val="150000"/>
              </a:lnSpc>
            </a:pPr>
            <a:r>
              <a:rPr lang="en-US" sz="2400" dirty="0"/>
              <a:t>Breaking bonds – requires energy   Forming bonds – releases energy</a:t>
            </a:r>
          </a:p>
        </p:txBody>
      </p:sp>
      <p:sp>
        <p:nvSpPr>
          <p:cNvPr id="3" name="TextBox 2">
            <a:extLst>
              <a:ext uri="{FF2B5EF4-FFF2-40B4-BE49-F238E27FC236}">
                <a16:creationId xmlns:a16="http://schemas.microsoft.com/office/drawing/2014/main" id="{AF5C28FF-4DF8-48C5-B3BC-DF625DAF03E5}"/>
              </a:ext>
            </a:extLst>
          </p:cNvPr>
          <p:cNvSpPr txBox="1"/>
          <p:nvPr/>
        </p:nvSpPr>
        <p:spPr>
          <a:xfrm>
            <a:off x="568960" y="4655748"/>
            <a:ext cx="11216640" cy="169706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en-US" sz="2400" b="1" dirty="0">
                <a:solidFill>
                  <a:srgbClr val="0070C0"/>
                </a:solidFill>
              </a:rPr>
              <a:t>Important</a:t>
            </a:r>
            <a:r>
              <a:rPr lang="en-US" sz="2400" dirty="0">
                <a:solidFill>
                  <a:srgbClr val="0070C0"/>
                </a:solidFill>
              </a:rPr>
              <a:t> – weak bonds have more stored chemical potential energy than strong bonds.</a:t>
            </a:r>
          </a:p>
          <a:p>
            <a:pPr>
              <a:lnSpc>
                <a:spcPct val="150000"/>
              </a:lnSpc>
            </a:pPr>
            <a:r>
              <a:rPr lang="en-US" sz="2400" dirty="0">
                <a:solidFill>
                  <a:srgbClr val="0070C0"/>
                </a:solidFill>
              </a:rPr>
              <a:t>This may seem odd, but strong bonds are more stable, the more stable a system is the lower its potential energy.</a:t>
            </a:r>
            <a:endParaRPr lang="en-AU" sz="2400" dirty="0">
              <a:solidFill>
                <a:srgbClr val="0070C0"/>
              </a:solidFill>
            </a:endParaRPr>
          </a:p>
        </p:txBody>
      </p:sp>
    </p:spTree>
    <p:extLst>
      <p:ext uri="{BB962C8B-B14F-4D97-AF65-F5344CB8AC3E}">
        <p14:creationId xmlns:p14="http://schemas.microsoft.com/office/powerpoint/2010/main" val="2799665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B018E5A-D657-4F87-A55E-4BA01C1A96AA}"/>
              </a:ext>
            </a:extLst>
          </p:cNvPr>
          <p:cNvPicPr>
            <a:picLocks noChangeAspect="1"/>
          </p:cNvPicPr>
          <p:nvPr/>
        </p:nvPicPr>
        <p:blipFill rotWithShape="1">
          <a:blip r:embed="rId2"/>
          <a:srcRect t="80626"/>
          <a:stretch/>
        </p:blipFill>
        <p:spPr>
          <a:xfrm>
            <a:off x="2280633" y="5394199"/>
            <a:ext cx="3053973" cy="640100"/>
          </a:xfrm>
          <a:prstGeom prst="rect">
            <a:avLst/>
          </a:prstGeom>
        </p:spPr>
      </p:pic>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Energy in chemical reactions</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3"/>
          <a:stretch>
            <a:fillRect/>
          </a:stretch>
        </p:blipFill>
        <p:spPr>
          <a:xfrm>
            <a:off x="-24509" y="-49373"/>
            <a:ext cx="1916053" cy="1571945"/>
          </a:xfrm>
          <a:prstGeom prst="rect">
            <a:avLst/>
          </a:prstGeom>
        </p:spPr>
      </p:pic>
      <p:pic>
        <p:nvPicPr>
          <p:cNvPr id="11" name="Picture 10" descr="A picture containing timeline&#10;&#10;Description automatically generated">
            <a:extLst>
              <a:ext uri="{FF2B5EF4-FFF2-40B4-BE49-F238E27FC236}">
                <a16:creationId xmlns:a16="http://schemas.microsoft.com/office/drawing/2014/main" id="{A6DB5412-9676-41CD-A484-58C7DA5816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717" y="1605300"/>
            <a:ext cx="4707709" cy="3333943"/>
          </a:xfrm>
          <a:prstGeom prst="rect">
            <a:avLst/>
          </a:prstGeom>
        </p:spPr>
      </p:pic>
      <p:pic>
        <p:nvPicPr>
          <p:cNvPr id="12" name="Picture 11" descr="Diagram&#10;&#10;Description automatically generated">
            <a:extLst>
              <a:ext uri="{FF2B5EF4-FFF2-40B4-BE49-F238E27FC236}">
                <a16:creationId xmlns:a16="http://schemas.microsoft.com/office/drawing/2014/main" id="{65CCB0CB-19AE-425B-9814-8352168B4C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1117" y="1702942"/>
            <a:ext cx="4840326" cy="2645880"/>
          </a:xfrm>
          <a:prstGeom prst="rect">
            <a:avLst/>
          </a:prstGeom>
        </p:spPr>
      </p:pic>
      <p:pic>
        <p:nvPicPr>
          <p:cNvPr id="13" name="Picture 12">
            <a:extLst>
              <a:ext uri="{FF2B5EF4-FFF2-40B4-BE49-F238E27FC236}">
                <a16:creationId xmlns:a16="http://schemas.microsoft.com/office/drawing/2014/main" id="{AA8547C1-1ABD-441C-A5F4-E555318BB999}"/>
              </a:ext>
            </a:extLst>
          </p:cNvPr>
          <p:cNvPicPr>
            <a:picLocks noChangeAspect="1"/>
          </p:cNvPicPr>
          <p:nvPr/>
        </p:nvPicPr>
        <p:blipFill rotWithShape="1">
          <a:blip r:embed="rId2"/>
          <a:srcRect l="3974" b="19228"/>
          <a:stretch/>
        </p:blipFill>
        <p:spPr>
          <a:xfrm>
            <a:off x="161916" y="4754373"/>
            <a:ext cx="2311757" cy="2103627"/>
          </a:xfrm>
          <a:prstGeom prst="rect">
            <a:avLst/>
          </a:prstGeom>
        </p:spPr>
      </p:pic>
      <p:grpSp>
        <p:nvGrpSpPr>
          <p:cNvPr id="22" name="Group 21">
            <a:extLst>
              <a:ext uri="{FF2B5EF4-FFF2-40B4-BE49-F238E27FC236}">
                <a16:creationId xmlns:a16="http://schemas.microsoft.com/office/drawing/2014/main" id="{AB468283-2F5F-40FA-A641-18CEF46D5353}"/>
              </a:ext>
            </a:extLst>
          </p:cNvPr>
          <p:cNvGrpSpPr/>
          <p:nvPr/>
        </p:nvGrpSpPr>
        <p:grpSpPr>
          <a:xfrm>
            <a:off x="7022147" y="5396124"/>
            <a:ext cx="2943225" cy="638175"/>
            <a:chOff x="7936547" y="5350534"/>
            <a:chExt cx="2943225" cy="638175"/>
          </a:xfrm>
        </p:grpSpPr>
        <p:pic>
          <p:nvPicPr>
            <p:cNvPr id="17" name="Picture 16">
              <a:extLst>
                <a:ext uri="{FF2B5EF4-FFF2-40B4-BE49-F238E27FC236}">
                  <a16:creationId xmlns:a16="http://schemas.microsoft.com/office/drawing/2014/main" id="{10915271-C787-4099-8381-67835A3A0F3B}"/>
                </a:ext>
              </a:extLst>
            </p:cNvPr>
            <p:cNvPicPr>
              <a:picLocks noChangeAspect="1"/>
            </p:cNvPicPr>
            <p:nvPr/>
          </p:nvPicPr>
          <p:blipFill>
            <a:blip r:embed="rId6"/>
            <a:stretch>
              <a:fillRect/>
            </a:stretch>
          </p:blipFill>
          <p:spPr>
            <a:xfrm>
              <a:off x="9670097" y="5363220"/>
              <a:ext cx="1209675" cy="609600"/>
            </a:xfrm>
            <a:prstGeom prst="rect">
              <a:avLst/>
            </a:prstGeom>
          </p:spPr>
        </p:pic>
        <p:pic>
          <p:nvPicPr>
            <p:cNvPr id="19" name="Picture 18">
              <a:extLst>
                <a:ext uri="{FF2B5EF4-FFF2-40B4-BE49-F238E27FC236}">
                  <a16:creationId xmlns:a16="http://schemas.microsoft.com/office/drawing/2014/main" id="{90BF61A8-7091-4AAB-8688-92C153C70A6E}"/>
                </a:ext>
              </a:extLst>
            </p:cNvPr>
            <p:cNvPicPr>
              <a:picLocks noChangeAspect="1"/>
            </p:cNvPicPr>
            <p:nvPr/>
          </p:nvPicPr>
          <p:blipFill>
            <a:blip r:embed="rId7"/>
            <a:stretch>
              <a:fillRect/>
            </a:stretch>
          </p:blipFill>
          <p:spPr>
            <a:xfrm>
              <a:off x="7936547" y="5350534"/>
              <a:ext cx="1114425" cy="638175"/>
            </a:xfrm>
            <a:prstGeom prst="rect">
              <a:avLst/>
            </a:prstGeom>
          </p:spPr>
        </p:pic>
        <p:pic>
          <p:nvPicPr>
            <p:cNvPr id="21" name="Picture 20">
              <a:extLst>
                <a:ext uri="{FF2B5EF4-FFF2-40B4-BE49-F238E27FC236}">
                  <a16:creationId xmlns:a16="http://schemas.microsoft.com/office/drawing/2014/main" id="{F4969F41-84B1-4797-A889-421C897B372B}"/>
                </a:ext>
              </a:extLst>
            </p:cNvPr>
            <p:cNvPicPr>
              <a:picLocks noChangeAspect="1"/>
            </p:cNvPicPr>
            <p:nvPr/>
          </p:nvPicPr>
          <p:blipFill>
            <a:blip r:embed="rId8"/>
            <a:stretch>
              <a:fillRect/>
            </a:stretch>
          </p:blipFill>
          <p:spPr>
            <a:xfrm>
              <a:off x="9050972" y="5563245"/>
              <a:ext cx="714375" cy="209550"/>
            </a:xfrm>
            <a:prstGeom prst="rect">
              <a:avLst/>
            </a:prstGeom>
          </p:spPr>
        </p:pic>
      </p:grpSp>
      <p:pic>
        <p:nvPicPr>
          <p:cNvPr id="23" name="Picture 22">
            <a:extLst>
              <a:ext uri="{FF2B5EF4-FFF2-40B4-BE49-F238E27FC236}">
                <a16:creationId xmlns:a16="http://schemas.microsoft.com/office/drawing/2014/main" id="{6622CE0D-9E2A-48B9-8D2C-EAFA3B0A11E3}"/>
              </a:ext>
            </a:extLst>
          </p:cNvPr>
          <p:cNvPicPr>
            <a:picLocks noChangeAspect="1"/>
          </p:cNvPicPr>
          <p:nvPr/>
        </p:nvPicPr>
        <p:blipFill rotWithShape="1">
          <a:blip r:embed="rId9"/>
          <a:srcRect l="23726" r="21634"/>
          <a:stretch/>
        </p:blipFill>
        <p:spPr>
          <a:xfrm>
            <a:off x="10254614" y="4542984"/>
            <a:ext cx="1682111" cy="1731651"/>
          </a:xfrm>
          <a:prstGeom prst="rect">
            <a:avLst/>
          </a:prstGeom>
        </p:spPr>
      </p:pic>
      <p:pic>
        <p:nvPicPr>
          <p:cNvPr id="25" name="Picture 24">
            <a:extLst>
              <a:ext uri="{FF2B5EF4-FFF2-40B4-BE49-F238E27FC236}">
                <a16:creationId xmlns:a16="http://schemas.microsoft.com/office/drawing/2014/main" id="{B585825E-6108-46FE-A9B2-E4C830AA1799}"/>
              </a:ext>
            </a:extLst>
          </p:cNvPr>
          <p:cNvPicPr>
            <a:picLocks noChangeAspect="1"/>
          </p:cNvPicPr>
          <p:nvPr/>
        </p:nvPicPr>
        <p:blipFill>
          <a:blip r:embed="rId10"/>
          <a:stretch>
            <a:fillRect/>
          </a:stretch>
        </p:blipFill>
        <p:spPr>
          <a:xfrm>
            <a:off x="10077445" y="6392862"/>
            <a:ext cx="2114555" cy="322139"/>
          </a:xfrm>
          <a:prstGeom prst="rect">
            <a:avLst/>
          </a:prstGeom>
        </p:spPr>
      </p:pic>
    </p:spTree>
    <p:extLst>
      <p:ext uri="{BB962C8B-B14F-4D97-AF65-F5344CB8AC3E}">
        <p14:creationId xmlns:p14="http://schemas.microsoft.com/office/powerpoint/2010/main" val="2601921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1378</TotalTime>
  <Words>1274</Words>
  <Application>Microsoft Office PowerPoint</Application>
  <PresentationFormat>Widescreen</PresentationFormat>
  <Paragraphs>165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Alison Barnes</dc:creator>
  <cp:lastModifiedBy>Alison Barnes</cp:lastModifiedBy>
  <cp:revision>25</cp:revision>
  <dcterms:created xsi:type="dcterms:W3CDTF">2021-01-31T07:33:31Z</dcterms:created>
  <dcterms:modified xsi:type="dcterms:W3CDTF">2021-02-01T06:31:53Z</dcterms:modified>
</cp:coreProperties>
</file>