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6" r:id="rId6"/>
    <p:sldId id="265" r:id="rId7"/>
    <p:sldId id="264" r:id="rId8"/>
    <p:sldId id="263" r:id="rId9"/>
    <p:sldId id="260" r:id="rId10"/>
    <p:sldId id="267" r:id="rId11"/>
    <p:sldId id="268" r:id="rId12"/>
    <p:sldId id="269" r:id="rId13"/>
    <p:sldId id="270" r:id="rId14"/>
    <p:sldId id="259" r:id="rId15"/>
    <p:sldId id="271" r:id="rId16"/>
    <p:sldId id="258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4F6-9F93-41B0-B82E-8565FB93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4A8F-6029-474B-87CE-93328A90B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3B22-1439-4F47-A394-FBFA2FE9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C98B-9ED6-456C-B0AC-5D604C66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4746-24E0-44B3-A4F0-E3AF005F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79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374-8156-4A25-B9AA-53E6FA34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90BB7-239E-4FFE-9546-055E1BE2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9A0F-D97B-4C68-A201-40964301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CAEC-8409-4962-947E-1180F972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533D-FE86-4A34-9384-5D681D9E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74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9FDD7-CB99-4436-AA30-C5F7D818A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C1D71-85ED-49F3-A5F7-781B042EB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1CBA-AAE2-4549-B30B-DC1AFABA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CCBA-BEE9-4640-999D-00FCE3D3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ACA1-DFB4-40C1-944E-12250CD1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4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249F-11B5-4C4D-94E6-169F5BD1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902F-18F5-4BF8-ABC2-B6C8EE3A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2C99-9E82-4138-A4D7-FE797A09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7C5A-507A-420E-B420-E23DC49B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91AA-1D06-4D33-A016-2ACE5F61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0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65B8-65ED-4DF5-A0FF-5DFB5F3C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C09F9-2D80-4376-BCFF-5E6CAF276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5004-15B2-4368-B0DB-EDAE9BEE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0B6F-4642-444B-BBA3-5955DFC4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A39E-7BA9-4C5D-A083-A3F5642F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11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CCC1-3E87-49CD-A9A9-D59DE388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4F3E-380D-426C-B4D3-16A9BE8C9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67A8-E3AD-44A2-935B-D61776E3D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8A55C-DC15-45F5-B67F-000B12FD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641D3-8A62-4A43-B201-B6DE179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B4C14-D56D-4546-A424-BEDD335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47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36F5-02FF-4CDD-9558-F6464FAE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4CB-EDD4-4224-87E0-0FA53B06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1DB2-F6ED-4B2D-952B-DD04F3EE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1A72F-6F93-4855-A029-74C672C43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17525-8187-4FCA-A46D-F40EE25BE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4DF8F-F982-4434-896B-E60FB185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59C08-15FD-4DED-B8B2-3BC2BDD6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04E62-5C2A-4CC4-A64B-C133A34A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48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166-3B9D-434F-A614-803F7543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1C1F4-E1DB-43DC-9DCB-2EF94C66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84875-DE52-45C1-B6D9-B8C425F6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4CFFC-E542-4084-A04E-585558E3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2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48D57-ECA9-4F00-9731-26A9F172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F2C86-02D2-4D08-BDD5-820B7118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CC8CB-EE84-44A0-81EB-62AB2D93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4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C620-8B0B-4DC3-B207-1E54934D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7346-06B2-439B-9E18-490E0685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0BEF7-31E5-49EB-896E-DB3F1A6E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D2FC-254E-49D0-8305-4378EA36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3B11-C0F2-4D51-B96A-18935614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EA64F-0534-41A5-A86E-6288E3CA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67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BF9-225D-4AC9-A557-E2BD8765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6F8F0-C753-418F-BEF8-7D6AB857E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29A3A-55FC-4467-B6F8-58E3F8DB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C8392-B3BB-4B9B-884D-67A9AAEC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24EF8-C497-4267-B506-62F77126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6A3F-3280-4F5B-BC32-3B616905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0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75078-6A59-428D-AC80-455C62F4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4210-521C-4B28-AC7D-A13C4A15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7FC1-CAF9-42F6-87A8-02C690000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2C13-04AE-4995-A7F5-B1F58076463F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C1B5-8DE7-4491-97A4-40322237D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DDE6-1C87-4306-9A3E-F150A79A3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2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A8B4FB7-9ED8-444E-A235-28F63BBBC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E79AB4-CA1C-4D92-ABAB-BC4DDE71FA7E}"/>
              </a:ext>
            </a:extLst>
          </p:cNvPr>
          <p:cNvSpPr txBox="1"/>
          <p:nvPr/>
        </p:nvSpPr>
        <p:spPr>
          <a:xfrm>
            <a:off x="1960880" y="198140"/>
            <a:ext cx="78130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Acid-base chemistry</a:t>
            </a:r>
          </a:p>
          <a:p>
            <a:pPr algn="ctr"/>
            <a:r>
              <a:rPr lang="en-US" sz="3200" dirty="0"/>
              <a:t>Salts and water</a:t>
            </a:r>
            <a:endParaRPr lang="en-A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04C4A-6397-4F0F-BD08-F4136157492C}"/>
              </a:ext>
            </a:extLst>
          </p:cNvPr>
          <p:cNvSpPr txBox="1"/>
          <p:nvPr/>
        </p:nvSpPr>
        <p:spPr>
          <a:xfrm>
            <a:off x="264160" y="6136640"/>
            <a:ext cx="509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ATAR Chemistry Unit 3 2021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45825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Autoionisation</a:t>
            </a:r>
            <a:r>
              <a:rPr lang="en-US" sz="3200" dirty="0">
                <a:solidFill>
                  <a:schemeClr val="tx1"/>
                </a:solidFill>
              </a:rPr>
              <a:t> of water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95A7A-FDE4-492D-81C7-8935B3167FFD}"/>
              </a:ext>
            </a:extLst>
          </p:cNvPr>
          <p:cNvSpPr txBox="1"/>
          <p:nvPr/>
        </p:nvSpPr>
        <p:spPr>
          <a:xfrm>
            <a:off x="574040" y="2403335"/>
            <a:ext cx="1104392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Consider the equilibrium: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what happens to the concentration of hydronium if I add an acid?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What happens to the concentration if I add a base?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27302-2D8C-460A-97CC-364BD2DE4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38"/>
          <a:stretch/>
        </p:blipFill>
        <p:spPr>
          <a:xfrm>
            <a:off x="3464560" y="1473200"/>
            <a:ext cx="4581672" cy="832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CD4C9-BADC-4C9C-9497-96530FC5FE2C}"/>
              </a:ext>
            </a:extLst>
          </p:cNvPr>
          <p:cNvSpPr txBox="1"/>
          <p:nvPr/>
        </p:nvSpPr>
        <p:spPr>
          <a:xfrm>
            <a:off x="2078612" y="3680934"/>
            <a:ext cx="8284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 not only increase [H</a:t>
            </a:r>
            <a:r>
              <a:rPr lang="en-US" sz="2400" baseline="-25000" dirty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rgbClr val="0070C0"/>
                </a:solidFill>
              </a:rPr>
              <a:t>O</a:t>
            </a:r>
            <a:r>
              <a:rPr lang="en-US" sz="2400" baseline="30000" dirty="0">
                <a:solidFill>
                  <a:srgbClr val="0070C0"/>
                </a:solidFill>
              </a:rPr>
              <a:t>+</a:t>
            </a:r>
            <a:r>
              <a:rPr lang="en-US" sz="2400" dirty="0">
                <a:solidFill>
                  <a:srgbClr val="0070C0"/>
                </a:solidFill>
              </a:rPr>
              <a:t>], but the imposed change also shifts the equilibrium to reduce [OH</a:t>
            </a:r>
            <a:r>
              <a:rPr lang="en-US" sz="2400" baseline="30000" dirty="0">
                <a:solidFill>
                  <a:srgbClr val="0070C0"/>
                </a:solidFill>
              </a:rPr>
              <a:t>-</a:t>
            </a:r>
            <a:r>
              <a:rPr lang="en-US" sz="2400" dirty="0">
                <a:solidFill>
                  <a:srgbClr val="0070C0"/>
                </a:solidFill>
              </a:rPr>
              <a:t>]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6099A-45FF-4426-8D7D-F1EBE5791583}"/>
              </a:ext>
            </a:extLst>
          </p:cNvPr>
          <p:cNvSpPr txBox="1"/>
          <p:nvPr/>
        </p:nvSpPr>
        <p:spPr>
          <a:xfrm>
            <a:off x="1953706" y="5258164"/>
            <a:ext cx="8284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 not only increase [OH</a:t>
            </a:r>
            <a:r>
              <a:rPr lang="en-US" sz="2400" baseline="30000" dirty="0">
                <a:solidFill>
                  <a:srgbClr val="0070C0"/>
                </a:solidFill>
              </a:rPr>
              <a:t>-</a:t>
            </a:r>
            <a:r>
              <a:rPr lang="en-US" sz="2400" dirty="0">
                <a:solidFill>
                  <a:srgbClr val="0070C0"/>
                </a:solidFill>
              </a:rPr>
              <a:t>] but the imposed change also shifts the equilibrium to reduce [H</a:t>
            </a:r>
            <a:r>
              <a:rPr lang="en-US" sz="2400" baseline="-25000" dirty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rgbClr val="0070C0"/>
                </a:solidFill>
              </a:rPr>
              <a:t>O</a:t>
            </a:r>
            <a:r>
              <a:rPr lang="en-US" sz="2400" baseline="30000" dirty="0">
                <a:solidFill>
                  <a:srgbClr val="0070C0"/>
                </a:solidFill>
              </a:rPr>
              <a:t>+</a:t>
            </a:r>
            <a:r>
              <a:rPr lang="en-US" sz="2400" dirty="0">
                <a:solidFill>
                  <a:srgbClr val="0070C0"/>
                </a:solidFill>
              </a:rPr>
              <a:t>]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1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Autoionisation</a:t>
            </a:r>
            <a:r>
              <a:rPr lang="en-US" sz="3200" dirty="0">
                <a:solidFill>
                  <a:schemeClr val="tx1"/>
                </a:solidFill>
              </a:rPr>
              <a:t> of water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95A7A-FDE4-492D-81C7-8935B3167FFD}"/>
              </a:ext>
            </a:extLst>
          </p:cNvPr>
          <p:cNvSpPr txBox="1"/>
          <p:nvPr/>
        </p:nvSpPr>
        <p:spPr>
          <a:xfrm>
            <a:off x="574040" y="2403335"/>
            <a:ext cx="1104392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Write the equilibrium expression for the above equilibrium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27302-2D8C-460A-97CC-364BD2DE4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38"/>
          <a:stretch/>
        </p:blipFill>
        <p:spPr>
          <a:xfrm>
            <a:off x="2387600" y="1473200"/>
            <a:ext cx="4581672" cy="8328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B3A1D4-C670-41DF-9324-8412BD4C9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947" y="3022105"/>
            <a:ext cx="3268072" cy="10782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82E4F0-31B1-454F-AD31-09C682BFC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272" y="1622750"/>
            <a:ext cx="3382408" cy="5940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A773A1-0527-4306-BA9F-F19E398FA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75" y="4286945"/>
            <a:ext cx="11693615" cy="139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1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Autoionisation</a:t>
            </a:r>
            <a:r>
              <a:rPr lang="en-US" sz="3200" dirty="0">
                <a:solidFill>
                  <a:schemeClr val="tx1"/>
                </a:solidFill>
              </a:rPr>
              <a:t> of water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95A7A-FDE4-492D-81C7-8935B3167FFD}"/>
              </a:ext>
            </a:extLst>
          </p:cNvPr>
          <p:cNvSpPr txBox="1"/>
          <p:nvPr/>
        </p:nvSpPr>
        <p:spPr>
          <a:xfrm>
            <a:off x="574040" y="2403335"/>
            <a:ext cx="1104392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Write the equilibrium expression for the above equilibrium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27302-2D8C-460A-97CC-364BD2DE4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38"/>
          <a:stretch/>
        </p:blipFill>
        <p:spPr>
          <a:xfrm>
            <a:off x="2387600" y="1473200"/>
            <a:ext cx="4581672" cy="832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82E4F0-31B1-454F-AD31-09C682BFC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272" y="1622750"/>
            <a:ext cx="3382408" cy="5940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A773A1-0527-4306-BA9F-F19E398FA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75" y="4286945"/>
            <a:ext cx="11693615" cy="1390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0C424F-A0BD-4964-B1F7-71D820FDD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689" y="3176587"/>
            <a:ext cx="5786923" cy="9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Autoionisation</a:t>
            </a:r>
            <a:r>
              <a:rPr lang="en-US" sz="3200" dirty="0">
                <a:solidFill>
                  <a:schemeClr val="tx1"/>
                </a:solidFill>
              </a:rPr>
              <a:t> of water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95A7A-FDE4-492D-81C7-8935B3167FFD}"/>
              </a:ext>
            </a:extLst>
          </p:cNvPr>
          <p:cNvSpPr txBox="1"/>
          <p:nvPr/>
        </p:nvSpPr>
        <p:spPr>
          <a:xfrm>
            <a:off x="574040" y="3185655"/>
            <a:ext cx="1104392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[H+] and [OH-] are inversely proportional (if one goes up the other goes down)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If [H+] increases by a factor of 3 then [OH-] decreases by a factor of 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The extremely small value of Kw means the equilibrium strongly favours molecular water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Kw changes with temperature, higher temperature favour the formation of products (as the forward reaction is endothermic)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27302-2D8C-460A-97CC-364BD2DE4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38"/>
          <a:stretch/>
        </p:blipFill>
        <p:spPr>
          <a:xfrm>
            <a:off x="2387600" y="1473200"/>
            <a:ext cx="4581672" cy="832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82E4F0-31B1-454F-AD31-09C682BFC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272" y="1622750"/>
            <a:ext cx="3382408" cy="594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0C424F-A0BD-4964-B1F7-71D820FDD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673" y="2291589"/>
            <a:ext cx="4909007" cy="7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2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Autoionisation</a:t>
            </a:r>
            <a:r>
              <a:rPr lang="en-US" sz="3200" dirty="0">
                <a:solidFill>
                  <a:schemeClr val="tx1"/>
                </a:solidFill>
              </a:rPr>
              <a:t> of water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D826AE-D732-401D-BA91-22BD3F24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30" y="1028404"/>
            <a:ext cx="5093970" cy="5806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FE207-8C94-40C3-8BBE-6165FF7D3CAC}"/>
              </a:ext>
            </a:extLst>
          </p:cNvPr>
          <p:cNvSpPr txBox="1"/>
          <p:nvPr/>
        </p:nvSpPr>
        <p:spPr>
          <a:xfrm>
            <a:off x="386080" y="1757680"/>
            <a:ext cx="621792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At a given temperature we know the value of Kw so we can use this to calculate the concentration of H</a:t>
            </a:r>
            <a:r>
              <a:rPr lang="en-US" sz="2400" baseline="30000" dirty="0"/>
              <a:t>+</a:t>
            </a:r>
            <a:r>
              <a:rPr lang="en-US" sz="2400" dirty="0"/>
              <a:t> if we know the concentration of OH</a:t>
            </a:r>
            <a:r>
              <a:rPr lang="en-US" sz="2400" baseline="30000" dirty="0"/>
              <a:t>-</a:t>
            </a:r>
            <a:r>
              <a:rPr lang="en-US" sz="2400" dirty="0"/>
              <a:t>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68513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Autoionisation</a:t>
            </a:r>
            <a:r>
              <a:rPr lang="en-US" sz="3200" dirty="0">
                <a:solidFill>
                  <a:schemeClr val="tx1"/>
                </a:solidFill>
              </a:rPr>
              <a:t> of water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824B86-CE7C-4A51-9F22-8AFC45A71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" y="1787842"/>
            <a:ext cx="11155722" cy="39322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467B5C-07E4-4F39-80F1-FA73719831E1}"/>
              </a:ext>
            </a:extLst>
          </p:cNvPr>
          <p:cNvSpPr/>
          <p:nvPr/>
        </p:nvSpPr>
        <p:spPr>
          <a:xfrm>
            <a:off x="444817" y="2265680"/>
            <a:ext cx="11155722" cy="408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52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Acidity and pH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5768E08-6C70-4E75-9429-8CEC16B88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18" y="1264990"/>
            <a:ext cx="8191364" cy="54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1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Acidity and pH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B90ABB-03DA-49CF-B2C0-64E7AC891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1704045"/>
            <a:ext cx="6024880" cy="4769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3BF116-AE92-484A-96BB-BE6151BA0AF1}"/>
              </a:ext>
            </a:extLst>
          </p:cNvPr>
          <p:cNvSpPr txBox="1"/>
          <p:nvPr/>
        </p:nvSpPr>
        <p:spPr>
          <a:xfrm>
            <a:off x="6939280" y="1704045"/>
            <a:ext cx="491744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Acidity depends on the H</a:t>
            </a:r>
            <a:r>
              <a:rPr lang="en-US" sz="2400" baseline="30000" dirty="0"/>
              <a:t>+</a:t>
            </a:r>
            <a:r>
              <a:rPr lang="en-US" sz="2400" dirty="0"/>
              <a:t> concentration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convenient way to display this is using the pH scale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pH scale is logarithmic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2404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Acidity and pH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3BF116-AE92-484A-96BB-BE6151BA0AF1}"/>
              </a:ext>
            </a:extLst>
          </p:cNvPr>
          <p:cNvSpPr txBox="1"/>
          <p:nvPr/>
        </p:nvSpPr>
        <p:spPr>
          <a:xfrm>
            <a:off x="3846452" y="1731932"/>
            <a:ext cx="3163948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pH = - log [H</a:t>
            </a:r>
            <a:r>
              <a:rPr lang="en-US" sz="4000" baseline="30000" dirty="0"/>
              <a:t>+</a:t>
            </a:r>
            <a:r>
              <a:rPr lang="en-US" sz="4000" dirty="0"/>
              <a:t>]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016EE-450C-4B2A-9294-CD407E2B792E}"/>
              </a:ext>
            </a:extLst>
          </p:cNvPr>
          <p:cNvSpPr txBox="1"/>
          <p:nvPr/>
        </p:nvSpPr>
        <p:spPr>
          <a:xfrm>
            <a:off x="933517" y="2784177"/>
            <a:ext cx="1042536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given the pH you can calculate [H</a:t>
            </a:r>
            <a:r>
              <a:rPr lang="en-US" sz="2400" baseline="30000" dirty="0"/>
              <a:t>+</a:t>
            </a:r>
            <a:r>
              <a:rPr lang="en-US" sz="2400" dirty="0"/>
              <a:t>] and by using Kw then [OH</a:t>
            </a:r>
            <a:r>
              <a:rPr lang="en-US" sz="2400" baseline="30000" dirty="0"/>
              <a:t>-</a:t>
            </a:r>
            <a:r>
              <a:rPr lang="en-US" sz="2400" dirty="0"/>
              <a:t>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are given [H</a:t>
            </a:r>
            <a:r>
              <a:rPr lang="en-US" sz="2400" baseline="30000" dirty="0"/>
              <a:t>+</a:t>
            </a:r>
            <a:r>
              <a:rPr lang="en-US" sz="2400" dirty="0"/>
              <a:t>] or [OH</a:t>
            </a:r>
            <a:r>
              <a:rPr lang="en-US" sz="2400" baseline="30000" dirty="0"/>
              <a:t>-</a:t>
            </a:r>
            <a:r>
              <a:rPr lang="en-US" sz="2400" dirty="0"/>
              <a:t>] you can use Kw and calculate pH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27890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Acidity and pH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3BF116-AE92-484A-96BB-BE6151BA0AF1}"/>
              </a:ext>
            </a:extLst>
          </p:cNvPr>
          <p:cNvSpPr txBox="1"/>
          <p:nvPr/>
        </p:nvSpPr>
        <p:spPr>
          <a:xfrm>
            <a:off x="3846452" y="1062446"/>
            <a:ext cx="3163948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pH = - log [H</a:t>
            </a:r>
            <a:r>
              <a:rPr lang="en-US" sz="4000" baseline="30000" dirty="0"/>
              <a:t>+</a:t>
            </a:r>
            <a:r>
              <a:rPr lang="en-US" sz="4000" dirty="0"/>
              <a:t>]</a:t>
            </a:r>
            <a:endParaRPr lang="en-AU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35C20A-5097-4026-BCB8-2D1BC45E8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5714"/>
            <a:ext cx="12192000" cy="22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Outline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742A11-58AF-4B09-A97C-7CCD3320A5D6}"/>
              </a:ext>
            </a:extLst>
          </p:cNvPr>
          <p:cNvSpPr txBox="1"/>
          <p:nvPr/>
        </p:nvSpPr>
        <p:spPr>
          <a:xfrm>
            <a:off x="741680" y="1950720"/>
            <a:ext cx="103632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Acid-base properties of salts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Autoionisation</a:t>
            </a:r>
            <a:r>
              <a:rPr lang="en-US" sz="2400" dirty="0"/>
              <a:t> of water and Kw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Acidity and pH</a:t>
            </a:r>
            <a:endParaRPr lang="en-AU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533A0B-A8B1-4D10-9EC6-0C4C8E72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367" y="1950720"/>
            <a:ext cx="4938713" cy="42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93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Acidity and pH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3BF116-AE92-484A-96BB-BE6151BA0AF1}"/>
              </a:ext>
            </a:extLst>
          </p:cNvPr>
          <p:cNvSpPr txBox="1"/>
          <p:nvPr/>
        </p:nvSpPr>
        <p:spPr>
          <a:xfrm>
            <a:off x="3846452" y="1062446"/>
            <a:ext cx="3163948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pH = - log [H</a:t>
            </a:r>
            <a:r>
              <a:rPr lang="en-US" sz="4000" baseline="30000" dirty="0"/>
              <a:t>+</a:t>
            </a:r>
            <a:r>
              <a:rPr lang="en-US" sz="4000" dirty="0"/>
              <a:t>]</a:t>
            </a:r>
            <a:endParaRPr lang="en-AU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94716F-E7BF-4D27-9F0B-2E4F82BB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585"/>
            <a:ext cx="12192000" cy="31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2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Acidity and pH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3BF116-AE92-484A-96BB-BE6151BA0AF1}"/>
              </a:ext>
            </a:extLst>
          </p:cNvPr>
          <p:cNvSpPr txBox="1"/>
          <p:nvPr/>
        </p:nvSpPr>
        <p:spPr>
          <a:xfrm>
            <a:off x="3846452" y="1062446"/>
            <a:ext cx="3163948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pH = - log [H</a:t>
            </a:r>
            <a:r>
              <a:rPr lang="en-US" sz="4000" baseline="30000" dirty="0"/>
              <a:t>+</a:t>
            </a:r>
            <a:r>
              <a:rPr lang="en-US" sz="4000" dirty="0"/>
              <a:t>]</a:t>
            </a:r>
            <a:endParaRPr lang="en-AU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4FFFCF-89A2-45B9-B151-1945FBC9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9780"/>
            <a:ext cx="12192000" cy="39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3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Stoichiometry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FC7BB1-62B4-4AC8-A498-C48E1731A734}"/>
              </a:ext>
            </a:extLst>
          </p:cNvPr>
          <p:cNvSpPr/>
          <p:nvPr/>
        </p:nvSpPr>
        <p:spPr>
          <a:xfrm>
            <a:off x="210531" y="5181627"/>
            <a:ext cx="1313469" cy="80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3CAADA-F88F-4AAD-A2B3-B573C60B8D78}"/>
              </a:ext>
            </a:extLst>
          </p:cNvPr>
          <p:cNvSpPr/>
          <p:nvPr/>
        </p:nvSpPr>
        <p:spPr>
          <a:xfrm>
            <a:off x="10633576" y="5181627"/>
            <a:ext cx="1313469" cy="80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F2C26C-2830-4FE6-93D3-A517DC279FDC}"/>
              </a:ext>
            </a:extLst>
          </p:cNvPr>
          <p:cNvSpPr/>
          <p:nvPr/>
        </p:nvSpPr>
        <p:spPr>
          <a:xfrm>
            <a:off x="10933829" y="3761034"/>
            <a:ext cx="981564" cy="77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A33D2-28AD-4FAA-B9AC-48F227D84440}"/>
              </a:ext>
            </a:extLst>
          </p:cNvPr>
          <p:cNvSpPr/>
          <p:nvPr/>
        </p:nvSpPr>
        <p:spPr>
          <a:xfrm>
            <a:off x="210531" y="3761034"/>
            <a:ext cx="981564" cy="77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48588D-8A16-4EA2-805F-3301C6B0E617}"/>
              </a:ext>
            </a:extLst>
          </p:cNvPr>
          <p:cNvSpPr/>
          <p:nvPr/>
        </p:nvSpPr>
        <p:spPr>
          <a:xfrm>
            <a:off x="212035" y="2369127"/>
            <a:ext cx="1963129" cy="79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F4D2B-D77B-4D3C-BB8B-6B1786643C47}"/>
              </a:ext>
            </a:extLst>
          </p:cNvPr>
          <p:cNvSpPr/>
          <p:nvPr/>
        </p:nvSpPr>
        <p:spPr>
          <a:xfrm>
            <a:off x="9978483" y="2369127"/>
            <a:ext cx="1963129" cy="79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582F0C-83C6-4AB3-A431-65269B00F86C}"/>
              </a:ext>
            </a:extLst>
          </p:cNvPr>
          <p:cNvSpPr/>
          <p:nvPr/>
        </p:nvSpPr>
        <p:spPr>
          <a:xfrm>
            <a:off x="6935560" y="3689341"/>
            <a:ext cx="1569492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AEAFE-0441-42B4-A7AC-6B9AACAFF370}"/>
              </a:ext>
            </a:extLst>
          </p:cNvPr>
          <p:cNvSpPr/>
          <p:nvPr/>
        </p:nvSpPr>
        <p:spPr>
          <a:xfrm>
            <a:off x="3685105" y="3673421"/>
            <a:ext cx="1569492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49464-385F-4E40-984A-615B4D32AAE9}"/>
              </a:ext>
            </a:extLst>
          </p:cNvPr>
          <p:cNvSpPr txBox="1"/>
          <p:nvPr/>
        </p:nvSpPr>
        <p:spPr>
          <a:xfrm>
            <a:off x="3685105" y="3673421"/>
            <a:ext cx="1569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Reactant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Moles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F5250-AB0B-4AAF-B30F-7E1A1BEFC88D}"/>
              </a:ext>
            </a:extLst>
          </p:cNvPr>
          <p:cNvSpPr txBox="1"/>
          <p:nvPr/>
        </p:nvSpPr>
        <p:spPr>
          <a:xfrm>
            <a:off x="6953644" y="3673421"/>
            <a:ext cx="1569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Moles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45FCDD-0B34-406F-88F1-6317A69AF75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5254597" y="4150475"/>
            <a:ext cx="169904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712154-3CC6-4CBD-8BB1-C77B28C4D699}"/>
              </a:ext>
            </a:extLst>
          </p:cNvPr>
          <p:cNvSpPr txBox="1"/>
          <p:nvPr/>
        </p:nvSpPr>
        <p:spPr>
          <a:xfrm>
            <a:off x="5414907" y="2746575"/>
            <a:ext cx="1323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Balanced</a:t>
            </a:r>
          </a:p>
          <a:p>
            <a:r>
              <a:rPr lang="en-GB" sz="2400" dirty="0">
                <a:solidFill>
                  <a:srgbClr val="FF0000"/>
                </a:solidFill>
              </a:rPr>
              <a:t>Equation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2AFA4-BA60-4146-90E4-F22434F3A6CA}"/>
              </a:ext>
            </a:extLst>
          </p:cNvPr>
          <p:cNvSpPr txBox="1"/>
          <p:nvPr/>
        </p:nvSpPr>
        <p:spPr>
          <a:xfrm>
            <a:off x="10753488" y="5311085"/>
            <a:ext cx="115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volume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44B638-5881-47F6-9DDA-86BF9DF057ED}"/>
              </a:ext>
            </a:extLst>
          </p:cNvPr>
          <p:cNvSpPr txBox="1"/>
          <p:nvPr/>
        </p:nvSpPr>
        <p:spPr>
          <a:xfrm>
            <a:off x="228614" y="2494360"/>
            <a:ext cx="245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Concentration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B0EB7-156F-44B1-9C1B-CC95C42A4190}"/>
              </a:ext>
            </a:extLst>
          </p:cNvPr>
          <p:cNvSpPr txBox="1"/>
          <p:nvPr/>
        </p:nvSpPr>
        <p:spPr>
          <a:xfrm>
            <a:off x="228615" y="3878418"/>
            <a:ext cx="245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Mass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C15C64-A907-41F0-9520-010EFC098B61}"/>
              </a:ext>
            </a:extLst>
          </p:cNvPr>
          <p:cNvSpPr txBox="1"/>
          <p:nvPr/>
        </p:nvSpPr>
        <p:spPr>
          <a:xfrm>
            <a:off x="228616" y="5309856"/>
            <a:ext cx="245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volume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3ED141-EBFF-46D3-B61E-537D75FEA771}"/>
              </a:ext>
            </a:extLst>
          </p:cNvPr>
          <p:cNvCxnSpPr/>
          <p:nvPr/>
        </p:nvCxnSpPr>
        <p:spPr>
          <a:xfrm flipV="1">
            <a:off x="8523136" y="2572793"/>
            <a:ext cx="1459062" cy="143913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381471-1FA7-4C00-9765-DC1A34AD5344}"/>
              </a:ext>
            </a:extLst>
          </p:cNvPr>
          <p:cNvCxnSpPr>
            <a:endCxn id="11" idx="1"/>
          </p:cNvCxnSpPr>
          <p:nvPr/>
        </p:nvCxnSpPr>
        <p:spPr>
          <a:xfrm>
            <a:off x="8639330" y="4345255"/>
            <a:ext cx="1994246" cy="123814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DBCDDF-93A8-400F-A54C-1C33DC586C00}"/>
              </a:ext>
            </a:extLst>
          </p:cNvPr>
          <p:cNvCxnSpPr>
            <a:endCxn id="12" idx="1"/>
          </p:cNvCxnSpPr>
          <p:nvPr/>
        </p:nvCxnSpPr>
        <p:spPr>
          <a:xfrm flipV="1">
            <a:off x="8547965" y="4150474"/>
            <a:ext cx="2385864" cy="2956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247A16-2226-4D36-8B3E-970D576D2D44}"/>
              </a:ext>
            </a:extLst>
          </p:cNvPr>
          <p:cNvCxnSpPr/>
          <p:nvPr/>
        </p:nvCxnSpPr>
        <p:spPr>
          <a:xfrm flipH="1" flipV="1">
            <a:off x="2161912" y="2600803"/>
            <a:ext cx="1509941" cy="14039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626243-15D2-4A83-8E33-998CE586C2A0}"/>
              </a:ext>
            </a:extLst>
          </p:cNvPr>
          <p:cNvCxnSpPr/>
          <p:nvPr/>
        </p:nvCxnSpPr>
        <p:spPr>
          <a:xfrm flipH="1">
            <a:off x="1524000" y="4296247"/>
            <a:ext cx="2161105" cy="141543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DA6D5C-62F4-4439-BF88-7CFBE51EE8B2}"/>
              </a:ext>
            </a:extLst>
          </p:cNvPr>
          <p:cNvCxnSpPr>
            <a:stCxn id="18" idx="1"/>
          </p:cNvCxnSpPr>
          <p:nvPr/>
        </p:nvCxnSpPr>
        <p:spPr>
          <a:xfrm flipH="1">
            <a:off x="1192095" y="4150475"/>
            <a:ext cx="249301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23507E-5A07-4129-84CE-34C660DD1536}"/>
                  </a:ext>
                </a:extLst>
              </p:cNvPr>
              <p:cNvSpPr txBox="1"/>
              <p:nvPr/>
            </p:nvSpPr>
            <p:spPr>
              <a:xfrm>
                <a:off x="7798558" y="2374677"/>
                <a:ext cx="1624083" cy="724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23507E-5A07-4129-84CE-34C660DD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558" y="2374677"/>
                <a:ext cx="1624083" cy="7248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918F81-5B8F-48B9-98F3-76003C15F197}"/>
                  </a:ext>
                </a:extLst>
              </p:cNvPr>
              <p:cNvSpPr txBox="1"/>
              <p:nvPr/>
            </p:nvSpPr>
            <p:spPr>
              <a:xfrm>
                <a:off x="2448874" y="2376361"/>
                <a:ext cx="1624083" cy="724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918F81-5B8F-48B9-98F3-76003C15F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74" y="2376361"/>
                <a:ext cx="1624083" cy="724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352B50-65A8-4C10-AABE-F3440E653A34}"/>
                  </a:ext>
                </a:extLst>
              </p:cNvPr>
              <p:cNvSpPr txBox="1"/>
              <p:nvPr/>
            </p:nvSpPr>
            <p:spPr>
              <a:xfrm>
                <a:off x="9012965" y="3331769"/>
                <a:ext cx="1624083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352B50-65A8-4C10-AABE-F3440E653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965" y="3331769"/>
                <a:ext cx="1624083" cy="722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62C145-88BC-4608-ADC8-1B51F4A93489}"/>
                  </a:ext>
                </a:extLst>
              </p:cNvPr>
              <p:cNvSpPr txBox="1"/>
              <p:nvPr/>
            </p:nvSpPr>
            <p:spPr>
              <a:xfrm>
                <a:off x="1331786" y="3348570"/>
                <a:ext cx="1624083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62C145-88BC-4608-ADC8-1B51F4A93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86" y="3348570"/>
                <a:ext cx="1624083" cy="7224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821A9F-00D6-4FF0-A163-6276513B3FCD}"/>
                  </a:ext>
                </a:extLst>
              </p:cNvPr>
              <p:cNvSpPr txBox="1"/>
              <p:nvPr/>
            </p:nvSpPr>
            <p:spPr>
              <a:xfrm>
                <a:off x="2545514" y="4936006"/>
                <a:ext cx="1951630" cy="72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𝑠𝑡𝑝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22.71</m:t>
                          </m:r>
                        </m:den>
                      </m:f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821A9F-00D6-4FF0-A163-6276513B3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514" y="4936006"/>
                <a:ext cx="1951630" cy="7235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292AA5-BB53-46BE-9D3E-3F6EEA05113B}"/>
                  </a:ext>
                </a:extLst>
              </p:cNvPr>
              <p:cNvSpPr txBox="1"/>
              <p:nvPr/>
            </p:nvSpPr>
            <p:spPr>
              <a:xfrm>
                <a:off x="7911311" y="4952996"/>
                <a:ext cx="1951630" cy="72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𝑠𝑡𝑝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22.71</m:t>
                          </m:r>
                        </m:den>
                      </m:f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292AA5-BB53-46BE-9D3E-3F6EEA05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311" y="4952996"/>
                <a:ext cx="1951630" cy="723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53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5ACAD0-8C2E-4105-ACC3-3F42B57C80FE}"/>
              </a:ext>
            </a:extLst>
          </p:cNvPr>
          <p:cNvGrpSpPr/>
          <p:nvPr/>
        </p:nvGrpSpPr>
        <p:grpSpPr>
          <a:xfrm>
            <a:off x="546431" y="1369616"/>
            <a:ext cx="6474130" cy="3039248"/>
            <a:chOff x="2133597" y="1518890"/>
            <a:chExt cx="7447723" cy="37349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1BA4A25-1210-44AC-A20F-DD537B1A3156}"/>
                </a:ext>
              </a:extLst>
            </p:cNvPr>
            <p:cNvGrpSpPr/>
            <p:nvPr/>
          </p:nvGrpSpPr>
          <p:grpSpPr>
            <a:xfrm>
              <a:off x="2133597" y="1518890"/>
              <a:ext cx="7447723" cy="3734913"/>
              <a:chOff x="2120345" y="2003698"/>
              <a:chExt cx="7447723" cy="373491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27ADF00-B132-4AD4-A125-50C3CCB46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24" t="1866" r="2871" b="18965"/>
              <a:stretch/>
            </p:blipFill>
            <p:spPr>
              <a:xfrm>
                <a:off x="2120345" y="2003698"/>
                <a:ext cx="7447723" cy="3734913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108301-C40C-40DF-B65A-C6D191F9039F}"/>
                  </a:ext>
                </a:extLst>
              </p:cNvPr>
              <p:cNvSpPr txBox="1"/>
              <p:nvPr/>
            </p:nvSpPr>
            <p:spPr>
              <a:xfrm>
                <a:off x="2398643" y="4839663"/>
                <a:ext cx="808383" cy="4001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C</a:t>
                </a:r>
                <a:r>
                  <a:rPr lang="en-GB" sz="2000" baseline="-25000" dirty="0"/>
                  <a:t>before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C65E2D-88AE-4F2F-93EB-4E61CB5EAEE7}"/>
                  </a:ext>
                </a:extLst>
              </p:cNvPr>
              <p:cNvSpPr txBox="1"/>
              <p:nvPr/>
            </p:nvSpPr>
            <p:spPr>
              <a:xfrm>
                <a:off x="4644887" y="3778390"/>
                <a:ext cx="80838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V</a:t>
                </a:r>
                <a:r>
                  <a:rPr lang="en-GB" sz="2000" baseline="-25000" dirty="0"/>
                  <a:t>before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884F58-6714-4FC4-AEB1-A597BD7ECDDB}"/>
                </a:ext>
              </a:extLst>
            </p:cNvPr>
            <p:cNvSpPr txBox="1"/>
            <p:nvPr/>
          </p:nvSpPr>
          <p:spPr>
            <a:xfrm>
              <a:off x="8703364" y="4034257"/>
              <a:ext cx="80838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V</a:t>
              </a:r>
              <a:r>
                <a:rPr lang="en-GB" sz="2000" baseline="-25000" dirty="0"/>
                <a:t>after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D58B20-9CD7-4049-AEF8-E373C1F64095}"/>
                </a:ext>
              </a:extLst>
            </p:cNvPr>
            <p:cNvSpPr txBox="1"/>
            <p:nvPr/>
          </p:nvSpPr>
          <p:spPr>
            <a:xfrm>
              <a:off x="8227613" y="4647086"/>
              <a:ext cx="591045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</a:t>
              </a:r>
              <a:r>
                <a:rPr lang="en-GB" sz="1600" baseline="-25000" dirty="0"/>
                <a:t>after</a:t>
              </a:r>
            </a:p>
          </p:txBody>
        </p:sp>
      </p:grp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Dilution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D97D6D-B9C4-4634-89C2-6E99ADF112C7}"/>
              </a:ext>
            </a:extLst>
          </p:cNvPr>
          <p:cNvSpPr txBox="1"/>
          <p:nvPr/>
        </p:nvSpPr>
        <p:spPr>
          <a:xfrm>
            <a:off x="7722043" y="1420167"/>
            <a:ext cx="43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1: Starting solution Concentration before = c</a:t>
            </a:r>
            <a:r>
              <a:rPr lang="en-GB" sz="2400" baseline="-25000" dirty="0"/>
              <a:t>before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54625C-BBA4-4814-892E-AC6455901664}"/>
              </a:ext>
            </a:extLst>
          </p:cNvPr>
          <p:cNvSpPr txBox="1"/>
          <p:nvPr/>
        </p:nvSpPr>
        <p:spPr>
          <a:xfrm>
            <a:off x="7694549" y="2267813"/>
            <a:ext cx="374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2: Take an aliquot</a:t>
            </a:r>
          </a:p>
          <a:p>
            <a:r>
              <a:rPr lang="en-GB" sz="2400" dirty="0"/>
              <a:t>volume before = V</a:t>
            </a:r>
            <a:r>
              <a:rPr lang="en-GB" sz="2400" baseline="-25000" dirty="0"/>
              <a:t>before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BFB70-E5E3-451F-851D-48B3DEACBDB1}"/>
              </a:ext>
            </a:extLst>
          </p:cNvPr>
          <p:cNvSpPr txBox="1"/>
          <p:nvPr/>
        </p:nvSpPr>
        <p:spPr>
          <a:xfrm>
            <a:off x="7722042" y="3162369"/>
            <a:ext cx="43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3: Put the aliquot in a new flask and add extra water to 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71951-8115-460B-8D93-E6EF91A28A29}"/>
              </a:ext>
            </a:extLst>
          </p:cNvPr>
          <p:cNvSpPr txBox="1"/>
          <p:nvPr/>
        </p:nvSpPr>
        <p:spPr>
          <a:xfrm>
            <a:off x="7722041" y="3993366"/>
            <a:ext cx="43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4: Concentration after = c</a:t>
            </a:r>
            <a:r>
              <a:rPr lang="en-GB" sz="2400" baseline="-25000" dirty="0"/>
              <a:t>after</a:t>
            </a:r>
          </a:p>
          <a:p>
            <a:r>
              <a:rPr lang="en-GB" sz="2400" dirty="0"/>
              <a:t>Volume after = V</a:t>
            </a:r>
            <a:r>
              <a:rPr lang="en-GB" sz="2400" baseline="-25000" dirty="0"/>
              <a:t>after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2D3A9F-479F-4751-ACFD-82BF682508DA}"/>
              </a:ext>
            </a:extLst>
          </p:cNvPr>
          <p:cNvSpPr txBox="1"/>
          <p:nvPr/>
        </p:nvSpPr>
        <p:spPr>
          <a:xfrm>
            <a:off x="2252870" y="5373413"/>
            <a:ext cx="9839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C</a:t>
            </a:r>
            <a:r>
              <a:rPr lang="en-GB" sz="4800" baseline="-25000" dirty="0"/>
              <a:t>before</a:t>
            </a:r>
            <a:r>
              <a:rPr lang="en-GB" sz="4800" dirty="0"/>
              <a:t> x V</a:t>
            </a:r>
            <a:r>
              <a:rPr lang="en-GB" sz="4800" baseline="-25000" dirty="0"/>
              <a:t>before</a:t>
            </a:r>
            <a:r>
              <a:rPr lang="en-GB" sz="4800" dirty="0"/>
              <a:t>  =  C</a:t>
            </a:r>
            <a:r>
              <a:rPr lang="en-GB" sz="4800" baseline="-25000" dirty="0"/>
              <a:t>after</a:t>
            </a:r>
            <a:r>
              <a:rPr lang="en-GB" sz="4800" dirty="0"/>
              <a:t> x V</a:t>
            </a:r>
            <a:r>
              <a:rPr lang="en-GB" sz="4800" baseline="-250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9863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Acid-base properties of salt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FD188-8E1D-41AB-A705-12D0A955B2A7}"/>
              </a:ext>
            </a:extLst>
          </p:cNvPr>
          <p:cNvSpPr txBox="1"/>
          <p:nvPr/>
        </p:nvSpPr>
        <p:spPr>
          <a:xfrm>
            <a:off x="609600" y="1798320"/>
            <a:ext cx="1101344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In neutralisation reactions an acid and base react to give salt plus water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/>
              <a:t>Strong acid + strong base</a:t>
            </a: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F1F270-BE70-45D5-86C1-3DC4F3081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3029178"/>
            <a:ext cx="8324850" cy="2552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ABB41A-D4D2-4BDC-A0C6-309B7E4F2735}"/>
              </a:ext>
            </a:extLst>
          </p:cNvPr>
          <p:cNvSpPr txBox="1"/>
          <p:nvPr/>
        </p:nvSpPr>
        <p:spPr>
          <a:xfrm>
            <a:off x="1534160" y="5436928"/>
            <a:ext cx="967232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Recall – the stronger the acid, the weaker its conjugate base. Chloride ions are so weak they are considered neutral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5444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Acid-base properties of salt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FD188-8E1D-41AB-A705-12D0A955B2A7}"/>
              </a:ext>
            </a:extLst>
          </p:cNvPr>
          <p:cNvSpPr txBox="1"/>
          <p:nvPr/>
        </p:nvSpPr>
        <p:spPr>
          <a:xfrm>
            <a:off x="609600" y="1571945"/>
            <a:ext cx="1101344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Consider what happens when we have a weak acid with a strong base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/>
              <a:t>Weak acid + strong base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DE2A15-E4DD-42B5-B273-3CE51D41B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2649220" y="2950212"/>
            <a:ext cx="6934200" cy="504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6FE382-0826-442D-8804-7D1E71930826}"/>
              </a:ext>
            </a:extLst>
          </p:cNvPr>
          <p:cNvSpPr txBox="1"/>
          <p:nvPr/>
        </p:nvSpPr>
        <p:spPr>
          <a:xfrm>
            <a:off x="2265680" y="3496063"/>
            <a:ext cx="173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Weak acid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4E5D5-9019-4642-8CA7-021C0904A819}"/>
              </a:ext>
            </a:extLst>
          </p:cNvPr>
          <p:cNvSpPr txBox="1"/>
          <p:nvPr/>
        </p:nvSpPr>
        <p:spPr>
          <a:xfrm>
            <a:off x="4193986" y="3484931"/>
            <a:ext cx="173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Strong base</a:t>
            </a:r>
            <a:endParaRPr lang="en-AU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126BD-5790-41EA-9E74-D306C1AF0427}"/>
              </a:ext>
            </a:extLst>
          </p:cNvPr>
          <p:cNvSpPr txBox="1"/>
          <p:nvPr/>
        </p:nvSpPr>
        <p:spPr>
          <a:xfrm>
            <a:off x="8163560" y="3458526"/>
            <a:ext cx="2046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Weak conjugate acid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17AED-66A5-4298-9D2D-92C2D8E69BAC}"/>
              </a:ext>
            </a:extLst>
          </p:cNvPr>
          <p:cNvSpPr txBox="1"/>
          <p:nvPr/>
        </p:nvSpPr>
        <p:spPr>
          <a:xfrm>
            <a:off x="6019800" y="3455036"/>
            <a:ext cx="214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Strong conjugate base</a:t>
            </a:r>
            <a:endParaRPr lang="en-AU" sz="2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123126-77B5-4858-94BB-B6DDF88B0CF9}"/>
              </a:ext>
            </a:extLst>
          </p:cNvPr>
          <p:cNvSpPr txBox="1"/>
          <p:nvPr/>
        </p:nvSpPr>
        <p:spPr>
          <a:xfrm>
            <a:off x="889000" y="4538665"/>
            <a:ext cx="1073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If I take solid sodium nitrite (NaNO</a:t>
            </a:r>
            <a:r>
              <a:rPr lang="en-US" sz="2400" baseline="-25000" dirty="0"/>
              <a:t>2</a:t>
            </a:r>
            <a:r>
              <a:rPr lang="en-US" sz="2400" dirty="0"/>
              <a:t>) and add it to water?</a:t>
            </a:r>
            <a:endParaRPr lang="en-AU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CD5F58-4A22-4FA7-866F-4A136F7529D3}"/>
              </a:ext>
            </a:extLst>
          </p:cNvPr>
          <p:cNvGrpSpPr/>
          <p:nvPr/>
        </p:nvGrpSpPr>
        <p:grpSpPr>
          <a:xfrm>
            <a:off x="5774312" y="3066437"/>
            <a:ext cx="314068" cy="358705"/>
            <a:chOff x="10959964" y="3352601"/>
            <a:chExt cx="314068" cy="35870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12460C-338B-47D5-AD8C-0F8CCC62DB2A}"/>
                </a:ext>
              </a:extLst>
            </p:cNvPr>
            <p:cNvSpPr/>
            <p:nvPr/>
          </p:nvSpPr>
          <p:spPr>
            <a:xfrm>
              <a:off x="10979392" y="3352601"/>
              <a:ext cx="294640" cy="358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B83A01-DDDF-43B5-989C-BAB15E58E197}"/>
                </a:ext>
              </a:extLst>
            </p:cNvPr>
            <p:cNvCxnSpPr/>
            <p:nvPr/>
          </p:nvCxnSpPr>
          <p:spPr>
            <a:xfrm flipH="1">
              <a:off x="10959964" y="3413830"/>
              <a:ext cx="289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F86995-0A2A-4A90-8D50-EC4E439554F0}"/>
                </a:ext>
              </a:extLst>
            </p:cNvPr>
            <p:cNvCxnSpPr>
              <a:cxnSpLocks/>
            </p:cNvCxnSpPr>
            <p:nvPr/>
          </p:nvCxnSpPr>
          <p:spPr>
            <a:xfrm>
              <a:off x="10979392" y="3566230"/>
              <a:ext cx="289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69C5B66-AC23-4CAD-B121-013C201CBC76}"/>
              </a:ext>
            </a:extLst>
          </p:cNvPr>
          <p:cNvSpPr txBox="1"/>
          <p:nvPr/>
        </p:nvSpPr>
        <p:spPr>
          <a:xfrm>
            <a:off x="2882900" y="5131735"/>
            <a:ext cx="8096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</a:t>
            </a:r>
            <a:r>
              <a:rPr lang="en-US" sz="3200" baseline="-25000" dirty="0"/>
              <a:t>2</a:t>
            </a:r>
            <a:r>
              <a:rPr lang="en-US" sz="3200" baseline="30000" dirty="0"/>
              <a:t>-</a:t>
            </a:r>
            <a:r>
              <a:rPr lang="en-US" sz="3200" baseline="-25000" dirty="0"/>
              <a:t>(</a:t>
            </a:r>
            <a:r>
              <a:rPr lang="en-US" sz="3200" baseline="-25000" dirty="0" err="1"/>
              <a:t>aq</a:t>
            </a:r>
            <a:r>
              <a:rPr lang="en-US" sz="3200" baseline="-25000" dirty="0"/>
              <a:t>)  </a:t>
            </a:r>
            <a:r>
              <a:rPr lang="en-US" sz="3200" dirty="0"/>
              <a:t>+  H</a:t>
            </a:r>
            <a:r>
              <a:rPr lang="en-US" sz="3200" baseline="-25000" dirty="0"/>
              <a:t>2</a:t>
            </a:r>
            <a:r>
              <a:rPr lang="en-US" sz="3200" dirty="0"/>
              <a:t>O</a:t>
            </a:r>
            <a:r>
              <a:rPr lang="en-US" sz="3200" baseline="-25000" dirty="0"/>
              <a:t>(l)        </a:t>
            </a:r>
            <a:r>
              <a:rPr lang="en-US" sz="3200" dirty="0"/>
              <a:t>HNO</a:t>
            </a:r>
            <a:r>
              <a:rPr lang="en-US" sz="3200" baseline="-25000" dirty="0"/>
              <a:t>2(</a:t>
            </a:r>
            <a:r>
              <a:rPr lang="en-US" sz="3200" baseline="-25000" dirty="0" err="1"/>
              <a:t>aq</a:t>
            </a:r>
            <a:r>
              <a:rPr lang="en-US" sz="3200" baseline="-25000" dirty="0"/>
              <a:t>)  </a:t>
            </a:r>
            <a:r>
              <a:rPr lang="en-US" sz="3200" dirty="0"/>
              <a:t>+   OH</a:t>
            </a:r>
            <a:r>
              <a:rPr lang="en-US" sz="3200" baseline="30000" dirty="0"/>
              <a:t>-</a:t>
            </a:r>
            <a:r>
              <a:rPr lang="en-US" sz="3200" baseline="-25000" dirty="0"/>
              <a:t>(</a:t>
            </a:r>
            <a:r>
              <a:rPr lang="en-US" sz="3200" baseline="-25000" dirty="0" err="1"/>
              <a:t>aq</a:t>
            </a:r>
            <a:r>
              <a:rPr lang="en-US" sz="3200" baseline="-25000" dirty="0"/>
              <a:t>)</a:t>
            </a:r>
            <a:endParaRPr lang="en-AU" sz="32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2805A7-8336-4624-A214-E4A35C81B215}"/>
              </a:ext>
            </a:extLst>
          </p:cNvPr>
          <p:cNvSpPr txBox="1"/>
          <p:nvPr/>
        </p:nvSpPr>
        <p:spPr>
          <a:xfrm>
            <a:off x="2273746" y="5820628"/>
            <a:ext cx="250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Proton acceptor</a:t>
            </a:r>
            <a:endParaRPr lang="en-AU" sz="24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225985-827E-45D6-9EB6-42B6603ADD12}"/>
              </a:ext>
            </a:extLst>
          </p:cNvPr>
          <p:cNvSpPr txBox="1"/>
          <p:nvPr/>
        </p:nvSpPr>
        <p:spPr>
          <a:xfrm>
            <a:off x="7347776" y="5758953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Formation of OH</a:t>
            </a:r>
            <a:r>
              <a:rPr lang="en-US" sz="2400" baseline="30000" dirty="0">
                <a:solidFill>
                  <a:schemeClr val="accent1"/>
                </a:solidFill>
              </a:rPr>
              <a:t>-</a:t>
            </a:r>
            <a:r>
              <a:rPr lang="en-US" sz="2400" dirty="0">
                <a:solidFill>
                  <a:schemeClr val="accent1"/>
                </a:solidFill>
              </a:rPr>
              <a:t> makes the solution basic</a:t>
            </a:r>
            <a:endParaRPr lang="en-AU" sz="2400" dirty="0">
              <a:solidFill>
                <a:schemeClr val="accent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8DE625-CB31-4065-A37E-C75956051481}"/>
              </a:ext>
            </a:extLst>
          </p:cNvPr>
          <p:cNvGrpSpPr/>
          <p:nvPr/>
        </p:nvGrpSpPr>
        <p:grpSpPr>
          <a:xfrm>
            <a:off x="5655824" y="5278687"/>
            <a:ext cx="314068" cy="358705"/>
            <a:chOff x="10959964" y="3352601"/>
            <a:chExt cx="314068" cy="35870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17B4FB-ADF7-4AAB-8177-0AE167A9B0D3}"/>
                </a:ext>
              </a:extLst>
            </p:cNvPr>
            <p:cNvSpPr/>
            <p:nvPr/>
          </p:nvSpPr>
          <p:spPr>
            <a:xfrm>
              <a:off x="10979392" y="3352601"/>
              <a:ext cx="294640" cy="358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432D0BB-FE41-4724-92F3-6F5452A03B31}"/>
                </a:ext>
              </a:extLst>
            </p:cNvPr>
            <p:cNvCxnSpPr/>
            <p:nvPr/>
          </p:nvCxnSpPr>
          <p:spPr>
            <a:xfrm flipH="1">
              <a:off x="10959964" y="3413830"/>
              <a:ext cx="289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797F3F-8EA1-4306-BF27-B7AF92CB0CA0}"/>
                </a:ext>
              </a:extLst>
            </p:cNvPr>
            <p:cNvCxnSpPr>
              <a:cxnSpLocks/>
            </p:cNvCxnSpPr>
            <p:nvPr/>
          </p:nvCxnSpPr>
          <p:spPr>
            <a:xfrm>
              <a:off x="10979392" y="3566230"/>
              <a:ext cx="289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25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Acid-base properties of salt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FD188-8E1D-41AB-A705-12D0A955B2A7}"/>
              </a:ext>
            </a:extLst>
          </p:cNvPr>
          <p:cNvSpPr txBox="1"/>
          <p:nvPr/>
        </p:nvSpPr>
        <p:spPr>
          <a:xfrm>
            <a:off x="609600" y="1571945"/>
            <a:ext cx="1101344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Consider what happens when we have a strong acid with a weak base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/>
              <a:t>Strong acid + weak 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6FE382-0826-442D-8804-7D1E71930826}"/>
              </a:ext>
            </a:extLst>
          </p:cNvPr>
          <p:cNvSpPr txBox="1"/>
          <p:nvPr/>
        </p:nvSpPr>
        <p:spPr>
          <a:xfrm>
            <a:off x="2600960" y="3416472"/>
            <a:ext cx="173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Strong acid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4E5D5-9019-4642-8CA7-021C0904A819}"/>
              </a:ext>
            </a:extLst>
          </p:cNvPr>
          <p:cNvSpPr txBox="1"/>
          <p:nvPr/>
        </p:nvSpPr>
        <p:spPr>
          <a:xfrm>
            <a:off x="4282440" y="3433284"/>
            <a:ext cx="173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Weak base</a:t>
            </a:r>
            <a:endParaRPr lang="en-AU" sz="24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17AED-66A5-4298-9D2D-92C2D8E69BAC}"/>
              </a:ext>
            </a:extLst>
          </p:cNvPr>
          <p:cNvSpPr txBox="1"/>
          <p:nvPr/>
        </p:nvSpPr>
        <p:spPr>
          <a:xfrm>
            <a:off x="8139812" y="3505132"/>
            <a:ext cx="214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Very weak conjugate base</a:t>
            </a:r>
            <a:endParaRPr lang="en-AU" sz="2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123126-77B5-4858-94BB-B6DDF88B0CF9}"/>
              </a:ext>
            </a:extLst>
          </p:cNvPr>
          <p:cNvSpPr txBox="1"/>
          <p:nvPr/>
        </p:nvSpPr>
        <p:spPr>
          <a:xfrm>
            <a:off x="889000" y="4538665"/>
            <a:ext cx="1073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If I put ammonium (NH</a:t>
            </a:r>
            <a:r>
              <a:rPr lang="en-US" sz="2400" baseline="-25000" dirty="0"/>
              <a:t>4</a:t>
            </a:r>
            <a:r>
              <a:rPr lang="en-US" sz="2400" baseline="30000" dirty="0"/>
              <a:t>+</a:t>
            </a:r>
            <a:r>
              <a:rPr lang="en-US" sz="2400" dirty="0"/>
              <a:t>) in water?</a:t>
            </a:r>
            <a:endParaRPr lang="en-AU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CD5F58-4A22-4FA7-866F-4A136F7529D3}"/>
              </a:ext>
            </a:extLst>
          </p:cNvPr>
          <p:cNvGrpSpPr/>
          <p:nvPr/>
        </p:nvGrpSpPr>
        <p:grpSpPr>
          <a:xfrm>
            <a:off x="5774312" y="3066437"/>
            <a:ext cx="314068" cy="358705"/>
            <a:chOff x="10959964" y="3352601"/>
            <a:chExt cx="314068" cy="35870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12460C-338B-47D5-AD8C-0F8CCC62DB2A}"/>
                </a:ext>
              </a:extLst>
            </p:cNvPr>
            <p:cNvSpPr/>
            <p:nvPr/>
          </p:nvSpPr>
          <p:spPr>
            <a:xfrm>
              <a:off x="10979392" y="3352601"/>
              <a:ext cx="294640" cy="358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B83A01-DDDF-43B5-989C-BAB15E58E197}"/>
                </a:ext>
              </a:extLst>
            </p:cNvPr>
            <p:cNvCxnSpPr/>
            <p:nvPr/>
          </p:nvCxnSpPr>
          <p:spPr>
            <a:xfrm flipH="1">
              <a:off x="10959964" y="3413830"/>
              <a:ext cx="289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F86995-0A2A-4A90-8D50-EC4E439554F0}"/>
                </a:ext>
              </a:extLst>
            </p:cNvPr>
            <p:cNvCxnSpPr>
              <a:cxnSpLocks/>
            </p:cNvCxnSpPr>
            <p:nvPr/>
          </p:nvCxnSpPr>
          <p:spPr>
            <a:xfrm>
              <a:off x="10979392" y="3566230"/>
              <a:ext cx="289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69C5B66-AC23-4CAD-B121-013C201CBC76}"/>
              </a:ext>
            </a:extLst>
          </p:cNvPr>
          <p:cNvSpPr txBox="1"/>
          <p:nvPr/>
        </p:nvSpPr>
        <p:spPr>
          <a:xfrm>
            <a:off x="2882900" y="5131735"/>
            <a:ext cx="8096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NH</a:t>
            </a:r>
            <a:r>
              <a:rPr lang="en-US" sz="3200" baseline="-25000" dirty="0"/>
              <a:t>4</a:t>
            </a:r>
            <a:r>
              <a:rPr lang="en-US" sz="3200" baseline="30000" dirty="0"/>
              <a:t>+</a:t>
            </a:r>
            <a:r>
              <a:rPr lang="en-US" sz="3200" baseline="-25000" dirty="0"/>
              <a:t>(</a:t>
            </a:r>
            <a:r>
              <a:rPr lang="en-US" sz="3200" baseline="-25000" dirty="0" err="1"/>
              <a:t>aq</a:t>
            </a:r>
            <a:r>
              <a:rPr lang="en-US" sz="3200" baseline="-25000" dirty="0"/>
              <a:t>)  </a:t>
            </a:r>
            <a:r>
              <a:rPr lang="en-US" sz="3200" dirty="0"/>
              <a:t>+  H</a:t>
            </a:r>
            <a:r>
              <a:rPr lang="en-US" sz="3200" baseline="-25000" dirty="0"/>
              <a:t>2</a:t>
            </a:r>
            <a:r>
              <a:rPr lang="en-US" sz="3200" dirty="0"/>
              <a:t>O</a:t>
            </a:r>
            <a:r>
              <a:rPr lang="en-US" sz="3200" baseline="-25000" dirty="0"/>
              <a:t>(l)        </a:t>
            </a:r>
            <a:r>
              <a:rPr lang="en-US" sz="3200" dirty="0"/>
              <a:t>H</a:t>
            </a:r>
            <a:r>
              <a:rPr lang="en-US" sz="3200" baseline="-25000" dirty="0"/>
              <a:t>3</a:t>
            </a:r>
            <a:r>
              <a:rPr lang="en-US" sz="3200" dirty="0"/>
              <a:t>O</a:t>
            </a:r>
            <a:r>
              <a:rPr lang="en-US" sz="3200" baseline="30000" dirty="0"/>
              <a:t>+</a:t>
            </a:r>
            <a:r>
              <a:rPr lang="en-US" sz="3200" baseline="-25000" dirty="0"/>
              <a:t>(</a:t>
            </a:r>
            <a:r>
              <a:rPr lang="en-US" sz="3200" baseline="-25000" dirty="0" err="1"/>
              <a:t>aq</a:t>
            </a:r>
            <a:r>
              <a:rPr lang="en-US" sz="3200" baseline="-25000" dirty="0"/>
              <a:t>)  </a:t>
            </a:r>
            <a:r>
              <a:rPr lang="en-US" sz="3200" dirty="0"/>
              <a:t>+   NH</a:t>
            </a:r>
            <a:r>
              <a:rPr lang="en-US" sz="3200" baseline="-25000" dirty="0"/>
              <a:t>3(</a:t>
            </a:r>
            <a:r>
              <a:rPr lang="en-US" sz="3200" baseline="-25000" dirty="0" err="1"/>
              <a:t>aq</a:t>
            </a:r>
            <a:r>
              <a:rPr lang="en-US" sz="3200" baseline="-25000" dirty="0"/>
              <a:t>)</a:t>
            </a:r>
            <a:endParaRPr lang="en-AU" sz="32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2805A7-8336-4624-A214-E4A35C81B215}"/>
              </a:ext>
            </a:extLst>
          </p:cNvPr>
          <p:cNvSpPr txBox="1"/>
          <p:nvPr/>
        </p:nvSpPr>
        <p:spPr>
          <a:xfrm>
            <a:off x="2273746" y="5820628"/>
            <a:ext cx="250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Proton donor</a:t>
            </a:r>
            <a:endParaRPr lang="en-AU" sz="24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225985-827E-45D6-9EB6-42B6603ADD12}"/>
              </a:ext>
            </a:extLst>
          </p:cNvPr>
          <p:cNvSpPr txBox="1"/>
          <p:nvPr/>
        </p:nvSpPr>
        <p:spPr>
          <a:xfrm>
            <a:off x="6256020" y="574428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Formation of H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r>
              <a:rPr lang="en-US" sz="2400" dirty="0">
                <a:solidFill>
                  <a:schemeClr val="accent1"/>
                </a:solidFill>
              </a:rPr>
              <a:t>O</a:t>
            </a:r>
            <a:r>
              <a:rPr lang="en-US" sz="2400" baseline="30000" dirty="0">
                <a:solidFill>
                  <a:schemeClr val="accent1"/>
                </a:solidFill>
              </a:rPr>
              <a:t>+</a:t>
            </a:r>
            <a:r>
              <a:rPr lang="en-US" sz="2400" dirty="0">
                <a:solidFill>
                  <a:schemeClr val="accent1"/>
                </a:solidFill>
              </a:rPr>
              <a:t> makes the solution acidic</a:t>
            </a:r>
            <a:endParaRPr lang="en-AU" sz="2400" dirty="0">
              <a:solidFill>
                <a:schemeClr val="accent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8DE625-CB31-4065-A37E-C75956051481}"/>
              </a:ext>
            </a:extLst>
          </p:cNvPr>
          <p:cNvGrpSpPr/>
          <p:nvPr/>
        </p:nvGrpSpPr>
        <p:grpSpPr>
          <a:xfrm>
            <a:off x="5655824" y="5278687"/>
            <a:ext cx="314068" cy="358705"/>
            <a:chOff x="10959964" y="3352601"/>
            <a:chExt cx="314068" cy="35870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17B4FB-ADF7-4AAB-8177-0AE167A9B0D3}"/>
                </a:ext>
              </a:extLst>
            </p:cNvPr>
            <p:cNvSpPr/>
            <p:nvPr/>
          </p:nvSpPr>
          <p:spPr>
            <a:xfrm>
              <a:off x="10979392" y="3352601"/>
              <a:ext cx="294640" cy="358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432D0BB-FE41-4724-92F3-6F5452A03B31}"/>
                </a:ext>
              </a:extLst>
            </p:cNvPr>
            <p:cNvCxnSpPr/>
            <p:nvPr/>
          </p:nvCxnSpPr>
          <p:spPr>
            <a:xfrm flipH="1">
              <a:off x="10959964" y="3413830"/>
              <a:ext cx="289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797F3F-8EA1-4306-BF27-B7AF92CB0CA0}"/>
                </a:ext>
              </a:extLst>
            </p:cNvPr>
            <p:cNvCxnSpPr>
              <a:cxnSpLocks/>
            </p:cNvCxnSpPr>
            <p:nvPr/>
          </p:nvCxnSpPr>
          <p:spPr>
            <a:xfrm>
              <a:off x="10979392" y="3566230"/>
              <a:ext cx="289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3483916-EC37-4B29-89F1-333012942B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35"/>
          <a:stretch/>
        </p:blipFill>
        <p:spPr>
          <a:xfrm>
            <a:off x="4417060" y="1196362"/>
            <a:ext cx="5495925" cy="5306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51337E-E657-4A52-99AE-6149F14624FE}"/>
              </a:ext>
            </a:extLst>
          </p:cNvPr>
          <p:cNvSpPr txBox="1"/>
          <p:nvPr/>
        </p:nvSpPr>
        <p:spPr>
          <a:xfrm>
            <a:off x="2730500" y="2920043"/>
            <a:ext cx="8096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HNO</a:t>
            </a:r>
            <a:r>
              <a:rPr lang="en-US" sz="3200" baseline="-25000" dirty="0"/>
              <a:t>3(</a:t>
            </a:r>
            <a:r>
              <a:rPr lang="en-US" sz="3200" baseline="-25000" dirty="0" err="1"/>
              <a:t>aq</a:t>
            </a:r>
            <a:r>
              <a:rPr lang="en-US" sz="3200" baseline="-25000" dirty="0"/>
              <a:t>)  </a:t>
            </a:r>
            <a:r>
              <a:rPr lang="en-US" sz="3200" dirty="0"/>
              <a:t>+  NH</a:t>
            </a:r>
            <a:r>
              <a:rPr lang="en-US" sz="3200" baseline="-25000" dirty="0"/>
              <a:t>3(g)            </a:t>
            </a:r>
            <a:r>
              <a:rPr lang="en-US" sz="3200" dirty="0"/>
              <a:t>NH</a:t>
            </a:r>
            <a:r>
              <a:rPr lang="en-US" sz="3200" baseline="-25000" dirty="0"/>
              <a:t>4</a:t>
            </a:r>
            <a:r>
              <a:rPr lang="en-US" sz="3200" baseline="30000" dirty="0"/>
              <a:t>+</a:t>
            </a:r>
            <a:r>
              <a:rPr lang="en-US" sz="3200" baseline="-25000" dirty="0"/>
              <a:t>(</a:t>
            </a:r>
            <a:r>
              <a:rPr lang="en-US" sz="3200" baseline="-25000" dirty="0" err="1"/>
              <a:t>aq</a:t>
            </a:r>
            <a:r>
              <a:rPr lang="en-US" sz="3200" baseline="-25000" dirty="0"/>
              <a:t>)    </a:t>
            </a:r>
            <a:r>
              <a:rPr lang="en-US" sz="3200" dirty="0"/>
              <a:t>+   NO</a:t>
            </a:r>
            <a:r>
              <a:rPr lang="en-US" sz="3200" baseline="-25000" dirty="0"/>
              <a:t>3</a:t>
            </a:r>
            <a:r>
              <a:rPr lang="en-US" sz="3200" baseline="30000" dirty="0"/>
              <a:t>-</a:t>
            </a:r>
            <a:r>
              <a:rPr lang="en-US" sz="3200" baseline="-25000" dirty="0"/>
              <a:t>(</a:t>
            </a:r>
            <a:r>
              <a:rPr lang="en-US" sz="3200" baseline="-25000" dirty="0" err="1"/>
              <a:t>aq</a:t>
            </a:r>
            <a:r>
              <a:rPr lang="en-US" sz="3200" baseline="-25000" dirty="0"/>
              <a:t>)</a:t>
            </a:r>
            <a:endParaRPr lang="en-AU" sz="32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2F22CC-E566-4109-B141-BB8CF5F166F2}"/>
              </a:ext>
            </a:extLst>
          </p:cNvPr>
          <p:cNvSpPr txBox="1"/>
          <p:nvPr/>
        </p:nvSpPr>
        <p:spPr>
          <a:xfrm>
            <a:off x="6063872" y="3482917"/>
            <a:ext cx="2056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Strong conjugate acid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5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Acid-base properties of salt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FD188-8E1D-41AB-A705-12D0A955B2A7}"/>
              </a:ext>
            </a:extLst>
          </p:cNvPr>
          <p:cNvSpPr txBox="1"/>
          <p:nvPr/>
        </p:nvSpPr>
        <p:spPr>
          <a:xfrm>
            <a:off x="589280" y="1833531"/>
            <a:ext cx="1101344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AU" sz="2400" dirty="0"/>
              <a:t>alts can be neutral, acidic or basic when we dissolve them in water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If one of the ions present reacts with water to form hydronium ions (H</a:t>
            </a:r>
            <a:r>
              <a:rPr lang="en-AU" sz="2400" baseline="-25000" dirty="0"/>
              <a:t>3</a:t>
            </a:r>
            <a:r>
              <a:rPr lang="en-AU" sz="2400" dirty="0"/>
              <a:t>O</a:t>
            </a:r>
            <a:r>
              <a:rPr lang="en-AU" sz="2400" baseline="30000" dirty="0"/>
              <a:t>+</a:t>
            </a:r>
            <a:r>
              <a:rPr lang="en-AU" sz="2400" dirty="0"/>
              <a:t>) then the solution becomes acidic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If one of the ions present reacts with water to form hydroxide ions (OH</a:t>
            </a:r>
            <a:r>
              <a:rPr lang="en-AU" sz="2400" baseline="30000" dirty="0"/>
              <a:t>-</a:t>
            </a:r>
            <a:r>
              <a:rPr lang="en-AU" sz="2400" dirty="0"/>
              <a:t>) then the solution becomes basic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The reaction of a salt with water is called hydrolysis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Some salts contain ions that are acidic and basic, it then depends on which in the stronger acid or base</a:t>
            </a:r>
          </a:p>
        </p:txBody>
      </p:sp>
    </p:spTree>
    <p:extLst>
      <p:ext uri="{BB962C8B-B14F-4D97-AF65-F5344CB8AC3E}">
        <p14:creationId xmlns:p14="http://schemas.microsoft.com/office/powerpoint/2010/main" val="47720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Acid-base properties of salt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4CE76B23-7D69-40EC-BAE7-52AB5F217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59823"/>
              </p:ext>
            </p:extLst>
          </p:nvPr>
        </p:nvGraphicFramePr>
        <p:xfrm>
          <a:off x="2149101" y="1390706"/>
          <a:ext cx="8127999" cy="1920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83311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02921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5473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A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dirty="0"/>
                        <a:t>Strong base</a:t>
                      </a:r>
                      <a:endParaRPr lang="en-A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dirty="0"/>
                        <a:t>Weak base</a:t>
                      </a:r>
                      <a:endParaRPr lang="en-A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10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/>
                        <a:t>Strong acid</a:t>
                      </a:r>
                      <a:endParaRPr lang="en-A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Neutral salt</a:t>
                      </a:r>
                      <a:endParaRPr lang="en-AU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Acidic salt</a:t>
                      </a:r>
                      <a:endParaRPr lang="en-AU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2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/>
                        <a:t>Weak acid</a:t>
                      </a:r>
                      <a:endParaRPr lang="en-A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dirty="0">
                          <a:solidFill>
                            <a:srgbClr val="0070C0"/>
                          </a:solidFill>
                        </a:rPr>
                        <a:t>Basic salt</a:t>
                      </a:r>
                      <a:endParaRPr lang="en-AU" sz="3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Neutral salt</a:t>
                      </a:r>
                      <a:endParaRPr lang="en-AU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9591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C2B5C5B9-4D14-4C95-9EBC-C37191469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500"/>
          <a:stretch/>
        </p:blipFill>
        <p:spPr>
          <a:xfrm>
            <a:off x="2347464" y="3604057"/>
            <a:ext cx="7731271" cy="128419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F97A515-C6A0-4181-9006-BB956B00F946}"/>
              </a:ext>
            </a:extLst>
          </p:cNvPr>
          <p:cNvGrpSpPr/>
          <p:nvPr/>
        </p:nvGrpSpPr>
        <p:grpSpPr>
          <a:xfrm>
            <a:off x="2395601" y="5069838"/>
            <a:ext cx="7634996" cy="1470734"/>
            <a:chOff x="2230364" y="2580502"/>
            <a:chExt cx="7057012" cy="112395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7AD8532-1CB6-46C9-9D40-11DCF3881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4534"/>
            <a:stretch/>
          </p:blipFill>
          <p:spPr>
            <a:xfrm>
              <a:off x="2230364" y="2580502"/>
              <a:ext cx="1885572" cy="11239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6F8054D-6CBB-41D0-9D15-3E24B72FD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583"/>
            <a:stretch/>
          </p:blipFill>
          <p:spPr>
            <a:xfrm>
              <a:off x="4115936" y="2580502"/>
              <a:ext cx="5171440" cy="1123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32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Acid-base properties of salt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FD188-8E1D-41AB-A705-12D0A955B2A7}"/>
              </a:ext>
            </a:extLst>
          </p:cNvPr>
          <p:cNvSpPr txBox="1"/>
          <p:nvPr/>
        </p:nvSpPr>
        <p:spPr>
          <a:xfrm>
            <a:off x="609600" y="1798320"/>
            <a:ext cx="1101344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** Misconception alert **</a:t>
            </a:r>
          </a:p>
          <a:p>
            <a:pPr>
              <a:lnSpc>
                <a:spcPct val="150000"/>
              </a:lnSpc>
            </a:pPr>
            <a:endParaRPr lang="en-AU" sz="2400" dirty="0"/>
          </a:p>
          <a:p>
            <a:pPr>
              <a:lnSpc>
                <a:spcPct val="150000"/>
              </a:lnSpc>
            </a:pPr>
            <a:r>
              <a:rPr lang="en-AU" sz="2400" dirty="0"/>
              <a:t>The misconception – weak acids are strong bases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The truth – this is not correct, for example methane (CH</a:t>
            </a:r>
            <a:r>
              <a:rPr lang="en-AU" sz="2400" baseline="-25000" dirty="0"/>
              <a:t>4</a:t>
            </a:r>
            <a:r>
              <a:rPr lang="en-AU" sz="2400" dirty="0"/>
              <a:t>) is a weak acid but it cannot act as a base as it does not have a lone pair of electrons. 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The correct phrase – weak acids have strong conjugate bases, </a:t>
            </a:r>
            <a:r>
              <a:rPr lang="en-AU" sz="2400" dirty="0" err="1"/>
              <a:t>eg</a:t>
            </a:r>
            <a:r>
              <a:rPr lang="en-AU" sz="2400" dirty="0"/>
              <a:t> the conjugate base of methane is CH</a:t>
            </a:r>
            <a:r>
              <a:rPr lang="en-AU" sz="2400" baseline="-25000" dirty="0"/>
              <a:t>3</a:t>
            </a:r>
            <a:r>
              <a:rPr lang="en-AU" sz="2400" baseline="30000" dirty="0"/>
              <a:t>-</a:t>
            </a:r>
            <a:r>
              <a:rPr lang="en-AU" sz="2400" dirty="0"/>
              <a:t> which is an extremely strong base.</a:t>
            </a:r>
          </a:p>
        </p:txBody>
      </p:sp>
    </p:spTree>
    <p:extLst>
      <p:ext uri="{BB962C8B-B14F-4D97-AF65-F5344CB8AC3E}">
        <p14:creationId xmlns:p14="http://schemas.microsoft.com/office/powerpoint/2010/main" val="410264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Autoionisation</a:t>
            </a:r>
            <a:r>
              <a:rPr lang="en-US" sz="3200" dirty="0">
                <a:solidFill>
                  <a:schemeClr val="tx1"/>
                </a:solidFill>
              </a:rPr>
              <a:t> of water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95A7A-FDE4-492D-81C7-8935B3167FFD}"/>
              </a:ext>
            </a:extLst>
          </p:cNvPr>
          <p:cNvSpPr txBox="1"/>
          <p:nvPr/>
        </p:nvSpPr>
        <p:spPr>
          <a:xfrm>
            <a:off x="457200" y="1778000"/>
            <a:ext cx="1104392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AU" sz="2400" dirty="0"/>
              <a:t> very small amount of water undergoes </a:t>
            </a:r>
            <a:r>
              <a:rPr lang="en-AU" sz="2400" dirty="0" err="1"/>
              <a:t>autoionisation</a:t>
            </a:r>
            <a:r>
              <a:rPr lang="en-AU" sz="2400" dirty="0"/>
              <a:t> (splits into ions on its own)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The equilibrium strongly favours molecular water, H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In pure water [H</a:t>
            </a:r>
            <a:r>
              <a:rPr lang="en-AU" sz="2400" baseline="30000" dirty="0"/>
              <a:t>+</a:t>
            </a:r>
            <a:r>
              <a:rPr lang="en-AU" sz="2400" dirty="0"/>
              <a:t>] = [OH</a:t>
            </a:r>
            <a:r>
              <a:rPr lang="en-AU" sz="2400" baseline="30000" dirty="0"/>
              <a:t>-</a:t>
            </a:r>
            <a:r>
              <a:rPr lang="en-AU" sz="2400" dirty="0"/>
              <a:t>] = 1.0 x 10</a:t>
            </a:r>
            <a:r>
              <a:rPr lang="en-AU" sz="2400" baseline="30000" dirty="0"/>
              <a:t>-7</a:t>
            </a:r>
            <a:r>
              <a:rPr lang="en-AU" sz="2400" dirty="0"/>
              <a:t> mol L</a:t>
            </a:r>
            <a:r>
              <a:rPr lang="en-AU" sz="2400" baseline="30000" dirty="0"/>
              <a:t>-1</a:t>
            </a:r>
            <a:r>
              <a:rPr lang="en-AU" sz="2400" dirty="0"/>
              <a:t> at 25 °C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When the concentrations of hydronium and hydroxide are equal the solution is neutral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27302-2D8C-460A-97CC-364BD2DE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67" y="2486540"/>
            <a:ext cx="11185185" cy="8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2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879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20</cp:revision>
  <dcterms:created xsi:type="dcterms:W3CDTF">2021-01-31T07:33:31Z</dcterms:created>
  <dcterms:modified xsi:type="dcterms:W3CDTF">2021-03-17T04:59:30Z</dcterms:modified>
</cp:coreProperties>
</file>