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80" r:id="rId21"/>
    <p:sldId id="279" r:id="rId22"/>
    <p:sldId id="275" r:id="rId23"/>
    <p:sldId id="276" r:id="rId24"/>
    <p:sldId id="281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Measuring pH &amp; Buffers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10.0 g of calcium hydroxide is added to 200 mL of 0.400 molL</a:t>
            </a:r>
            <a:r>
              <a:rPr lang="en-US" baseline="30000" dirty="0" smtClean="0"/>
              <a:t>-1</a:t>
            </a:r>
            <a:r>
              <a:rPr lang="en-US" dirty="0" smtClean="0"/>
              <a:t> HCl. Calculate the pH of the resulting solution (assume that the volume does not change).</a:t>
            </a:r>
          </a:p>
          <a:p>
            <a:r>
              <a:rPr lang="en-US" dirty="0" smtClean="0"/>
              <a:t>n(Ca(OH)</a:t>
            </a:r>
            <a:r>
              <a:rPr lang="en-US" baseline="-25000" dirty="0" smtClean="0"/>
              <a:t>2</a:t>
            </a:r>
            <a:r>
              <a:rPr lang="en-US" dirty="0" smtClean="0"/>
              <a:t>) = m</a:t>
            </a:r>
            <a:r>
              <a:rPr lang="en-US" dirty="0"/>
              <a:t>(Ca(OH)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/ M</a:t>
            </a:r>
            <a:r>
              <a:rPr lang="en-US" dirty="0"/>
              <a:t>(Ca(OH)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= 10.0 / 74.096 	= 0.1350 mol</a:t>
            </a:r>
          </a:p>
          <a:p>
            <a:r>
              <a:rPr lang="en-US" dirty="0" smtClean="0"/>
              <a:t>1 mol Ca(OH)</a:t>
            </a:r>
            <a:r>
              <a:rPr lang="en-US" baseline="-25000" dirty="0" smtClean="0"/>
              <a:t>2</a:t>
            </a:r>
            <a:r>
              <a:rPr lang="en-US" dirty="0" smtClean="0"/>
              <a:t> forms 2 mol OH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N(OH</a:t>
            </a:r>
            <a:r>
              <a:rPr lang="en-US" baseline="30000" dirty="0" smtClean="0"/>
              <a:t>-</a:t>
            </a:r>
            <a:r>
              <a:rPr lang="en-US" dirty="0" smtClean="0"/>
              <a:t>) = 0.2700 mol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8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c(HCl) = n(HCl) / V(HCl solution) </a:t>
            </a:r>
          </a:p>
          <a:p>
            <a:r>
              <a:rPr lang="en-US" dirty="0" smtClean="0"/>
              <a:t>n(HCl) = (0.200)(0.400) = 0.0800 mol</a:t>
            </a:r>
          </a:p>
          <a:p>
            <a:r>
              <a:rPr lang="en-US" dirty="0" smtClean="0"/>
              <a:t>1 mol HCl will form 1 mol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</a:p>
          <a:p>
            <a:r>
              <a:rPr lang="en-US" dirty="0" smtClean="0"/>
              <a:t>n(H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) = 0.0800 mol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OH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2H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</a:t>
            </a:r>
            <a:r>
              <a:rPr lang="en-US" baseline="-25000" dirty="0" smtClean="0">
                <a:sym typeface="Wingdings"/>
              </a:rPr>
              <a:t>(l)</a:t>
            </a:r>
          </a:p>
          <a:p>
            <a:r>
              <a:rPr lang="en-US" dirty="0" smtClean="0">
                <a:sym typeface="Wingdings"/>
              </a:rPr>
              <a:t>Mol of 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 remaining = 0.2700 – 0.0800 = 0.19000 mol</a:t>
            </a:r>
          </a:p>
          <a:p>
            <a:r>
              <a:rPr lang="en-US" dirty="0" smtClean="0">
                <a:sym typeface="Wingdings"/>
              </a:rPr>
              <a:t>c(OH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) = n(OH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) / V(final solution) = 0.1900 / 0.200 		= 0.9500 molL</a:t>
            </a:r>
            <a:r>
              <a:rPr lang="en-US" baseline="30000" dirty="0" smtClean="0">
                <a:sym typeface="Wingdings"/>
              </a:rPr>
              <a:t>-1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w</a:t>
            </a:r>
            <a:r>
              <a:rPr lang="en-US" dirty="0" smtClean="0"/>
              <a:t> = [H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][OH</a:t>
            </a:r>
            <a:r>
              <a:rPr lang="en-US" baseline="30000" dirty="0" smtClean="0"/>
              <a:t>-</a:t>
            </a:r>
            <a:r>
              <a:rPr lang="en-US" dirty="0" smtClean="0"/>
              <a:t>] = 1.0 x 10</a:t>
            </a:r>
            <a:r>
              <a:rPr lang="en-US" baseline="30000" dirty="0" smtClean="0"/>
              <a:t>-14</a:t>
            </a:r>
          </a:p>
          <a:p>
            <a:r>
              <a:rPr lang="en-US" dirty="0" smtClean="0"/>
              <a:t>[H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] = 1.0 x 10</a:t>
            </a:r>
            <a:r>
              <a:rPr lang="en-US" baseline="30000" dirty="0" smtClean="0"/>
              <a:t>-14 </a:t>
            </a:r>
            <a:r>
              <a:rPr lang="en-US" dirty="0" smtClean="0"/>
              <a:t>/ 0.9500 = 1.053 x 10</a:t>
            </a:r>
            <a:r>
              <a:rPr lang="en-US" baseline="30000" dirty="0" smtClean="0"/>
              <a:t>-14</a:t>
            </a:r>
          </a:p>
          <a:p>
            <a:r>
              <a:rPr lang="en-US" dirty="0" smtClean="0"/>
              <a:t>pH = -log[H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] = -log(1.053 x 10</a:t>
            </a:r>
            <a:r>
              <a:rPr lang="en-US" baseline="30000" dirty="0" smtClean="0"/>
              <a:t>-14</a:t>
            </a:r>
            <a:r>
              <a:rPr lang="en-US" dirty="0" smtClean="0"/>
              <a:t>) </a:t>
            </a:r>
            <a:r>
              <a:rPr lang="en-US" smtClean="0"/>
              <a:t>= 13.98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 and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self ionisation of water is represented as</a:t>
            </a:r>
          </a:p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 </a:t>
            </a:r>
            <a:r>
              <a:rPr lang="en-US" dirty="0" smtClean="0"/>
              <a:t>+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 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+ 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  <a:r>
              <a:rPr lang="en-US" dirty="0" smtClean="0">
                <a:sym typeface="Wingdings"/>
              </a:rPr>
              <a:t>; K</a:t>
            </a:r>
            <a:r>
              <a:rPr lang="en-US" baseline="-25000" dirty="0" smtClean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 = 1 x 10</a:t>
            </a:r>
            <a:r>
              <a:rPr lang="en-US" baseline="30000" dirty="0" smtClean="0">
                <a:sym typeface="Wingdings"/>
              </a:rPr>
              <a:t>-14 </a:t>
            </a:r>
            <a:r>
              <a:rPr lang="en-US" dirty="0" smtClean="0">
                <a:sym typeface="Wingdings"/>
              </a:rPr>
              <a:t>at 25°C</a:t>
            </a:r>
          </a:p>
          <a:p>
            <a:r>
              <a:rPr lang="en-US" dirty="0" smtClean="0">
                <a:sym typeface="Wingdings"/>
              </a:rPr>
              <a:t>The reaction of an acid and a base is exothermic 	(ΔH = negative)</a:t>
            </a:r>
          </a:p>
          <a:p>
            <a:r>
              <a:rPr lang="en-US" dirty="0" smtClean="0">
                <a:sym typeface="Wingdings"/>
              </a:rPr>
              <a:t>Thus the ionisation of water must be endothermic			(ΔH is positive)</a:t>
            </a:r>
          </a:p>
          <a:p>
            <a:r>
              <a:rPr lang="en-US" dirty="0" smtClean="0">
                <a:sym typeface="Wingdings"/>
              </a:rPr>
              <a:t>For this equilibrium system, an increase in temperature favours the endothermic reaction (the forward reaction), and would result in an increase in the equilibrium constant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89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means that for the self-ionisation reaction of water, at a temperature above 25°C, the values of K</a:t>
            </a:r>
            <a:r>
              <a:rPr lang="en-US" baseline="-25000" dirty="0" smtClean="0"/>
              <a:t>w</a:t>
            </a:r>
            <a:r>
              <a:rPr lang="en-US" dirty="0" smtClean="0"/>
              <a:t> must be greater than 1.0 x 10</a:t>
            </a:r>
            <a:r>
              <a:rPr lang="en-US" baseline="30000" dirty="0" smtClean="0"/>
              <a:t>-14</a:t>
            </a:r>
          </a:p>
          <a:p>
            <a:r>
              <a:rPr lang="en-US" dirty="0" smtClean="0"/>
              <a:t>At temperatures below 25°C, K</a:t>
            </a:r>
            <a:r>
              <a:rPr lang="en-US" baseline="-25000" dirty="0" smtClean="0"/>
              <a:t>w</a:t>
            </a:r>
            <a:r>
              <a:rPr lang="en-US" dirty="0" smtClean="0"/>
              <a:t> values must be smaller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buffered solution is one that resists a change in its pH even when a strong acid or base is added to it</a:t>
            </a:r>
          </a:p>
          <a:p>
            <a:r>
              <a:rPr lang="en-US" dirty="0" smtClean="0"/>
              <a:t>For example, when 0.01 mol of HCl is added to 1Litre of pure water, the pH changes from its initial value of 7 to 2, a change of 5 pH units</a:t>
            </a:r>
          </a:p>
          <a:p>
            <a:r>
              <a:rPr lang="en-US" dirty="0" smtClean="0"/>
              <a:t>However when 0.01 mol of HCl is added to a solution containing both 0.1 molL</a:t>
            </a:r>
            <a:r>
              <a:rPr lang="en-US" baseline="30000" dirty="0" smtClean="0"/>
              <a:t>-1</a:t>
            </a:r>
            <a:r>
              <a:rPr lang="en-US" dirty="0" smtClean="0"/>
              <a:t> acetic acid and 0.1 molL</a:t>
            </a:r>
            <a:r>
              <a:rPr lang="en-US" baseline="30000" dirty="0" smtClean="0"/>
              <a:t>-1</a:t>
            </a:r>
            <a:r>
              <a:rPr lang="en-US" dirty="0" smtClean="0"/>
              <a:t> sodium acetate, the pH changes from an initial value of 4.74 to 4.66, a change of only 0.08 pH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6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Buffered solutions are vitally important to living organisms whose cells can survive only a narrow range of pH</a:t>
            </a:r>
          </a:p>
          <a:p>
            <a:r>
              <a:rPr lang="en-US" dirty="0" smtClean="0"/>
              <a:t>For humans to survive, the pH of blood must be maintained between 7.35 and 7.45</a:t>
            </a:r>
          </a:p>
          <a:p>
            <a:r>
              <a:rPr lang="en-US" dirty="0" smtClean="0"/>
              <a:t>This narrow range is maintained by several different buffering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2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solution is buffered by the presence of a weak acid and its conjugate base or a weak base and its conjugate acid</a:t>
            </a:r>
          </a:p>
          <a:p>
            <a:r>
              <a:rPr lang="en-US" dirty="0" smtClean="0"/>
              <a:t>Consisting of a mixture of a weak acid and its conjugate base, often in equimolar amounts, a buffer solution is able to react with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 introduced by addition of an acid, or OH</a:t>
            </a:r>
            <a:r>
              <a:rPr lang="en-US" baseline="30000" dirty="0" smtClean="0"/>
              <a:t>-</a:t>
            </a:r>
            <a:r>
              <a:rPr lang="en-US" dirty="0" smtClean="0"/>
              <a:t> introduced by addition of a 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example of a buffered solution is an aqueous solution that contains acetic acid and sodium ethanoate. The sodium ethanoate is a salt that furnishes ethanoate ions </a:t>
            </a:r>
          </a:p>
          <a:p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COOH,		Na</a:t>
            </a:r>
            <a:r>
              <a:rPr lang="en-US" baseline="30000" dirty="0" smtClean="0"/>
              <a:t>+</a:t>
            </a:r>
            <a:r>
              <a:rPr lang="en-US" dirty="0" smtClean="0"/>
              <a:t>, 	CH</a:t>
            </a:r>
            <a:r>
              <a:rPr lang="en-US" baseline="-25000" dirty="0" smtClean="0"/>
              <a:t>3</a:t>
            </a:r>
            <a:r>
              <a:rPr lang="en-US" dirty="0" smtClean="0"/>
              <a:t>COO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What happens when HCl is added?	</a:t>
            </a:r>
          </a:p>
          <a:p>
            <a:r>
              <a:rPr lang="en-US" dirty="0" smtClean="0"/>
              <a:t>The ethanoate ion has a strong affinity for H</a:t>
            </a:r>
            <a:r>
              <a:rPr lang="en-US" baseline="30000" dirty="0" smtClean="0"/>
              <a:t>+</a:t>
            </a:r>
            <a:r>
              <a:rPr lang="en-US" dirty="0" smtClean="0"/>
              <a:t> ions, this means that the ethanoate ions and the hydrogen ions do not exist together in large numbers, so ethanoic acid is produced; thus the H</a:t>
            </a:r>
            <a:r>
              <a:rPr lang="en-US" baseline="30000" dirty="0" smtClean="0"/>
              <a:t>+</a:t>
            </a:r>
            <a:r>
              <a:rPr lang="en-US" dirty="0" smtClean="0"/>
              <a:t> from the added HCl does not accumulate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+</a:t>
            </a:r>
            <a:r>
              <a:rPr lang="en-US" dirty="0" smtClean="0"/>
              <a:t> + </a:t>
            </a:r>
            <a:r>
              <a:rPr lang="en-US" dirty="0"/>
              <a:t>CH</a:t>
            </a:r>
            <a:r>
              <a:rPr lang="en-US" baseline="-25000" dirty="0"/>
              <a:t>3</a:t>
            </a:r>
            <a:r>
              <a:rPr lang="en-US" dirty="0"/>
              <a:t>COO</a:t>
            </a:r>
            <a:r>
              <a:rPr lang="en-US" baseline="30000" dirty="0" smtClean="0"/>
              <a:t>-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5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when a strong base is added (NaOH)?</a:t>
            </a:r>
          </a:p>
          <a:p>
            <a:r>
              <a:rPr lang="en-US" dirty="0" smtClean="0"/>
              <a:t>Production of OH</a:t>
            </a:r>
            <a:r>
              <a:rPr lang="en-US" baseline="30000" dirty="0" smtClean="0"/>
              <a:t>-</a:t>
            </a:r>
            <a:r>
              <a:rPr lang="en-US" dirty="0" smtClean="0"/>
              <a:t> ions</a:t>
            </a:r>
          </a:p>
          <a:p>
            <a:r>
              <a:rPr lang="en-US" dirty="0" smtClean="0"/>
              <a:t>The OH- ions react with the ethanoic acid to form water and the ethanoate ion</a:t>
            </a:r>
          </a:p>
          <a:p>
            <a:r>
              <a:rPr lang="en-US" dirty="0" smtClean="0"/>
              <a:t>CH</a:t>
            </a:r>
            <a:r>
              <a:rPr lang="en-US" baseline="-25000" dirty="0" smtClean="0"/>
              <a:t>3</a:t>
            </a:r>
            <a:r>
              <a:rPr lang="en-US" dirty="0" smtClean="0"/>
              <a:t>COOH + OH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 + CH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COO</a:t>
            </a:r>
            <a:r>
              <a:rPr lang="en-US" baseline="30000" dirty="0" smtClean="0">
                <a:sym typeface="Wingdings"/>
              </a:rPr>
              <a:t>-</a:t>
            </a:r>
          </a:p>
          <a:p>
            <a:r>
              <a:rPr lang="en-US" dirty="0" smtClean="0">
                <a:sym typeface="Wingdings"/>
              </a:rPr>
              <a:t>This happens because, although </a:t>
            </a:r>
            <a:r>
              <a:rPr lang="en-US" dirty="0">
                <a:sym typeface="Wingdings"/>
              </a:rPr>
              <a:t>CH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COO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 has a strong affinity for H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, 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 has a much stronger affinity for H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, thus can remove H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ions from acetic acid molecules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15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relationship pH = -log[H</a:t>
            </a:r>
            <a:r>
              <a:rPr lang="en-US" baseline="30000" dirty="0" smtClean="0"/>
              <a:t>+</a:t>
            </a:r>
            <a:r>
              <a:rPr lang="en-US" dirty="0" smtClean="0"/>
              <a:t>] to calculate the pH of:</a:t>
            </a:r>
          </a:p>
          <a:p>
            <a:r>
              <a:rPr lang="en-US" dirty="0" smtClean="0"/>
              <a:t>Strong acid solutions</a:t>
            </a:r>
          </a:p>
          <a:p>
            <a:r>
              <a:rPr lang="en-US" dirty="0" smtClean="0"/>
              <a:t>Strong base solutions</a:t>
            </a:r>
          </a:p>
          <a:p>
            <a:r>
              <a:rPr lang="en-US" dirty="0" smtClean="0"/>
              <a:t>The resulting solution when strong acid-base solutions are mixed</a:t>
            </a:r>
          </a:p>
          <a:p>
            <a:r>
              <a:rPr lang="en-US" dirty="0" smtClean="0"/>
              <a:t>Apply the relationship between pH and temperature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 Solutions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1429" y="2239439"/>
            <a:ext cx="87123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Consider a buffer containing the acidic HA and its conjugate base A</a:t>
            </a:r>
            <a:r>
              <a:rPr lang="en-US" sz="2000" baseline="30000" dirty="0"/>
              <a:t>-  </a:t>
            </a:r>
            <a:r>
              <a:rPr lang="en-US" sz="2000" dirty="0"/>
              <a:t>(Note: this will be an acidic buffer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species is prepared to have a high concentration.  An equilibrium will be established as follows:</a:t>
            </a:r>
          </a:p>
          <a:p>
            <a:pPr algn="ctr"/>
            <a:r>
              <a:rPr lang="en-US" sz="2000" dirty="0"/>
              <a:t>HA    +    H</a:t>
            </a:r>
            <a:r>
              <a:rPr lang="en-US" sz="2000" baseline="-25000" dirty="0"/>
              <a:t>2</a:t>
            </a:r>
            <a:r>
              <a:rPr lang="en-US" sz="2000" dirty="0"/>
              <a:t>O    </a:t>
            </a:r>
            <a:r>
              <a:rPr lang="en-AU" sz="2000" b="1" dirty="0"/>
              <a:t>⇄</a:t>
            </a:r>
            <a:r>
              <a:rPr lang="en-US" sz="2000" dirty="0"/>
              <a:t>   H</a:t>
            </a:r>
            <a:r>
              <a:rPr lang="en-US" sz="2000" baseline="-25000" dirty="0"/>
              <a:t>3</a:t>
            </a:r>
            <a:r>
              <a:rPr lang="en-US" sz="2000" dirty="0"/>
              <a:t>O</a:t>
            </a:r>
            <a:r>
              <a:rPr lang="en-US" sz="2000" baseline="30000" dirty="0"/>
              <a:t>+</a:t>
            </a:r>
            <a:r>
              <a:rPr lang="en-US" sz="2000" dirty="0"/>
              <a:t>   +    A</a:t>
            </a:r>
            <a:r>
              <a:rPr lang="en-US" sz="2000" baseline="30000" dirty="0"/>
              <a:t>-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addition of a strong acid would increase the H</a:t>
            </a:r>
            <a:r>
              <a:rPr lang="en-US" sz="2000" baseline="-25000" dirty="0"/>
              <a:t>3</a:t>
            </a:r>
            <a:r>
              <a:rPr lang="en-US" sz="2000" dirty="0"/>
              <a:t>O</a:t>
            </a:r>
            <a:r>
              <a:rPr lang="en-US" sz="2000" baseline="30000" dirty="0"/>
              <a:t>+</a:t>
            </a:r>
            <a:r>
              <a:rPr lang="en-US" sz="2000" dirty="0"/>
              <a:t> concentration and cause a shift to the left, </a:t>
            </a:r>
            <a:r>
              <a:rPr lang="en-US" sz="2000" dirty="0" err="1"/>
              <a:t>minimising</a:t>
            </a:r>
            <a:r>
              <a:rPr lang="en-US" sz="2000" dirty="0"/>
              <a:t> the change to </a:t>
            </a:r>
            <a:r>
              <a:rPr lang="en-US" sz="2000" dirty="0" err="1"/>
              <a:t>pH.</a:t>
            </a:r>
            <a:r>
              <a:rPr lang="en-US" sz="2000" dirty="0"/>
              <a:t>  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/>
              <a:t>	The A</a:t>
            </a:r>
            <a:r>
              <a:rPr lang="en-US" sz="2000" baseline="30000" dirty="0"/>
              <a:t>-</a:t>
            </a:r>
            <a:r>
              <a:rPr lang="en-US" sz="2000" dirty="0"/>
              <a:t> is acting as a ‘sink’.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addition of a strong base would decrease the H</a:t>
            </a:r>
            <a:r>
              <a:rPr lang="en-US" sz="2000" baseline="-25000" dirty="0"/>
              <a:t>3</a:t>
            </a:r>
            <a:r>
              <a:rPr lang="en-US" sz="2000" dirty="0"/>
              <a:t>O</a:t>
            </a:r>
            <a:r>
              <a:rPr lang="en-US" sz="2000" baseline="30000" dirty="0"/>
              <a:t>+</a:t>
            </a:r>
            <a:r>
              <a:rPr lang="en-US" sz="2000" dirty="0"/>
              <a:t> concentration and cause a shift to the right, </a:t>
            </a:r>
            <a:r>
              <a:rPr lang="en-US" sz="2000" dirty="0" err="1"/>
              <a:t>minimising</a:t>
            </a:r>
            <a:r>
              <a:rPr lang="en-US" sz="2000" dirty="0"/>
              <a:t> the change to </a:t>
            </a:r>
            <a:r>
              <a:rPr lang="en-US" sz="2000" dirty="0" err="1"/>
              <a:t>pH.</a:t>
            </a:r>
            <a:endParaRPr lang="en-US" sz="2000" dirty="0"/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sz="2000" dirty="0"/>
              <a:t>	The HA is acting as a ‘sink’.</a:t>
            </a:r>
          </a:p>
        </p:txBody>
      </p:sp>
    </p:spTree>
    <p:extLst>
      <p:ext uri="{BB962C8B-B14F-4D97-AF65-F5344CB8AC3E}">
        <p14:creationId xmlns:p14="http://schemas.microsoft.com/office/powerpoint/2010/main" val="3581748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Buffer Capacity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ability of a buffer to neutralise excess acid or excess base without a large change in the pH is known as its buffer capacity</a:t>
            </a:r>
          </a:p>
          <a:p>
            <a:r>
              <a:rPr lang="en-AU" dirty="0" smtClean="0"/>
              <a:t>It is a measure on how much acid or base can be added without a dramatic change in pH</a:t>
            </a:r>
          </a:p>
          <a:p>
            <a:r>
              <a:rPr lang="en-AU" dirty="0" smtClean="0"/>
              <a:t>To have a high buffer capacity, it should have a high concentration of both the weak acid and the weak base. The most effective buffer(the one with the greatest buffer capacity) is one in which the concentrations are both high </a:t>
            </a:r>
            <a:r>
              <a:rPr lang="en-AU" smtClean="0"/>
              <a:t>and equal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657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a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solution contains a weak acid HA and its conjugate base A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The buffer resists changes in pH by reacting with added  H</a:t>
            </a:r>
            <a:r>
              <a:rPr lang="en-US" baseline="30000" dirty="0" smtClean="0"/>
              <a:t>+</a:t>
            </a:r>
            <a:r>
              <a:rPr lang="en-US" dirty="0" smtClean="0"/>
              <a:t> or OH</a:t>
            </a:r>
            <a:r>
              <a:rPr lang="en-US" baseline="30000" dirty="0" smtClean="0"/>
              <a:t>-</a:t>
            </a:r>
            <a:r>
              <a:rPr lang="en-US" dirty="0" smtClean="0"/>
              <a:t> so these ions do not accumulate</a:t>
            </a:r>
          </a:p>
          <a:p>
            <a:r>
              <a:rPr lang="en-US" dirty="0" smtClean="0"/>
              <a:t>Any added H</a:t>
            </a:r>
            <a:r>
              <a:rPr lang="en-US" baseline="30000" dirty="0" smtClean="0"/>
              <a:t>+</a:t>
            </a:r>
            <a:r>
              <a:rPr lang="en-US" dirty="0" smtClean="0"/>
              <a:t> reacts with the base A</a:t>
            </a:r>
            <a:r>
              <a:rPr lang="en-US" baseline="30000" dirty="0" smtClean="0"/>
              <a:t>-</a:t>
            </a:r>
            <a:r>
              <a:rPr lang="en-US" dirty="0" smtClean="0"/>
              <a:t>				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/>
              <a:t>+ A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HA</a:t>
            </a:r>
            <a:r>
              <a:rPr lang="en-US" baseline="-25000" dirty="0" smtClean="0">
                <a:sym typeface="Wingdings"/>
              </a:rPr>
              <a:t>(aq)</a:t>
            </a:r>
          </a:p>
          <a:p>
            <a:r>
              <a:rPr lang="en-US" dirty="0" smtClean="0">
                <a:sym typeface="Wingdings"/>
              </a:rPr>
              <a:t>Any added OH- reacts with the weak acid HA			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+ HA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</a:t>
            </a:r>
            <a:r>
              <a:rPr lang="en-US" baseline="-25000" dirty="0" smtClean="0">
                <a:sym typeface="Wingdings"/>
              </a:rPr>
              <a:t>(l)</a:t>
            </a:r>
            <a:r>
              <a:rPr lang="en-US" dirty="0" smtClean="0">
                <a:sym typeface="Wingdings"/>
              </a:rPr>
              <a:t> + A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0047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as a buffer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three major buffer systems in the bloodstream involve 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r>
              <a:rPr lang="en-US" dirty="0" smtClean="0"/>
              <a:t>/H</a:t>
            </a:r>
            <a:r>
              <a:rPr lang="en-US" baseline="-25000" dirty="0" smtClean="0"/>
              <a:t>2</a:t>
            </a: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r>
              <a:rPr lang="en-US" dirty="0" smtClean="0"/>
              <a:t>/CO</a:t>
            </a:r>
            <a:r>
              <a:rPr lang="en-US" baseline="-25000" dirty="0" smtClean="0"/>
              <a:t>2</a:t>
            </a:r>
            <a:r>
              <a:rPr lang="en-US" dirty="0" smtClean="0"/>
              <a:t>, HPO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2-</a:t>
            </a:r>
            <a:r>
              <a:rPr lang="en-US" dirty="0" smtClean="0"/>
              <a:t>/H</a:t>
            </a:r>
            <a:r>
              <a:rPr lang="en-US" baseline="-25000" dirty="0" smtClean="0"/>
              <a:t>2</a:t>
            </a:r>
            <a:r>
              <a:rPr lang="en-US" dirty="0" smtClean="0"/>
              <a:t>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-</a:t>
            </a:r>
            <a:r>
              <a:rPr lang="en-US" dirty="0" smtClean="0"/>
              <a:t> and proteins </a:t>
            </a:r>
          </a:p>
          <a:p>
            <a:r>
              <a:rPr lang="en-US" dirty="0" smtClean="0"/>
              <a:t>Respiration is the most common process that effects pH due to the formation of CO</a:t>
            </a:r>
            <a:r>
              <a:rPr lang="en-US" baseline="-25000" dirty="0" smtClean="0"/>
              <a:t>2</a:t>
            </a:r>
            <a:r>
              <a:rPr lang="en-US" dirty="0" smtClean="0"/>
              <a:t> which is acidic</a:t>
            </a:r>
          </a:p>
          <a:p>
            <a:r>
              <a:rPr lang="en-US" dirty="0" smtClean="0"/>
              <a:t>Blood maintains the narrow pH range with the aid of the carbonic acid/hydrogen carbonate buffer system</a:t>
            </a:r>
          </a:p>
          <a:p>
            <a:r>
              <a:rPr lang="en-US" dirty="0" smtClean="0"/>
              <a:t>This buffer system operates by eliminating excess H</a:t>
            </a:r>
            <a:r>
              <a:rPr lang="en-US" baseline="30000" dirty="0" smtClean="0"/>
              <a:t>+</a:t>
            </a:r>
            <a:r>
              <a:rPr lang="en-US" dirty="0" smtClean="0"/>
              <a:t> by the reaction with the weak base 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Any excess OH</a:t>
            </a:r>
            <a:r>
              <a:rPr lang="en-US" baseline="30000" dirty="0" smtClean="0"/>
              <a:t>-</a:t>
            </a:r>
            <a:r>
              <a:rPr lang="en-US" dirty="0" smtClean="0"/>
              <a:t> is neutralised by reacting with the weak acid H</a:t>
            </a:r>
            <a:r>
              <a:rPr lang="en-US" baseline="-25000" dirty="0" smtClean="0"/>
              <a:t>2</a:t>
            </a:r>
            <a:r>
              <a:rPr lang="en-US" dirty="0" smtClean="0"/>
              <a:t>CO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7129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as a buffer system</a:t>
            </a:r>
            <a:endParaRPr lang="en-US" dirty="0"/>
          </a:p>
        </p:txBody>
      </p:sp>
      <p:pic>
        <p:nvPicPr>
          <p:cNvPr id="5" name="Picture 6" descr="mage result for buffers in bloo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93" y="2194372"/>
            <a:ext cx="4072467" cy="22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ge result for buffers in bloo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84" y="4700179"/>
            <a:ext cx="4583440" cy="17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8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-</a:t>
            </a:r>
            <a:r>
              <a:rPr lang="en-US" baseline="-25000" dirty="0" smtClean="0"/>
              <a:t>(aq) </a:t>
            </a:r>
            <a:r>
              <a:rPr lang="en-US" dirty="0" smtClean="0"/>
              <a:t>+ H</a:t>
            </a:r>
            <a:r>
              <a:rPr lang="en-US" baseline="30000" dirty="0" smtClean="0"/>
              <a:t>+</a:t>
            </a:r>
            <a:r>
              <a:rPr lang="en-US" baseline="-25000" dirty="0" smtClean="0"/>
              <a:t>(aq)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</a:t>
            </a:r>
            <a:r>
              <a:rPr lang="en-US" dirty="0" smtClean="0">
                <a:sym typeface="Wingdings"/>
              </a:rPr>
              <a:t> 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3(aq)</a:t>
            </a:r>
          </a:p>
          <a:p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3(aq) </a:t>
            </a:r>
            <a:r>
              <a:rPr lang="en-US" dirty="0" smtClean="0">
                <a:sym typeface="Wingdings"/>
              </a:rPr>
              <a:t>+ 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 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</a:t>
            </a:r>
            <a:r>
              <a:rPr lang="en-US" baseline="-25000" dirty="0" smtClean="0">
                <a:sym typeface="Wingdings"/>
              </a:rPr>
              <a:t>(l)</a:t>
            </a:r>
            <a:r>
              <a:rPr lang="en-US" dirty="0" smtClean="0">
                <a:sym typeface="Wingdings"/>
              </a:rPr>
              <a:t> + HCO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</a:p>
          <a:p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2(g)</a:t>
            </a:r>
            <a:r>
              <a:rPr lang="en-US" dirty="0" smtClean="0">
                <a:sym typeface="Wingdings"/>
              </a:rPr>
              <a:t> + 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</a:t>
            </a:r>
            <a:r>
              <a:rPr lang="en-US" baseline="-25000" dirty="0" smtClean="0">
                <a:sym typeface="Wingdings"/>
              </a:rPr>
              <a:t>(l)</a:t>
            </a:r>
            <a:r>
              <a:rPr lang="en-US" dirty="0" smtClean="0">
                <a:sym typeface="Wingdings"/>
              </a:rPr>
              <a:t>  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3(aq)</a:t>
            </a:r>
          </a:p>
          <a:p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3(aq) </a:t>
            </a:r>
            <a:r>
              <a:rPr lang="en-US" dirty="0" smtClean="0">
                <a:sym typeface="Wingdings"/>
              </a:rPr>
              <a:t> H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+ HCO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420425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6</a:t>
            </a:r>
            <a:r>
              <a:rPr lang="en-US" dirty="0" smtClean="0"/>
              <a:t>H</a:t>
            </a:r>
            <a:r>
              <a:rPr lang="en-US" baseline="-25000" dirty="0" smtClean="0"/>
              <a:t>12</a:t>
            </a:r>
            <a:r>
              <a:rPr lang="en-US" dirty="0" smtClean="0"/>
              <a:t>O</a:t>
            </a:r>
            <a:r>
              <a:rPr lang="en-US" baseline="-25000" dirty="0" smtClean="0"/>
              <a:t>6(s)</a:t>
            </a:r>
            <a:r>
              <a:rPr lang="en-US" dirty="0" smtClean="0"/>
              <a:t> + 6O</a:t>
            </a:r>
            <a:r>
              <a:rPr lang="en-US" baseline="-25000" dirty="0" smtClean="0"/>
              <a:t>2(g)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6CO</a:t>
            </a:r>
            <a:r>
              <a:rPr lang="en-US" baseline="-25000" dirty="0" smtClean="0">
                <a:sym typeface="Wingdings"/>
              </a:rPr>
              <a:t>2(g)</a:t>
            </a:r>
            <a:r>
              <a:rPr lang="en-US" dirty="0" smtClean="0">
                <a:sym typeface="Wingdings"/>
              </a:rPr>
              <a:t> + 6H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</a:t>
            </a:r>
            <a:r>
              <a:rPr lang="en-US" baseline="-25000" dirty="0" smtClean="0">
                <a:sym typeface="Wingdings"/>
              </a:rPr>
              <a:t>(l)</a:t>
            </a:r>
            <a:r>
              <a:rPr lang="en-US" dirty="0" smtClean="0">
                <a:sym typeface="Wingdings"/>
              </a:rPr>
              <a:t> + energy</a:t>
            </a:r>
          </a:p>
          <a:p>
            <a:r>
              <a:rPr lang="en-US" dirty="0" smtClean="0">
                <a:sym typeface="Wingdings"/>
              </a:rPr>
              <a:t>The increased rate of consumption of sugars, by increased cellular respiration leads to an increase in CO</a:t>
            </a:r>
            <a:r>
              <a:rPr lang="en-US" baseline="-25000" dirty="0" smtClean="0">
                <a:sym typeface="Wingdings"/>
              </a:rPr>
              <a:t>2</a:t>
            </a:r>
          </a:p>
          <a:p>
            <a:r>
              <a:rPr lang="en-US" dirty="0" smtClean="0">
                <a:sym typeface="Wingdings"/>
              </a:rPr>
              <a:t>By Le Chatelier's Principle, the equilibrium reaction produces more 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CO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 to partially counteract the concentration of CO</a:t>
            </a:r>
            <a:r>
              <a:rPr lang="en-US" baseline="-25000" dirty="0" smtClean="0">
                <a:sym typeface="Wingdings"/>
              </a:rPr>
              <a:t>2</a:t>
            </a:r>
          </a:p>
          <a:p>
            <a:r>
              <a:rPr lang="en-US" dirty="0" smtClean="0">
                <a:sym typeface="Wingdings"/>
              </a:rPr>
              <a:t>This results in the formation of more H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and hydrogen carbonate ions ( lower pH)</a:t>
            </a:r>
          </a:p>
          <a:p>
            <a:r>
              <a:rPr lang="en-US" dirty="0" smtClean="0">
                <a:sym typeface="Wingdings"/>
              </a:rPr>
              <a:t>The brain then responds to tell the body to relax and breathe deeper to exhale more CO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, which reverses the process, returning the blood to a higher 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and explain the conjugate nature of buffer solutions</a:t>
            </a:r>
          </a:p>
          <a:p>
            <a:r>
              <a:rPr lang="en-US" dirty="0" smtClean="0"/>
              <a:t>Explain using Le Chatelier’s Principle how buffers respond to the addition of H</a:t>
            </a:r>
            <a:r>
              <a:rPr lang="en-US" baseline="30000" dirty="0" smtClean="0"/>
              <a:t>+</a:t>
            </a:r>
            <a:r>
              <a:rPr lang="en-US" dirty="0" smtClean="0"/>
              <a:t> and OH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Explain qualitatively the concept of buffering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 measure of pH using pH paper or Universal Indicator</a:t>
            </a:r>
          </a:p>
          <a:p>
            <a:r>
              <a:rPr lang="en-US" dirty="0" smtClean="0"/>
              <a:t>More precise measurements is a pH meter (based on voltage) – accurate to 0.1 of a pH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calculate the pH of a solution of a strong acid or base when given the concentration</a:t>
            </a:r>
          </a:p>
          <a:p>
            <a:r>
              <a:rPr lang="en-US" dirty="0" smtClean="0"/>
              <a:t>A strong acid or base is one that when dissolved in water produces free, mobile, independent ions; in other words it is fully dissociated. </a:t>
            </a:r>
          </a:p>
          <a:p>
            <a:r>
              <a:rPr lang="en-US" dirty="0" smtClean="0"/>
              <a:t>This means the concentration of the H</a:t>
            </a:r>
            <a:r>
              <a:rPr lang="en-US" baseline="30000" dirty="0" smtClean="0"/>
              <a:t>+</a:t>
            </a:r>
            <a:r>
              <a:rPr lang="en-US" dirty="0" smtClean="0"/>
              <a:t> ions or the OH</a:t>
            </a:r>
            <a:r>
              <a:rPr lang="en-US" baseline="30000" dirty="0" smtClean="0"/>
              <a:t>-</a:t>
            </a:r>
            <a:r>
              <a:rPr lang="en-US" dirty="0" smtClean="0"/>
              <a:t> ions can be calculated</a:t>
            </a:r>
          </a:p>
          <a:p>
            <a:r>
              <a:rPr lang="en-US" dirty="0" smtClean="0"/>
              <a:t>pH = -log[H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pH of a 0.001 molL</a:t>
            </a:r>
            <a:r>
              <a:rPr lang="en-US" baseline="30000" dirty="0" smtClean="0"/>
              <a:t>-1</a:t>
            </a:r>
            <a:r>
              <a:rPr lang="en-US" dirty="0" smtClean="0"/>
              <a:t> solution of nitric acid?</a:t>
            </a:r>
          </a:p>
          <a:p>
            <a:r>
              <a:rPr lang="en-US" dirty="0" smtClean="0"/>
              <a:t>HNO</a:t>
            </a:r>
            <a:r>
              <a:rPr lang="en-US" baseline="-25000" dirty="0" smtClean="0"/>
              <a:t>3(aq)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(l)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+ NO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</a:p>
          <a:p>
            <a:r>
              <a:rPr lang="en-US" dirty="0" smtClean="0">
                <a:sym typeface="Wingdings"/>
              </a:rPr>
              <a:t>1 mol of </a:t>
            </a:r>
            <a:r>
              <a:rPr lang="en-US" dirty="0" smtClean="0"/>
              <a:t>HNO</a:t>
            </a:r>
            <a:r>
              <a:rPr lang="en-US" baseline="-25000" dirty="0" smtClean="0"/>
              <a:t>3 </a:t>
            </a:r>
            <a:r>
              <a:rPr lang="en-US" dirty="0" smtClean="0"/>
              <a:t>forms 1 mol of 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</a:p>
          <a:p>
            <a:r>
              <a:rPr lang="en-US" dirty="0" smtClean="0">
                <a:sym typeface="Wingdings"/>
              </a:rPr>
              <a:t>[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] = 0.001 molL</a:t>
            </a:r>
            <a:r>
              <a:rPr lang="en-US" baseline="30000" dirty="0" smtClean="0">
                <a:sym typeface="Wingdings"/>
              </a:rPr>
              <a:t>-1</a:t>
            </a:r>
          </a:p>
          <a:p>
            <a:r>
              <a:rPr lang="en-US" dirty="0" smtClean="0">
                <a:sym typeface="Wingdings"/>
              </a:rPr>
              <a:t>pH = -log [</a:t>
            </a:r>
            <a:r>
              <a:rPr lang="en-US" dirty="0">
                <a:sym typeface="Wingdings"/>
              </a:rPr>
              <a:t>H</a:t>
            </a:r>
            <a:r>
              <a:rPr lang="en-US" baseline="-25000" dirty="0">
                <a:sym typeface="Wingdings"/>
              </a:rPr>
              <a:t>3</a:t>
            </a:r>
            <a:r>
              <a:rPr lang="en-US" dirty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] 	= -log(0.001)	=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pH of a 0.1 molL</a:t>
            </a:r>
            <a:r>
              <a:rPr lang="en-US" baseline="30000" dirty="0" smtClean="0"/>
              <a:t>-1</a:t>
            </a:r>
            <a:r>
              <a:rPr lang="en-US" dirty="0" smtClean="0"/>
              <a:t> solution of potassium hydroxide?</a:t>
            </a:r>
          </a:p>
          <a:p>
            <a:r>
              <a:rPr lang="en-US" dirty="0" smtClean="0"/>
              <a:t>KOH</a:t>
            </a:r>
            <a:r>
              <a:rPr lang="en-US" baseline="-25000" dirty="0" smtClean="0"/>
              <a:t>(s)</a:t>
            </a:r>
            <a:r>
              <a:rPr lang="en-US" dirty="0" smtClean="0"/>
              <a:t> + aq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K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baseline="-25000" dirty="0" smtClean="0">
                <a:sym typeface="Wingdings"/>
              </a:rPr>
              <a:t>(aq) </a:t>
            </a:r>
            <a:r>
              <a:rPr lang="en-US" dirty="0" smtClean="0">
                <a:sym typeface="Wingdings"/>
              </a:rPr>
              <a:t>+ 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baseline="-25000" dirty="0" smtClean="0">
                <a:sym typeface="Wingdings"/>
              </a:rPr>
              <a:t>(aq)</a:t>
            </a:r>
          </a:p>
          <a:p>
            <a:r>
              <a:rPr lang="en-US" dirty="0" smtClean="0">
                <a:sym typeface="Wingdings"/>
              </a:rPr>
              <a:t>1 mol of KOH produces 1 mol of OH</a:t>
            </a:r>
            <a:r>
              <a:rPr lang="en-US" baseline="30000" dirty="0" smtClean="0">
                <a:sym typeface="Wingdings"/>
              </a:rPr>
              <a:t>-</a:t>
            </a:r>
          </a:p>
          <a:p>
            <a:r>
              <a:rPr lang="en-US" dirty="0" smtClean="0">
                <a:sym typeface="Wingdings"/>
              </a:rPr>
              <a:t>[OH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] = 0.1 molL</a:t>
            </a:r>
            <a:r>
              <a:rPr lang="en-US" baseline="30000" dirty="0" smtClean="0">
                <a:sym typeface="Wingdings"/>
              </a:rPr>
              <a:t>-1</a:t>
            </a:r>
          </a:p>
          <a:p>
            <a:r>
              <a:rPr lang="en-US" dirty="0" smtClean="0">
                <a:sym typeface="Wingdings"/>
              </a:rPr>
              <a:t>K</a:t>
            </a:r>
            <a:r>
              <a:rPr lang="en-US" baseline="-25000" dirty="0" smtClean="0">
                <a:sym typeface="Wingdings"/>
              </a:rPr>
              <a:t>w</a:t>
            </a:r>
            <a:r>
              <a:rPr lang="en-US" dirty="0" smtClean="0">
                <a:sym typeface="Wingdings"/>
              </a:rPr>
              <a:t> = [H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][OH</a:t>
            </a:r>
            <a:r>
              <a:rPr lang="en-US" baseline="30000" dirty="0" smtClean="0">
                <a:sym typeface="Wingdings"/>
              </a:rPr>
              <a:t>-</a:t>
            </a:r>
            <a:r>
              <a:rPr lang="en-US" dirty="0" smtClean="0">
                <a:sym typeface="Wingdings"/>
              </a:rPr>
              <a:t>]	 =	 1 x 10</a:t>
            </a:r>
            <a:r>
              <a:rPr lang="en-US" baseline="30000" dirty="0" smtClean="0">
                <a:sym typeface="Wingdings"/>
              </a:rPr>
              <a:t>-14</a:t>
            </a:r>
          </a:p>
          <a:p>
            <a:r>
              <a:rPr lang="en-US" dirty="0" smtClean="0">
                <a:sym typeface="Wingdings"/>
              </a:rPr>
              <a:t>[H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] = 1 x 10</a:t>
            </a:r>
            <a:r>
              <a:rPr lang="en-US" baseline="30000" dirty="0" smtClean="0">
                <a:sym typeface="Wingdings"/>
              </a:rPr>
              <a:t>-14 </a:t>
            </a:r>
            <a:r>
              <a:rPr lang="en-US" dirty="0" smtClean="0">
                <a:sym typeface="Wingdings"/>
              </a:rPr>
              <a:t>/ 0.1	= 1 x 10</a:t>
            </a:r>
            <a:r>
              <a:rPr lang="en-US" baseline="30000" dirty="0" smtClean="0">
                <a:sym typeface="Wingdings"/>
              </a:rPr>
              <a:t>-13</a:t>
            </a:r>
          </a:p>
          <a:p>
            <a:r>
              <a:rPr lang="en-US" dirty="0"/>
              <a:t>pH = -log[H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 smtClean="0"/>
              <a:t>]	= -log(1 x 10</a:t>
            </a:r>
            <a:r>
              <a:rPr lang="en-US" baseline="30000" dirty="0" smtClean="0"/>
              <a:t>-13</a:t>
            </a:r>
            <a:r>
              <a:rPr lang="en-US" dirty="0" smtClean="0"/>
              <a:t>)	= 13</a:t>
            </a:r>
            <a:endParaRPr lang="en-US" dirty="0"/>
          </a:p>
          <a:p>
            <a:endParaRPr lang="en-US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pH of a 0.0561 molL</a:t>
            </a:r>
            <a:r>
              <a:rPr lang="en-US" baseline="30000" dirty="0" smtClean="0"/>
              <a:t>-1</a:t>
            </a:r>
            <a:r>
              <a:rPr lang="en-US" dirty="0" smtClean="0"/>
              <a:t> solution of HCl?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pH of a 0.00750 molL</a:t>
            </a:r>
            <a:r>
              <a:rPr lang="en-US" baseline="30000" dirty="0" smtClean="0"/>
              <a:t>-1</a:t>
            </a:r>
            <a:r>
              <a:rPr lang="en-US" dirty="0" smtClean="0"/>
              <a:t> solution of Mg(OH)</a:t>
            </a:r>
            <a:r>
              <a:rPr lang="en-US" baseline="-25000" dirty="0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8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solutions and 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steps involved in a calculation of the pH of a mixture of a strong acid and a strong base are:</a:t>
            </a:r>
          </a:p>
          <a:p>
            <a:r>
              <a:rPr lang="en-US" dirty="0" smtClean="0"/>
              <a:t>Calculate the amount in mole of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 in the acid solution and the amount in mole of the OH</a:t>
            </a:r>
            <a:r>
              <a:rPr lang="en-US" baseline="30000" dirty="0" smtClean="0"/>
              <a:t>-</a:t>
            </a:r>
            <a:r>
              <a:rPr lang="en-US" dirty="0" smtClean="0"/>
              <a:t> in the base solution before any reaction happens</a:t>
            </a:r>
          </a:p>
          <a:p>
            <a:r>
              <a:rPr lang="en-US" dirty="0" smtClean="0"/>
              <a:t>Assuming the 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 and the OH</a:t>
            </a:r>
            <a:r>
              <a:rPr lang="en-US" baseline="30000" dirty="0" smtClean="0"/>
              <a:t>-</a:t>
            </a:r>
            <a:r>
              <a:rPr lang="en-US" dirty="0" smtClean="0"/>
              <a:t> react in a 1:1 mole ratio, 		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 + OH</a:t>
            </a:r>
            <a:r>
              <a:rPr lang="en-US" baseline="30000" dirty="0" smtClean="0"/>
              <a:t>-</a:t>
            </a:r>
            <a:r>
              <a:rPr lang="en-US" dirty="0" smtClean="0"/>
              <a:t>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</a:t>
            </a:r>
            <a:r>
              <a:rPr lang="en-US" baseline="-25000" dirty="0" smtClean="0">
                <a:sym typeface="Wingdings"/>
              </a:rPr>
              <a:t>2</a:t>
            </a:r>
            <a:r>
              <a:rPr lang="en-US" dirty="0" smtClean="0">
                <a:sym typeface="Wingdings"/>
              </a:rPr>
              <a:t>O, determine what is in excess</a:t>
            </a:r>
          </a:p>
          <a:p>
            <a:r>
              <a:rPr lang="en-US" dirty="0" smtClean="0">
                <a:sym typeface="Wingdings"/>
              </a:rPr>
              <a:t>Calculate the amount in mole of excess 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or OH</a:t>
            </a:r>
            <a:r>
              <a:rPr lang="en-US" baseline="30000" dirty="0" smtClean="0">
                <a:sym typeface="Wingdings"/>
              </a:rPr>
              <a:t>-</a:t>
            </a:r>
          </a:p>
          <a:p>
            <a:r>
              <a:rPr lang="en-US" dirty="0" smtClean="0">
                <a:sym typeface="Wingdings"/>
              </a:rPr>
              <a:t>Using the new volume if the mixed solution, calculate the concentration of excess H</a:t>
            </a:r>
            <a:r>
              <a:rPr lang="en-US" baseline="-25000" dirty="0" smtClean="0">
                <a:sym typeface="Wingdings"/>
              </a:rPr>
              <a:t>3</a:t>
            </a:r>
            <a:r>
              <a:rPr lang="en-US" dirty="0" smtClean="0">
                <a:sym typeface="Wingdings"/>
              </a:rPr>
              <a:t>O</a:t>
            </a:r>
            <a:r>
              <a:rPr lang="en-US" baseline="30000" dirty="0" smtClean="0">
                <a:sym typeface="Wingdings"/>
              </a:rPr>
              <a:t>+</a:t>
            </a:r>
            <a:r>
              <a:rPr lang="en-US" dirty="0" smtClean="0">
                <a:sym typeface="Wingdings"/>
              </a:rPr>
              <a:t> or OH</a:t>
            </a:r>
            <a:r>
              <a:rPr lang="en-US" baseline="30000" dirty="0" smtClean="0">
                <a:sym typeface="Wingdings"/>
              </a:rPr>
              <a:t>-</a:t>
            </a:r>
          </a:p>
          <a:p>
            <a:r>
              <a:rPr lang="en-US" dirty="0" smtClean="0">
                <a:sym typeface="Wingdings"/>
              </a:rPr>
              <a:t>Determine the pH of the solution using previous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329</TotalTime>
  <Words>1681</Words>
  <Application>Microsoft Office PowerPoint</Application>
  <PresentationFormat>On-screen Show (4:3)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2</vt:lpstr>
      <vt:lpstr>Perception</vt:lpstr>
      <vt:lpstr>Measuring pH &amp; Buffers</vt:lpstr>
      <vt:lpstr>Outcomes </vt:lpstr>
      <vt:lpstr>PowerPoint Presentation</vt:lpstr>
      <vt:lpstr>Measuring pH</vt:lpstr>
      <vt:lpstr>pH calculations</vt:lpstr>
      <vt:lpstr>Examples </vt:lpstr>
      <vt:lpstr>PowerPoint Presentation</vt:lpstr>
      <vt:lpstr>PowerPoint Presentation</vt:lpstr>
      <vt:lpstr>Resulting solutions and pH</vt:lpstr>
      <vt:lpstr>Example </vt:lpstr>
      <vt:lpstr>PowerPoint Presentation</vt:lpstr>
      <vt:lpstr>PowerPoint Presentation</vt:lpstr>
      <vt:lpstr>pH and temperature</vt:lpstr>
      <vt:lpstr>PowerPoint Presentation</vt:lpstr>
      <vt:lpstr>Buffered Solutions</vt:lpstr>
      <vt:lpstr>PowerPoint Presentation</vt:lpstr>
      <vt:lpstr>PowerPoint Presentation</vt:lpstr>
      <vt:lpstr>PowerPoint Presentation</vt:lpstr>
      <vt:lpstr>PowerPoint Presentation</vt:lpstr>
      <vt:lpstr>Buffered Solutions</vt:lpstr>
      <vt:lpstr>Buffer Capacity</vt:lpstr>
      <vt:lpstr>Characteristics of a Buffer</vt:lpstr>
      <vt:lpstr>Blood as a buffer system</vt:lpstr>
      <vt:lpstr>Blood as a buffer system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pH</dc:title>
  <dc:creator>Rochelle &amp; Brad Lloyd</dc:creator>
  <cp:lastModifiedBy>BARNES Alison [Rossmoyne Senior High School]</cp:lastModifiedBy>
  <cp:revision>40</cp:revision>
  <dcterms:created xsi:type="dcterms:W3CDTF">2014-04-21T07:05:37Z</dcterms:created>
  <dcterms:modified xsi:type="dcterms:W3CDTF">2021-03-18T04:13:10Z</dcterms:modified>
</cp:coreProperties>
</file>