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4F6-9F93-41B0-B82E-8565FB9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4A8F-6029-474B-87CE-93328A90B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3B22-1439-4F47-A394-FBFA2FE9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C98B-9ED6-456C-B0AC-5D604C6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746-24E0-44B3-A4F0-E3AF005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7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374-8156-4A25-B9AA-53E6FA3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0BB7-239E-4FFE-9546-055E1BE2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9A0F-D97B-4C68-A201-40964301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CAEC-8409-4962-947E-1180F97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533D-FE86-4A34-9384-5D681D9E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9FDD7-CB99-4436-AA30-C5F7D818A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1D71-85ED-49F3-A5F7-781B042E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1CBA-AAE2-4549-B30B-DC1AFAB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CCBA-BEE9-4640-999D-00FCE3D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CA1-DFB4-40C1-944E-12250CD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4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249F-11B5-4C4D-94E6-169F5BD1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02F-18F5-4BF8-ABC2-B6C8EE3A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2C99-9E82-4138-A4D7-FE797A09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C5A-507A-420E-B420-E23DC49B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AA-1D06-4D33-A016-2ACE5F6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65B8-65ED-4DF5-A0FF-5DFB5F3C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09F9-2D80-4376-BCFF-5E6CAF27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5004-15B2-4368-B0DB-EDAE9BEE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0B6F-4642-444B-BBA3-5955DFC4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A39E-7BA9-4C5D-A083-A3F5642F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CCC1-3E87-49CD-A9A9-D59DE388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4F3E-380D-426C-B4D3-16A9BE8C9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67A8-E3AD-44A2-935B-D61776E3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8A55C-DC15-45F5-B67F-000B12FD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41D3-8A62-4A43-B201-B6DE179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4C14-D56D-4546-A424-BEDD335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4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36F5-02FF-4CDD-9558-F6464FAE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4CB-EDD4-4224-87E0-0FA53B06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1DB2-F6ED-4B2D-952B-DD04F3E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1A72F-6F93-4855-A029-74C672C4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7525-8187-4FCA-A46D-F40EE25B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4DF8F-F982-4434-896B-E60FB185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9C08-15FD-4DED-B8B2-3BC2BDD6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04E62-5C2A-4CC4-A64B-C133A34A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4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166-3B9D-434F-A614-803F754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C1F4-E1DB-43DC-9DCB-2EF94C66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84875-DE52-45C1-B6D9-B8C425F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CFFC-E542-4084-A04E-585558E3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2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48D57-ECA9-4F00-9731-26A9F17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F2C86-02D2-4D08-BDD5-820B7118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C8CB-EE84-44A0-81EB-62AB2D9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4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C620-8B0B-4DC3-B207-1E54934D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7346-06B2-439B-9E18-490E0685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0BEF7-31E5-49EB-896E-DB3F1A6E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D2FC-254E-49D0-8305-4378EA3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3B11-C0F2-4D51-B96A-1893561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EA64F-0534-41A5-A86E-6288E3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BF9-225D-4AC9-A557-E2BD876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6F8F0-C753-418F-BEF8-7D6AB857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29A3A-55FC-4467-B6F8-58E3F8DB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8392-B3BB-4B9B-884D-67A9AAEC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24EF8-C497-4267-B506-62F77126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6A3F-3280-4F5B-BC32-3B61690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0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75078-6A59-428D-AC80-455C62F4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4210-521C-4B28-AC7D-A13C4A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7FC1-CAF9-42F6-87A8-02C69000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2C13-04AE-4995-A7F5-B1F58076463F}" type="datetimeFigureOut">
              <a:rPr lang="en-AU" smtClean="0"/>
              <a:t>25/03/2021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C1B5-8DE7-4491-97A4-40322237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DDE6-1C87-4306-9A3E-F150A79A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2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colorful, bottle, plastic&#10;&#10;Description automatically generated">
            <a:extLst>
              <a:ext uri="{FF2B5EF4-FFF2-40B4-BE49-F238E27FC236}">
                <a16:creationId xmlns:a16="http://schemas.microsoft.com/office/drawing/2014/main" id="{8D24C15E-4662-4757-8A02-BE318ED93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9" b="15704"/>
          <a:stretch/>
        </p:blipFill>
        <p:spPr>
          <a:xfrm>
            <a:off x="0" y="0"/>
            <a:ext cx="12192000" cy="6856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79AB4-CA1C-4D92-ABAB-BC4DDE71FA7E}"/>
              </a:ext>
            </a:extLst>
          </p:cNvPr>
          <p:cNvSpPr txBox="1"/>
          <p:nvPr/>
        </p:nvSpPr>
        <p:spPr>
          <a:xfrm>
            <a:off x="2092960" y="2021840"/>
            <a:ext cx="78130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TITRATIONS</a:t>
            </a:r>
          </a:p>
          <a:p>
            <a:pPr algn="ctr"/>
            <a:r>
              <a:rPr lang="en-US" sz="3200" dirty="0"/>
              <a:t>Standard solutions</a:t>
            </a:r>
            <a:endParaRPr lang="en-A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4C4A-6397-4F0F-BD08-F4136157492C}"/>
              </a:ext>
            </a:extLst>
          </p:cNvPr>
          <p:cNvSpPr txBox="1"/>
          <p:nvPr/>
        </p:nvSpPr>
        <p:spPr>
          <a:xfrm>
            <a:off x="264160" y="6136640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ATAR Chemistry Unit 3 2021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5825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85580" y="1571945"/>
            <a:ext cx="863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3: half fill the volumetric flask with DI water and swirl to dissolve all of the solid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Half fill the volumetric flask with DI water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Place the tight-fitting plastic stopper on the top of the flask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Gently swirl the flask until all of the solid has dissolved *do not invert the flask as you might get solid particles stuck to the bottom of the lid or above the level of the solution*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0A775-0D97-45C1-92C4-6E31FA289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280" y="1333500"/>
            <a:ext cx="2495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8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85580" y="1571945"/>
            <a:ext cx="8633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4: Remove the stopper and carefully fill the volumetric flask with DI water up to the graduation mark on the neck of the flask.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DI water bottle to fill the flask up until the solution reaches the thin neck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a plastic pipette to then continue adding water until the volume of the flask is at the graduation mark **the bottom of the meniscus has to be exactly on the line otherwise you have to start all over again**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NOTE – parallax error is a big source of error here, you need to make sure you are looking straight at the line as you add the final few drops of water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85D13-A6C6-4775-8AB6-229F9232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7"/>
          <a:stretch/>
        </p:blipFill>
        <p:spPr>
          <a:xfrm>
            <a:off x="9269790" y="78464"/>
            <a:ext cx="2581275" cy="4666891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B60B5D2-140A-4D8E-B89F-7E66E190C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4845866"/>
            <a:ext cx="2714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8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85580" y="1571945"/>
            <a:ext cx="8633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5: Thoroughly mix the solution by replacing the stopper and then while holding the stopper invert the flask a number of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Make sure the stopper properly fits the flask you are using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Fold the stopper and neck of the flask with one hand and the bottom of the flask with your other hand (to support the weight)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Gently invert (flip upside down) the flask then back to the right way 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Repeat this five or six times at least to ensure that the solution is thoroughly mixed (a homogenous concentration throughout the solutions)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85D13-A6C6-4775-8AB6-229F9232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7"/>
          <a:stretch/>
        </p:blipFill>
        <p:spPr>
          <a:xfrm>
            <a:off x="9269790" y="78464"/>
            <a:ext cx="2581275" cy="4666891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B60B5D2-140A-4D8E-B89F-7E66E190C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4845866"/>
            <a:ext cx="2714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85580" y="1571945"/>
            <a:ext cx="8633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6: record the volume of the Primary standard in your lab record with the associated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Record the final volume of the Primary standard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error for your volumetric flask should be written on the flask itself.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B5730-67FC-4B3C-8BDD-C7093C3D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725" y="1473200"/>
            <a:ext cx="1809750" cy="4886325"/>
          </a:xfrm>
          <a:prstGeom prst="rect">
            <a:avLst/>
          </a:prstGeom>
        </p:spPr>
      </p:pic>
      <p:pic>
        <p:nvPicPr>
          <p:cNvPr id="14" name="Picture 13" descr="Text, whiteboard&#10;&#10;Description automatically generated">
            <a:extLst>
              <a:ext uri="{FF2B5EF4-FFF2-40B4-BE49-F238E27FC236}">
                <a16:creationId xmlns:a16="http://schemas.microsoft.com/office/drawing/2014/main" id="{4DD65F99-A5E9-46D6-856A-1F9E960B8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92" y="4142740"/>
            <a:ext cx="4876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85580" y="1571945"/>
            <a:ext cx="912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7: calculate the concentration of the Primary standard solution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A98DF-FC4B-4CFE-9AC7-A8BCF201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0" y="2399941"/>
            <a:ext cx="4200525" cy="3952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14C28-8DC5-4477-831A-964EA139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542" y="2118953"/>
            <a:ext cx="7610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5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631572" y="2018985"/>
            <a:ext cx="912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 your primary standard following the steps outlined in Experiment 12 (STAWA). We will be using this Primary standard in our next lesson to standard a hydrochloric acid solution.</a:t>
            </a:r>
          </a:p>
        </p:txBody>
      </p:sp>
    </p:spTree>
    <p:extLst>
      <p:ext uri="{BB962C8B-B14F-4D97-AF65-F5344CB8AC3E}">
        <p14:creationId xmlns:p14="http://schemas.microsoft.com/office/powerpoint/2010/main" val="200958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Diluting a solution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BD1BD5-44CB-4976-9362-4F68C90E726B}"/>
              </a:ext>
            </a:extLst>
          </p:cNvPr>
          <p:cNvSpPr txBox="1"/>
          <p:nvPr/>
        </p:nvSpPr>
        <p:spPr>
          <a:xfrm>
            <a:off x="528320" y="1879600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Weighing a large quantity of solid is more accurate than weighing a very small 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sometimes make a Primary Standard with a very high concentration and then dilute it before using it in a titration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need to know how to calculate the concentration of a solution when the process involves a dilution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3902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Diluting a solution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E3821B-F4CE-4FA8-8A63-89591FEF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1704045"/>
            <a:ext cx="9078054" cy="44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9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Diluting a solution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E3821B-F4CE-4FA8-8A63-89591FEF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560" y="1170645"/>
            <a:ext cx="4587184" cy="2258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9A859-D976-4EF3-A6E0-1F63424D5CCA}"/>
              </a:ext>
            </a:extLst>
          </p:cNvPr>
          <p:cNvSpPr txBox="1"/>
          <p:nvPr/>
        </p:nvSpPr>
        <p:spPr>
          <a:xfrm>
            <a:off x="272536" y="1522572"/>
            <a:ext cx="688848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We use a pipette to take an exact volume of the solution, this is called an aliquot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We transfer the aliquot to a new volumetric flask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We fill this flask with DI water up to the graduation mark and thoroughly mix the new, diluted solutions</a:t>
            </a:r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74822-424D-4746-A25B-6553F0380315}"/>
              </a:ext>
            </a:extLst>
          </p:cNvPr>
          <p:cNvSpPr/>
          <p:nvPr/>
        </p:nvSpPr>
        <p:spPr>
          <a:xfrm>
            <a:off x="933517" y="5008880"/>
            <a:ext cx="10303443" cy="1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1: we know the concentration and we know the volume so we can calculate number of moles of solute present.</a:t>
            </a:r>
          </a:p>
          <a:p>
            <a:pPr algn="ctr"/>
            <a:r>
              <a:rPr lang="en-US" dirty="0"/>
              <a:t>Solution 2: must have the same number of moles of was in the aliquot, so we know the number of moles and the final volume so we can calculate the new concentration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091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Diluting a solution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9A859-D976-4EF3-A6E0-1F63424D5CCA}"/>
              </a:ext>
            </a:extLst>
          </p:cNvPr>
          <p:cNvSpPr txBox="1"/>
          <p:nvPr/>
        </p:nvSpPr>
        <p:spPr>
          <a:xfrm>
            <a:off x="272536" y="1522572"/>
            <a:ext cx="11055864" cy="1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</a:t>
            </a:r>
            <a:r>
              <a:rPr lang="en-AU" sz="2400" dirty="0"/>
              <a:t> simple way to calculate the new concentration is to use this equation:</a:t>
            </a:r>
          </a:p>
          <a:p>
            <a:pPr algn="ctr">
              <a:lnSpc>
                <a:spcPct val="150000"/>
              </a:lnSpc>
            </a:pPr>
            <a:r>
              <a:rPr lang="en-AU" sz="3200" i="1" dirty="0"/>
              <a:t>C</a:t>
            </a:r>
            <a:r>
              <a:rPr lang="en-AU" sz="3200" i="1" baseline="-25000" dirty="0"/>
              <a:t>1</a:t>
            </a:r>
            <a:r>
              <a:rPr lang="en-AU" sz="3200" i="1" dirty="0"/>
              <a:t>V</a:t>
            </a:r>
            <a:r>
              <a:rPr lang="en-AU" sz="3200" i="1" baseline="-25000" dirty="0"/>
              <a:t>1</a:t>
            </a:r>
            <a:r>
              <a:rPr lang="en-AU" sz="3200" i="1" dirty="0"/>
              <a:t> = C</a:t>
            </a:r>
            <a:r>
              <a:rPr lang="en-AU" sz="3200" i="1" baseline="-25000" dirty="0"/>
              <a:t>2</a:t>
            </a:r>
            <a:r>
              <a:rPr lang="en-AU" sz="3200" i="1" dirty="0"/>
              <a:t>V</a:t>
            </a:r>
            <a:r>
              <a:rPr lang="en-AU" sz="3200" i="1" baseline="-25000" dirty="0"/>
              <a:t>2</a:t>
            </a:r>
            <a:endParaRPr lang="en-US" sz="3200" i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91006-FB4F-48CB-A56B-DA3453DE4F2D}"/>
              </a:ext>
            </a:extLst>
          </p:cNvPr>
          <p:cNvSpPr txBox="1"/>
          <p:nvPr/>
        </p:nvSpPr>
        <p:spPr>
          <a:xfrm>
            <a:off x="1369816" y="3241040"/>
            <a:ext cx="919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C1 = concentration of original solution (mol/L)</a:t>
            </a:r>
          </a:p>
          <a:p>
            <a:r>
              <a:rPr lang="en-US" sz="2400" dirty="0"/>
              <a:t>V1 = volume of aliquot (mL) [e.g. if use a 25 mL pipette then it is 25 mL]</a:t>
            </a:r>
          </a:p>
          <a:p>
            <a:r>
              <a:rPr lang="en-US" sz="2400" dirty="0"/>
              <a:t>C2 = concentration of the diluted solution (mol/L)</a:t>
            </a:r>
          </a:p>
          <a:p>
            <a:r>
              <a:rPr lang="en-US" sz="2400" dirty="0"/>
              <a:t>V2 = volume of the final solution (mL) [e.g. if using a 250 mL volumetric flask then it is 250 mL]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192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E294B1B-E1D4-4BAD-878C-CC1D0476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1" y="1633967"/>
            <a:ext cx="5445760" cy="4543441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Recall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1B07D-AA61-4D96-A2E0-D74C1908277A}"/>
              </a:ext>
            </a:extLst>
          </p:cNvPr>
          <p:cNvSpPr txBox="1">
            <a:spLocks/>
          </p:cNvSpPr>
          <p:nvPr/>
        </p:nvSpPr>
        <p:spPr>
          <a:xfrm>
            <a:off x="101600" y="1925300"/>
            <a:ext cx="695960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An acid base titration is a reaction between an acidic solution and a basic solution</a:t>
            </a:r>
          </a:p>
          <a:p>
            <a:r>
              <a:rPr lang="en-AU" sz="2400" dirty="0"/>
              <a:t>To perform acid base titrations the concentration of one of the solutions must be accurately known. This is called the </a:t>
            </a:r>
            <a:r>
              <a:rPr lang="en-AU" sz="2400" dirty="0">
                <a:solidFill>
                  <a:srgbClr val="FF0000"/>
                </a:solidFill>
              </a:rPr>
              <a:t>standard solution</a:t>
            </a:r>
          </a:p>
          <a:p>
            <a:r>
              <a:rPr lang="en-AU" sz="2400" dirty="0"/>
              <a:t>The other concentration is the one that we are trying to determine. The purpose of a titration is to accurately determine the concentration of an unknown solution. This is called the </a:t>
            </a:r>
            <a:r>
              <a:rPr lang="en-AU" sz="2400" dirty="0">
                <a:solidFill>
                  <a:srgbClr val="FF0000"/>
                </a:solidFill>
              </a:rPr>
              <a:t>unknown concentration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79D2450-3F4C-47DF-81C4-9932CBD5519F}"/>
              </a:ext>
            </a:extLst>
          </p:cNvPr>
          <p:cNvSpPr/>
          <p:nvPr/>
        </p:nvSpPr>
        <p:spPr>
          <a:xfrm>
            <a:off x="1094741" y="5726558"/>
            <a:ext cx="5445760" cy="812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Either the analyte (in the flask) or the titrant (in the burette) needs to have a known concentration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17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Standard Solution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90EC28-86BF-44EF-8E3F-6AB438E6DFAF}"/>
              </a:ext>
            </a:extLst>
          </p:cNvPr>
          <p:cNvSpPr txBox="1">
            <a:spLocks/>
          </p:cNvSpPr>
          <p:nvPr/>
        </p:nvSpPr>
        <p:spPr>
          <a:xfrm>
            <a:off x="457200" y="1628800"/>
            <a:ext cx="114300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dirty="0"/>
              <a:t>A </a:t>
            </a:r>
            <a:r>
              <a:rPr lang="en-AU" sz="2400" dirty="0">
                <a:solidFill>
                  <a:srgbClr val="FF0000"/>
                </a:solidFill>
              </a:rPr>
              <a:t>standard solution </a:t>
            </a:r>
            <a:r>
              <a:rPr lang="en-AU" sz="2400" dirty="0"/>
              <a:t>has an accurately known concentration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Many substances that are used in acid base titrations have variable or changing conditions; they are affected by air as they absorb water; they are affected by carbon dioxide in the atmosphere; or the are unable to be obtained in a suitably pure form</a:t>
            </a:r>
          </a:p>
        </p:txBody>
      </p:sp>
    </p:spTree>
    <p:extLst>
      <p:ext uri="{BB962C8B-B14F-4D97-AF65-F5344CB8AC3E}">
        <p14:creationId xmlns:p14="http://schemas.microsoft.com/office/powerpoint/2010/main" val="32695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35EE6F-08F1-47D3-812C-343F3112E75B}"/>
              </a:ext>
            </a:extLst>
          </p:cNvPr>
          <p:cNvSpPr txBox="1">
            <a:spLocks/>
          </p:cNvSpPr>
          <p:nvPr/>
        </p:nvSpPr>
        <p:spPr>
          <a:xfrm>
            <a:off x="457200" y="1628800"/>
            <a:ext cx="108712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dirty="0"/>
              <a:t>A </a:t>
            </a:r>
            <a:r>
              <a:rPr lang="en-AU" sz="2400" b="1" dirty="0">
                <a:solidFill>
                  <a:srgbClr val="FF0000"/>
                </a:solidFill>
              </a:rPr>
              <a:t>primary standard </a:t>
            </a:r>
            <a:r>
              <a:rPr lang="en-AU" sz="2400" dirty="0"/>
              <a:t>is a substance that has the following criteria: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It can be obtained with a </a:t>
            </a:r>
            <a:r>
              <a:rPr lang="en-AU" dirty="0">
                <a:solidFill>
                  <a:srgbClr val="FF0000"/>
                </a:solidFill>
              </a:rPr>
              <a:t>high degree of purity </a:t>
            </a:r>
            <a:r>
              <a:rPr lang="en-AU" dirty="0"/>
              <a:t>and has a known formula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Be sufficiently stable so that exposure to air </a:t>
            </a:r>
            <a:r>
              <a:rPr lang="en-AU" dirty="0">
                <a:solidFill>
                  <a:srgbClr val="FF0000"/>
                </a:solidFill>
              </a:rPr>
              <a:t>does not readily change</a:t>
            </a:r>
            <a:r>
              <a:rPr lang="en-AU" dirty="0"/>
              <a:t> its water content or react with other gases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Have a relatively </a:t>
            </a:r>
            <a:r>
              <a:rPr lang="en-AU" dirty="0">
                <a:solidFill>
                  <a:srgbClr val="FF0000"/>
                </a:solidFill>
              </a:rPr>
              <a:t>high molar mass </a:t>
            </a:r>
            <a:r>
              <a:rPr lang="en-AU" dirty="0"/>
              <a:t>(to minimise the effect of errors in weighing)</a:t>
            </a:r>
            <a:endParaRPr lang="en-AU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AU" dirty="0"/>
              <a:t>It undergoes reactions according to known chemical equations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Example: anhydrous sodium carbonate (Na</a:t>
            </a:r>
            <a:r>
              <a:rPr lang="en-AU" baseline="-25000" dirty="0"/>
              <a:t>2</a:t>
            </a:r>
            <a:r>
              <a:rPr lang="en-AU" dirty="0"/>
              <a:t>CO</a:t>
            </a:r>
            <a:r>
              <a:rPr lang="en-AU" baseline="-25000" dirty="0"/>
              <a:t>3</a:t>
            </a:r>
            <a:r>
              <a:rPr lang="en-AU" dirty="0"/>
              <a:t>) – [anhydrous means it is perfectly dry, contains no water] and hydrated oxalic acid (H</a:t>
            </a:r>
            <a:r>
              <a:rPr lang="en-AU" baseline="-25000" dirty="0"/>
              <a:t>2</a:t>
            </a:r>
            <a:r>
              <a:rPr lang="en-AU" dirty="0"/>
              <a:t>C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4</a:t>
            </a:r>
            <a:r>
              <a:rPr lang="en-AU" dirty="0"/>
              <a:t>.2H</a:t>
            </a:r>
            <a:r>
              <a:rPr lang="en-AU" baseline="-25000" dirty="0"/>
              <a:t>2</a:t>
            </a:r>
            <a:r>
              <a:rPr lang="en-AU" dirty="0"/>
              <a:t>O)</a:t>
            </a:r>
          </a:p>
          <a:p>
            <a:pPr lvl="1">
              <a:lnSpc>
                <a:spcPct val="15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422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tx1"/>
                </a:solidFill>
              </a:rPr>
              <a:t>Standardised</a:t>
            </a:r>
            <a:r>
              <a:rPr lang="en-US" sz="3200" dirty="0">
                <a:solidFill>
                  <a:schemeClr val="tx1"/>
                </a:solidFill>
              </a:rPr>
              <a:t> solutions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C46971C7-92E0-4311-B8A5-B00D728A4AC2}"/>
              </a:ext>
            </a:extLst>
          </p:cNvPr>
          <p:cNvSpPr/>
          <p:nvPr/>
        </p:nvSpPr>
        <p:spPr>
          <a:xfrm>
            <a:off x="365760" y="1686560"/>
            <a:ext cx="3759200" cy="328168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Primary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Eg</a:t>
            </a:r>
            <a:r>
              <a:rPr lang="en-US" sz="2000" dirty="0"/>
              <a:t> sodium carbonate Accurately prepare a solution of the primary standard with a precise concentration</a:t>
            </a:r>
            <a:endParaRPr lang="en-AU" sz="2000" dirty="0"/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0C249AEB-B861-4108-9DB9-AB3C3988CC83}"/>
              </a:ext>
            </a:extLst>
          </p:cNvPr>
          <p:cNvSpPr/>
          <p:nvPr/>
        </p:nvSpPr>
        <p:spPr>
          <a:xfrm>
            <a:off x="4246880" y="1686560"/>
            <a:ext cx="3759200" cy="3281680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/>
              <a:t>Standardised</a:t>
            </a:r>
            <a:r>
              <a:rPr lang="en-US" sz="2000" dirty="0"/>
              <a:t> acid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do a titration between the primary standard and an acid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calculate the precise concentration of the acid</a:t>
            </a:r>
            <a:endParaRPr lang="en-AU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D6747-72A4-47F4-B189-65633F50F2B5}"/>
              </a:ext>
            </a:extLst>
          </p:cNvPr>
          <p:cNvSpPr/>
          <p:nvPr/>
        </p:nvSpPr>
        <p:spPr>
          <a:xfrm>
            <a:off x="8168640" y="1686560"/>
            <a:ext cx="3759200" cy="3281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/>
              <a:t>Standardised</a:t>
            </a:r>
            <a:r>
              <a:rPr lang="en-US" sz="2000" dirty="0"/>
              <a:t> base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do a titration between the standard acid solution and an unknown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calculate the precise concentration of the base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44A08-0384-41A2-820F-51A1489AA471}"/>
              </a:ext>
            </a:extLst>
          </p:cNvPr>
          <p:cNvSpPr txBox="1"/>
          <p:nvPr/>
        </p:nvSpPr>
        <p:spPr>
          <a:xfrm>
            <a:off x="889000" y="5283200"/>
            <a:ext cx="10754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purity primary standards are expensive, so we make a small amount of primary standard and use it to standardize large amounts of cheaper acid and base solutions (typically hydrochloric acid and sodium hydroxide solution)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6752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8E7C9E-4633-4FA6-BE6E-0C6221ABE926}"/>
              </a:ext>
            </a:extLst>
          </p:cNvPr>
          <p:cNvSpPr txBox="1">
            <a:spLocks/>
          </p:cNvSpPr>
          <p:nvPr/>
        </p:nvSpPr>
        <p:spPr>
          <a:xfrm>
            <a:off x="365760" y="1632905"/>
            <a:ext cx="11206480" cy="532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dirty="0"/>
              <a:t>A solution of a primary standard is prepared by dissolving an accurately measured mass of the primary standard in an accurately known volume of solution (in a volumetric flask)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7C226CB-9E21-43C1-AC8B-F10083179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92" y="2894313"/>
            <a:ext cx="9966248" cy="39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0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78F7F-6825-4FAB-B753-487F3106DCA9}"/>
              </a:ext>
            </a:extLst>
          </p:cNvPr>
          <p:cNvSpPr txBox="1"/>
          <p:nvPr/>
        </p:nvSpPr>
        <p:spPr>
          <a:xfrm>
            <a:off x="487680" y="1767840"/>
            <a:ext cx="1104392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general outline of the steps: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Accurately weigh a pure sample of the solid compound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Quantitatively transfer the solid into a volumetric flask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Half fill the volumetric flask with water and thoroughly mix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Continue adding water up to the graduation mark on the neck of the volumetric flask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Thoroughly mix again by stoppering the flask and inverting a number of times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5443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218DC2-C270-4D4B-8A5A-BDF2817A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672" y="2028507"/>
            <a:ext cx="3430668" cy="3701733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85580" y="1571945"/>
            <a:ext cx="8633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1: weighing the solid primary standard compound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an accurate electronic balance that reads to two or three decimal places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Place a perfectly clean and dry beaker (100 mL) on the balance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Tare the balance so the display reads zero. Ensure no one bumps the desk, that window is closed and fans/aircon is turned off.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Use a spatula to careful add solid to the beaker *be very careful not to drop any solid on the weighing plate outside of the beaker*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Record the weight in your lab record with the associated error [for an electronic balance the error is ±0.01 g for a two decimal place balance]</a:t>
            </a:r>
          </a:p>
        </p:txBody>
      </p:sp>
    </p:spTree>
    <p:extLst>
      <p:ext uri="{BB962C8B-B14F-4D97-AF65-F5344CB8AC3E}">
        <p14:creationId xmlns:p14="http://schemas.microsoft.com/office/powerpoint/2010/main" val="165446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Preparing a primary standard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CABA6-D7FD-46C5-9363-21420004A3BC}"/>
              </a:ext>
            </a:extLst>
          </p:cNvPr>
          <p:cNvSpPr txBox="1"/>
          <p:nvPr/>
        </p:nvSpPr>
        <p:spPr>
          <a:xfrm>
            <a:off x="185580" y="1571945"/>
            <a:ext cx="8633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quantitative transfer of the solid into the volumetric flask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means that your do a complete transfer, 100 % of the solid is transferred into the volumetric flask.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Place the flask on a flat surface and put a funnel on the 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Carefully pour the solid into the flask *do not use a spatula at any point in this procedure*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a small amount of deionized water to the beaker, swirl gently then pour it into the funnel *it is best to hold the funnel a little up from the flask so it drains properly*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Repeat the rinse, add more water to the beaker, swirl, pour into flask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Gently use you DI water bottle to rinse around the inside of the funnel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56BB3D-C28F-4496-8127-1EA4E8E2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580" y="1221422"/>
            <a:ext cx="2667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1399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20</cp:revision>
  <dcterms:created xsi:type="dcterms:W3CDTF">2021-01-31T07:33:31Z</dcterms:created>
  <dcterms:modified xsi:type="dcterms:W3CDTF">2021-03-25T14:59:26Z</dcterms:modified>
</cp:coreProperties>
</file>