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9" r:id="rId1"/>
  </p:sldMasterIdLst>
  <p:notesMasterIdLst>
    <p:notesMasterId r:id="rId12"/>
  </p:notesMasterIdLst>
  <p:sldIdLst>
    <p:sldId id="256" r:id="rId2"/>
    <p:sldId id="263" r:id="rId3"/>
    <p:sldId id="258" r:id="rId4"/>
    <p:sldId id="257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1F"/>
    <a:srgbClr val="F3FF9F"/>
    <a:srgbClr val="007B00"/>
    <a:srgbClr val="C1CF10"/>
    <a:srgbClr val="2AD100"/>
    <a:srgbClr val="FA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53"/>
    <p:restoredTop sz="96352"/>
  </p:normalViewPr>
  <p:slideViewPr>
    <p:cSldViewPr snapToGrid="0" snapToObjects="1">
      <p:cViewPr varScale="1">
        <p:scale>
          <a:sx n="59" d="100"/>
          <a:sy n="59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7A87C-F982-42DA-9444-E8E2A62DFA5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59C8AE-1659-4175-94C9-4BFB1108840F}">
      <dgm:prSet/>
      <dgm:spPr/>
      <dgm:t>
        <a:bodyPr/>
        <a:lstStyle/>
        <a:p>
          <a:r>
            <a:rPr lang="en-US" dirty="0"/>
            <a:t>To balance a redox reaction</a:t>
          </a:r>
        </a:p>
      </dgm:t>
    </dgm:pt>
    <dgm:pt modelId="{AB786149-CA57-4970-BC8D-E7310DA65126}" type="parTrans" cxnId="{574D8D06-C639-4905-9259-1B96F7BD3E02}">
      <dgm:prSet/>
      <dgm:spPr/>
      <dgm:t>
        <a:bodyPr/>
        <a:lstStyle/>
        <a:p>
          <a:endParaRPr lang="en-US"/>
        </a:p>
      </dgm:t>
    </dgm:pt>
    <dgm:pt modelId="{3EA3B06C-51D8-42BD-BB2F-1D00C9218CE5}" type="sibTrans" cxnId="{574D8D06-C639-4905-9259-1B96F7BD3E0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3F01AEC-074E-49D7-B18A-1697F767C387}">
      <dgm:prSet/>
      <dgm:spPr/>
      <dgm:t>
        <a:bodyPr/>
        <a:lstStyle/>
        <a:p>
          <a:r>
            <a:rPr lang="en-US" dirty="0"/>
            <a:t>Write separate oxidation and reduction half–equations.</a:t>
          </a:r>
        </a:p>
      </dgm:t>
    </dgm:pt>
    <dgm:pt modelId="{FE941C6C-985C-4692-9951-A8A3A7F14019}" type="parTrans" cxnId="{F7FFA143-90BB-450B-8628-E6CEF7028C0F}">
      <dgm:prSet/>
      <dgm:spPr/>
      <dgm:t>
        <a:bodyPr/>
        <a:lstStyle/>
        <a:p>
          <a:endParaRPr lang="en-US"/>
        </a:p>
      </dgm:t>
    </dgm:pt>
    <dgm:pt modelId="{E569D472-1BA1-4AAE-B632-9560655AC2CA}" type="sibTrans" cxnId="{F7FFA143-90BB-450B-8628-E6CEF7028C0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08E6388-77BF-49F3-9C8E-E7842665B16E}">
      <dgm:prSet/>
      <dgm:spPr/>
      <dgm:t>
        <a:bodyPr/>
        <a:lstStyle/>
        <a:p>
          <a:r>
            <a:rPr lang="en-US" dirty="0"/>
            <a:t>Use those to balance the overall reaction</a:t>
          </a:r>
        </a:p>
      </dgm:t>
    </dgm:pt>
    <dgm:pt modelId="{216CB239-7E42-4DFF-9E01-EF04A4010C11}" type="parTrans" cxnId="{0D30799A-C9EC-48F1-A404-70C50533A222}">
      <dgm:prSet/>
      <dgm:spPr/>
      <dgm:t>
        <a:bodyPr/>
        <a:lstStyle/>
        <a:p>
          <a:endParaRPr lang="en-US"/>
        </a:p>
      </dgm:t>
    </dgm:pt>
    <dgm:pt modelId="{2B5F09E4-7603-4A4D-97D7-BB322B16F8F1}" type="sibTrans" cxnId="{0D30799A-C9EC-48F1-A404-70C50533A222}">
      <dgm:prSet phldrT="3" phldr="0"/>
      <dgm:spPr/>
      <dgm:t>
        <a:bodyPr/>
        <a:lstStyle/>
        <a:p>
          <a:endParaRPr lang="en-US"/>
        </a:p>
      </dgm:t>
    </dgm:pt>
    <dgm:pt modelId="{8592FB58-F423-B943-B22C-E9F9E0E71F5D}" type="pres">
      <dgm:prSet presAssocID="{22E7A87C-F982-42DA-9444-E8E2A62DFA50}" presName="outerComposite" presStyleCnt="0">
        <dgm:presLayoutVars>
          <dgm:chMax val="5"/>
          <dgm:dir/>
          <dgm:resizeHandles val="exact"/>
        </dgm:presLayoutVars>
      </dgm:prSet>
      <dgm:spPr/>
    </dgm:pt>
    <dgm:pt modelId="{D5454D78-46DC-624A-AE25-580FCE75D3BC}" type="pres">
      <dgm:prSet presAssocID="{22E7A87C-F982-42DA-9444-E8E2A62DFA50}" presName="dummyMaxCanvas" presStyleCnt="0">
        <dgm:presLayoutVars/>
      </dgm:prSet>
      <dgm:spPr/>
    </dgm:pt>
    <dgm:pt modelId="{BCDA141F-2B0E-7C42-82CA-842F5188149C}" type="pres">
      <dgm:prSet presAssocID="{22E7A87C-F982-42DA-9444-E8E2A62DFA50}" presName="ThreeNodes_1" presStyleLbl="node1" presStyleIdx="0" presStyleCnt="3">
        <dgm:presLayoutVars>
          <dgm:bulletEnabled val="1"/>
        </dgm:presLayoutVars>
      </dgm:prSet>
      <dgm:spPr/>
    </dgm:pt>
    <dgm:pt modelId="{2258C4E8-25BB-274F-BB48-DE4DBACD8A9D}" type="pres">
      <dgm:prSet presAssocID="{22E7A87C-F982-42DA-9444-E8E2A62DFA50}" presName="ThreeNodes_2" presStyleLbl="node1" presStyleIdx="1" presStyleCnt="3">
        <dgm:presLayoutVars>
          <dgm:bulletEnabled val="1"/>
        </dgm:presLayoutVars>
      </dgm:prSet>
      <dgm:spPr/>
    </dgm:pt>
    <dgm:pt modelId="{A75CDE72-EA77-1648-8EEF-07174ADBB3F1}" type="pres">
      <dgm:prSet presAssocID="{22E7A87C-F982-42DA-9444-E8E2A62DFA50}" presName="ThreeNodes_3" presStyleLbl="node1" presStyleIdx="2" presStyleCnt="3">
        <dgm:presLayoutVars>
          <dgm:bulletEnabled val="1"/>
        </dgm:presLayoutVars>
      </dgm:prSet>
      <dgm:spPr/>
    </dgm:pt>
    <dgm:pt modelId="{46D5E289-4A4B-5948-A76B-C937C4CB91A5}" type="pres">
      <dgm:prSet presAssocID="{22E7A87C-F982-42DA-9444-E8E2A62DFA50}" presName="ThreeConn_1-2" presStyleLbl="fgAccFollowNode1" presStyleIdx="0" presStyleCnt="2">
        <dgm:presLayoutVars>
          <dgm:bulletEnabled val="1"/>
        </dgm:presLayoutVars>
      </dgm:prSet>
      <dgm:spPr/>
    </dgm:pt>
    <dgm:pt modelId="{DDBE603A-4421-744B-A420-E51CABEAD783}" type="pres">
      <dgm:prSet presAssocID="{22E7A87C-F982-42DA-9444-E8E2A62DFA50}" presName="ThreeConn_2-3" presStyleLbl="fgAccFollowNode1" presStyleIdx="1" presStyleCnt="2">
        <dgm:presLayoutVars>
          <dgm:bulletEnabled val="1"/>
        </dgm:presLayoutVars>
      </dgm:prSet>
      <dgm:spPr/>
    </dgm:pt>
    <dgm:pt modelId="{E0ADA255-51FD-EC42-A1C0-3540DFA96C53}" type="pres">
      <dgm:prSet presAssocID="{22E7A87C-F982-42DA-9444-E8E2A62DFA50}" presName="ThreeNodes_1_text" presStyleLbl="node1" presStyleIdx="2" presStyleCnt="3">
        <dgm:presLayoutVars>
          <dgm:bulletEnabled val="1"/>
        </dgm:presLayoutVars>
      </dgm:prSet>
      <dgm:spPr/>
    </dgm:pt>
    <dgm:pt modelId="{ED376650-7418-1E47-921C-A29C8D745CE1}" type="pres">
      <dgm:prSet presAssocID="{22E7A87C-F982-42DA-9444-E8E2A62DFA50}" presName="ThreeNodes_2_text" presStyleLbl="node1" presStyleIdx="2" presStyleCnt="3">
        <dgm:presLayoutVars>
          <dgm:bulletEnabled val="1"/>
        </dgm:presLayoutVars>
      </dgm:prSet>
      <dgm:spPr/>
    </dgm:pt>
    <dgm:pt modelId="{1308D35D-9403-6642-9685-75ED5C761013}" type="pres">
      <dgm:prSet presAssocID="{22E7A87C-F982-42DA-9444-E8E2A62DFA5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74D8D06-C639-4905-9259-1B96F7BD3E02}" srcId="{22E7A87C-F982-42DA-9444-E8E2A62DFA50}" destId="{E059C8AE-1659-4175-94C9-4BFB1108840F}" srcOrd="0" destOrd="0" parTransId="{AB786149-CA57-4970-BC8D-E7310DA65126}" sibTransId="{3EA3B06C-51D8-42BD-BB2F-1D00C9218CE5}"/>
    <dgm:cxn modelId="{0077342E-66AB-A846-BB96-59027D39BCB1}" type="presOf" srcId="{E059C8AE-1659-4175-94C9-4BFB1108840F}" destId="{E0ADA255-51FD-EC42-A1C0-3540DFA96C53}" srcOrd="1" destOrd="0" presId="urn:microsoft.com/office/officeart/2005/8/layout/vProcess5"/>
    <dgm:cxn modelId="{F7FFA143-90BB-450B-8628-E6CEF7028C0F}" srcId="{22E7A87C-F982-42DA-9444-E8E2A62DFA50}" destId="{23F01AEC-074E-49D7-B18A-1697F767C387}" srcOrd="1" destOrd="0" parTransId="{FE941C6C-985C-4692-9951-A8A3A7F14019}" sibTransId="{E569D472-1BA1-4AAE-B632-9560655AC2CA}"/>
    <dgm:cxn modelId="{56463F54-CC91-C149-8668-8C4B4493C34C}" type="presOf" srcId="{808E6388-77BF-49F3-9C8E-E7842665B16E}" destId="{A75CDE72-EA77-1648-8EEF-07174ADBB3F1}" srcOrd="0" destOrd="0" presId="urn:microsoft.com/office/officeart/2005/8/layout/vProcess5"/>
    <dgm:cxn modelId="{F807AE74-3671-C046-A9F3-CF9CDAB086BF}" type="presOf" srcId="{808E6388-77BF-49F3-9C8E-E7842665B16E}" destId="{1308D35D-9403-6642-9685-75ED5C761013}" srcOrd="1" destOrd="0" presId="urn:microsoft.com/office/officeart/2005/8/layout/vProcess5"/>
    <dgm:cxn modelId="{4A765D76-68EB-E344-B5AE-A3BA7079C24F}" type="presOf" srcId="{E059C8AE-1659-4175-94C9-4BFB1108840F}" destId="{BCDA141F-2B0E-7C42-82CA-842F5188149C}" srcOrd="0" destOrd="0" presId="urn:microsoft.com/office/officeart/2005/8/layout/vProcess5"/>
    <dgm:cxn modelId="{54BEAD7A-529B-DF43-83BC-6507FD70E867}" type="presOf" srcId="{3EA3B06C-51D8-42BD-BB2F-1D00C9218CE5}" destId="{46D5E289-4A4B-5948-A76B-C937C4CB91A5}" srcOrd="0" destOrd="0" presId="urn:microsoft.com/office/officeart/2005/8/layout/vProcess5"/>
    <dgm:cxn modelId="{0D30799A-C9EC-48F1-A404-70C50533A222}" srcId="{22E7A87C-F982-42DA-9444-E8E2A62DFA50}" destId="{808E6388-77BF-49F3-9C8E-E7842665B16E}" srcOrd="2" destOrd="0" parTransId="{216CB239-7E42-4DFF-9E01-EF04A4010C11}" sibTransId="{2B5F09E4-7603-4A4D-97D7-BB322B16F8F1}"/>
    <dgm:cxn modelId="{9D734DA7-AB41-9143-BBB9-474259590E22}" type="presOf" srcId="{23F01AEC-074E-49D7-B18A-1697F767C387}" destId="{ED376650-7418-1E47-921C-A29C8D745CE1}" srcOrd="1" destOrd="0" presId="urn:microsoft.com/office/officeart/2005/8/layout/vProcess5"/>
    <dgm:cxn modelId="{823C23B0-4713-064F-A640-2035773034B5}" type="presOf" srcId="{E569D472-1BA1-4AAE-B632-9560655AC2CA}" destId="{DDBE603A-4421-744B-A420-E51CABEAD783}" srcOrd="0" destOrd="0" presId="urn:microsoft.com/office/officeart/2005/8/layout/vProcess5"/>
    <dgm:cxn modelId="{9E4B2DDC-368A-3B4F-BBD2-D211AEA5F5D0}" type="presOf" srcId="{22E7A87C-F982-42DA-9444-E8E2A62DFA50}" destId="{8592FB58-F423-B943-B22C-E9F9E0E71F5D}" srcOrd="0" destOrd="0" presId="urn:microsoft.com/office/officeart/2005/8/layout/vProcess5"/>
    <dgm:cxn modelId="{3FC006F4-EDBD-2940-A573-AF5C6F1033D1}" type="presOf" srcId="{23F01AEC-074E-49D7-B18A-1697F767C387}" destId="{2258C4E8-25BB-274F-BB48-DE4DBACD8A9D}" srcOrd="0" destOrd="0" presId="urn:microsoft.com/office/officeart/2005/8/layout/vProcess5"/>
    <dgm:cxn modelId="{D5020167-A2FA-0740-8F15-07C98AE78D3A}" type="presParOf" srcId="{8592FB58-F423-B943-B22C-E9F9E0E71F5D}" destId="{D5454D78-46DC-624A-AE25-580FCE75D3BC}" srcOrd="0" destOrd="0" presId="urn:microsoft.com/office/officeart/2005/8/layout/vProcess5"/>
    <dgm:cxn modelId="{3F7D61C7-07AD-444B-BC43-632974AA575F}" type="presParOf" srcId="{8592FB58-F423-B943-B22C-E9F9E0E71F5D}" destId="{BCDA141F-2B0E-7C42-82CA-842F5188149C}" srcOrd="1" destOrd="0" presId="urn:microsoft.com/office/officeart/2005/8/layout/vProcess5"/>
    <dgm:cxn modelId="{E28C73A3-DE55-A245-A189-BF16102A0F57}" type="presParOf" srcId="{8592FB58-F423-B943-B22C-E9F9E0E71F5D}" destId="{2258C4E8-25BB-274F-BB48-DE4DBACD8A9D}" srcOrd="2" destOrd="0" presId="urn:microsoft.com/office/officeart/2005/8/layout/vProcess5"/>
    <dgm:cxn modelId="{B6478EA8-F0DA-094C-90D7-68A2D67CE7C1}" type="presParOf" srcId="{8592FB58-F423-B943-B22C-E9F9E0E71F5D}" destId="{A75CDE72-EA77-1648-8EEF-07174ADBB3F1}" srcOrd="3" destOrd="0" presId="urn:microsoft.com/office/officeart/2005/8/layout/vProcess5"/>
    <dgm:cxn modelId="{00AD4E16-7C0B-EA48-9832-542828410E04}" type="presParOf" srcId="{8592FB58-F423-B943-B22C-E9F9E0E71F5D}" destId="{46D5E289-4A4B-5948-A76B-C937C4CB91A5}" srcOrd="4" destOrd="0" presId="urn:microsoft.com/office/officeart/2005/8/layout/vProcess5"/>
    <dgm:cxn modelId="{F70903BC-4ADD-4741-9F5F-AB4A103A5C3B}" type="presParOf" srcId="{8592FB58-F423-B943-B22C-E9F9E0E71F5D}" destId="{DDBE603A-4421-744B-A420-E51CABEAD783}" srcOrd="5" destOrd="0" presId="urn:microsoft.com/office/officeart/2005/8/layout/vProcess5"/>
    <dgm:cxn modelId="{BB3ABFE4-18E1-5146-91E1-2AAA2685E52F}" type="presParOf" srcId="{8592FB58-F423-B943-B22C-E9F9E0E71F5D}" destId="{E0ADA255-51FD-EC42-A1C0-3540DFA96C53}" srcOrd="6" destOrd="0" presId="urn:microsoft.com/office/officeart/2005/8/layout/vProcess5"/>
    <dgm:cxn modelId="{096C572E-48D1-164C-AE6D-DCEF7186E410}" type="presParOf" srcId="{8592FB58-F423-B943-B22C-E9F9E0E71F5D}" destId="{ED376650-7418-1E47-921C-A29C8D745CE1}" srcOrd="7" destOrd="0" presId="urn:microsoft.com/office/officeart/2005/8/layout/vProcess5"/>
    <dgm:cxn modelId="{7A6F4BD8-72FE-DE49-8B8A-B1DCFCCB4AA3}" type="presParOf" srcId="{8592FB58-F423-B943-B22C-E9F9E0E71F5D}" destId="{1308D35D-9403-6642-9685-75ED5C76101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A141F-2B0E-7C42-82CA-842F5188149C}">
      <dsp:nvSpPr>
        <dsp:cNvPr id="0" name=""/>
        <dsp:cNvSpPr/>
      </dsp:nvSpPr>
      <dsp:spPr>
        <a:xfrm>
          <a:off x="0" y="0"/>
          <a:ext cx="8930487" cy="11630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To balance a redox reaction</a:t>
          </a:r>
        </a:p>
      </dsp:txBody>
      <dsp:txXfrm>
        <a:off x="34066" y="34066"/>
        <a:ext cx="7675427" cy="1094952"/>
      </dsp:txXfrm>
    </dsp:sp>
    <dsp:sp modelId="{2258C4E8-25BB-274F-BB48-DE4DBACD8A9D}">
      <dsp:nvSpPr>
        <dsp:cNvPr id="0" name=""/>
        <dsp:cNvSpPr/>
      </dsp:nvSpPr>
      <dsp:spPr>
        <a:xfrm>
          <a:off x="787984" y="1356931"/>
          <a:ext cx="8930487" cy="11630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Write separate oxidation and reduction half–equations.</a:t>
          </a:r>
        </a:p>
      </dsp:txBody>
      <dsp:txXfrm>
        <a:off x="822050" y="1390997"/>
        <a:ext cx="7318366" cy="1094952"/>
      </dsp:txXfrm>
    </dsp:sp>
    <dsp:sp modelId="{A75CDE72-EA77-1648-8EEF-07174ADBB3F1}">
      <dsp:nvSpPr>
        <dsp:cNvPr id="0" name=""/>
        <dsp:cNvSpPr/>
      </dsp:nvSpPr>
      <dsp:spPr>
        <a:xfrm>
          <a:off x="1575968" y="2713863"/>
          <a:ext cx="8930487" cy="11630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 those to balance the overall reaction</a:t>
          </a:r>
        </a:p>
      </dsp:txBody>
      <dsp:txXfrm>
        <a:off x="1610034" y="2747929"/>
        <a:ext cx="7318366" cy="1094952"/>
      </dsp:txXfrm>
    </dsp:sp>
    <dsp:sp modelId="{46D5E289-4A4B-5948-A76B-C937C4CB91A5}">
      <dsp:nvSpPr>
        <dsp:cNvPr id="0" name=""/>
        <dsp:cNvSpPr/>
      </dsp:nvSpPr>
      <dsp:spPr>
        <a:xfrm>
          <a:off x="8174482" y="882005"/>
          <a:ext cx="756004" cy="756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8344583" y="882005"/>
        <a:ext cx="415802" cy="568893"/>
      </dsp:txXfrm>
    </dsp:sp>
    <dsp:sp modelId="{DDBE603A-4421-744B-A420-E51CABEAD783}">
      <dsp:nvSpPr>
        <dsp:cNvPr id="0" name=""/>
        <dsp:cNvSpPr/>
      </dsp:nvSpPr>
      <dsp:spPr>
        <a:xfrm>
          <a:off x="8962466" y="2231183"/>
          <a:ext cx="756004" cy="756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9132567" y="2231183"/>
        <a:ext cx="415802" cy="568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36E41-A287-0747-A31A-BCCBE24F29A7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7F5BF-8183-8F4B-97D3-5EDB6497F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are learning how to balance oxidation reduction equations using half equations. On the right is an image of the standard reduction Potentials, we will use this table </a:t>
            </a:r>
            <a:r>
              <a:rPr lang="en-US" dirty="0" err="1"/>
              <a:t>extensively,so</a:t>
            </a:r>
            <a:r>
              <a:rPr lang="en-US" dirty="0"/>
              <a:t> become familiar with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F5BF-8183-8F4B-97D3-5EDB6497F4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5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look at an acid and a metal reaction</a:t>
            </a:r>
          </a:p>
          <a:p>
            <a:endParaRPr lang="en-US" dirty="0"/>
          </a:p>
          <a:p>
            <a:r>
              <a:rPr lang="en-US" dirty="0"/>
              <a:t>redox reaction that is more gradual</a:t>
            </a:r>
          </a:p>
          <a:p>
            <a:endParaRPr lang="en-US" dirty="0"/>
          </a:p>
          <a:p>
            <a:r>
              <a:rPr lang="en-US" dirty="0"/>
              <a:t>cu agno3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F5BF-8183-8F4B-97D3-5EDB6497F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a reaction which occurs more slowly,</a:t>
            </a:r>
          </a:p>
          <a:p>
            <a:endParaRPr lang="en-US" dirty="0"/>
          </a:p>
          <a:p>
            <a:r>
              <a:rPr lang="en-US" dirty="0"/>
              <a:t> the change is shown by before and after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F5BF-8183-8F4B-97D3-5EDB6497F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97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reverse reactions would be oxidations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F5BF-8183-8F4B-97D3-5EDB6497F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76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reactions can be balanced in alkali, these reactions contain OH- ions instead of H+, you may see some of these, but you won’t be required to </a:t>
            </a:r>
            <a:r>
              <a:rPr lang="en-US" dirty="0" err="1"/>
              <a:t>ba;lance</a:t>
            </a:r>
            <a:r>
              <a:rPr lang="en-US" dirty="0"/>
              <a:t> using OH- 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7F5BF-8183-8F4B-97D3-5EDB6497F4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33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2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2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2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0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5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3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5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5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98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7D617205-7852-42F6-8F2E-206CBDFF92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78" r="23331" b="-1"/>
          <a:stretch/>
        </p:blipFill>
        <p:spPr>
          <a:xfrm>
            <a:off x="5053914" y="31"/>
            <a:ext cx="3483788" cy="6857999"/>
          </a:xfrm>
          <a:custGeom>
            <a:avLst/>
            <a:gdLst/>
            <a:ahLst/>
            <a:cxnLst/>
            <a:rect l="l" t="t" r="r" b="b"/>
            <a:pathLst>
              <a:path w="4942298" h="6857999">
                <a:moveTo>
                  <a:pt x="0" y="0"/>
                </a:moveTo>
                <a:lnTo>
                  <a:pt x="4164238" y="0"/>
                </a:lnTo>
                <a:lnTo>
                  <a:pt x="4271743" y="210478"/>
                </a:lnTo>
                <a:cubicBezTo>
                  <a:pt x="4695097" y="1127919"/>
                  <a:pt x="4942298" y="2233909"/>
                  <a:pt x="4942298" y="3424428"/>
                </a:cubicBezTo>
                <a:cubicBezTo>
                  <a:pt x="4942298" y="4614948"/>
                  <a:pt x="4695097" y="5720938"/>
                  <a:pt x="4271743" y="6638378"/>
                </a:cubicBezTo>
                <a:lnTo>
                  <a:pt x="4159568" y="6857999"/>
                </a:lnTo>
                <a:lnTo>
                  <a:pt x="49488" y="6857999"/>
                </a:lnTo>
                <a:lnTo>
                  <a:pt x="119616" y="6721637"/>
                </a:lnTo>
                <a:cubicBezTo>
                  <a:pt x="540124" y="5863919"/>
                  <a:pt x="796416" y="4724528"/>
                  <a:pt x="796416" y="3474162"/>
                </a:cubicBezTo>
                <a:cubicBezTo>
                  <a:pt x="796416" y="2140439"/>
                  <a:pt x="504812" y="932979"/>
                  <a:pt x="33352" y="5895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CD438E-2818-EB4E-A1FA-146142282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11589"/>
            <a:ext cx="3675887" cy="2896432"/>
          </a:xfrm>
        </p:spPr>
        <p:txBody>
          <a:bodyPr anchor="b">
            <a:normAutofit/>
          </a:bodyPr>
          <a:lstStyle/>
          <a:p>
            <a:r>
              <a:rPr lang="en-US" sz="4000" dirty="0"/>
              <a:t>Oxidation and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7F2D7-1E12-D94E-8ACF-DE27481DE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1" y="4769996"/>
            <a:ext cx="3430959" cy="1334930"/>
          </a:xfrm>
        </p:spPr>
        <p:txBody>
          <a:bodyPr>
            <a:normAutofit/>
          </a:bodyPr>
          <a:lstStyle/>
          <a:p>
            <a:r>
              <a:rPr lang="en-US" sz="2100" dirty="0"/>
              <a:t>Is an electron transfer reaction</a:t>
            </a:r>
          </a:p>
        </p:txBody>
      </p:sp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2F4E4D36-000D-3C45-9A65-A404454CE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128" y="1"/>
            <a:ext cx="3738534" cy="61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C7901-EAAB-8343-A3EC-8F9F7C6C005F}"/>
              </a:ext>
            </a:extLst>
          </p:cNvPr>
          <p:cNvSpPr txBox="1"/>
          <p:nvPr/>
        </p:nvSpPr>
        <p:spPr>
          <a:xfrm>
            <a:off x="293911" y="27758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to note</a:t>
            </a:r>
          </a:p>
        </p:txBody>
      </p:sp>
      <p:pic>
        <p:nvPicPr>
          <p:cNvPr id="8" name="Picture 7" descr="A screenshot of text&#10;&#10;Description automatically generated">
            <a:extLst>
              <a:ext uri="{FF2B5EF4-FFF2-40B4-BE49-F238E27FC236}">
                <a16:creationId xmlns:a16="http://schemas.microsoft.com/office/drawing/2014/main" id="{90D6C771-8322-9F48-A828-4AE60AF66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39" y="1583894"/>
            <a:ext cx="3066616" cy="5025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44C65D-B56D-3046-A194-917F83016373}"/>
              </a:ext>
            </a:extLst>
          </p:cNvPr>
          <p:cNvSpPr txBox="1"/>
          <p:nvPr/>
        </p:nvSpPr>
        <p:spPr>
          <a:xfrm>
            <a:off x="2334988" y="265142"/>
            <a:ext cx="839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‘ll find these half–reactions in the chem data sheet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431431-160E-CC46-8CA2-5C32A5C8F187}"/>
              </a:ext>
            </a:extLst>
          </p:cNvPr>
          <p:cNvSpPr txBox="1"/>
          <p:nvPr/>
        </p:nvSpPr>
        <p:spPr>
          <a:xfrm>
            <a:off x="9274638" y="5551726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</a:t>
            </a:r>
            <a:r>
              <a:rPr lang="en-US" baseline="-25000" dirty="0"/>
              <a:t>(s)</a:t>
            </a:r>
            <a:r>
              <a:rPr lang="en-US" dirty="0"/>
              <a:t>	   →	   Al</a:t>
            </a:r>
            <a:r>
              <a:rPr lang="en-US" baseline="30000" dirty="0"/>
              <a:t>3+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	  +	3e-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6244F3-AFA4-5945-92D5-1DE81B2EC098}"/>
              </a:ext>
            </a:extLst>
          </p:cNvPr>
          <p:cNvSpPr txBox="1"/>
          <p:nvPr/>
        </p:nvSpPr>
        <p:spPr>
          <a:xfrm>
            <a:off x="212266" y="3967848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2H</a:t>
            </a:r>
            <a:r>
              <a:rPr lang="en-US" baseline="30000" dirty="0"/>
              <a:t>+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    </a:t>
            </a:r>
            <a:r>
              <a:rPr lang="en-US" dirty="0"/>
              <a:t>+	2e-	   →	      H</a:t>
            </a:r>
            <a:r>
              <a:rPr lang="en-US" baseline="-25000" dirty="0"/>
              <a:t>2(g)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7B041-956C-D043-B0C8-569BA933FD6C}"/>
              </a:ext>
            </a:extLst>
          </p:cNvPr>
          <p:cNvSpPr txBox="1"/>
          <p:nvPr/>
        </p:nvSpPr>
        <p:spPr>
          <a:xfrm>
            <a:off x="65301" y="2638996"/>
            <a:ext cx="506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7</a:t>
            </a:r>
            <a:r>
              <a:rPr lang="en-US" baseline="30000" dirty="0"/>
              <a:t>2-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 </a:t>
            </a:r>
            <a:r>
              <a:rPr lang="en-US" dirty="0"/>
              <a:t>+  14H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 +  6e</a:t>
            </a:r>
            <a:r>
              <a:rPr lang="en-US" baseline="30000" dirty="0"/>
              <a:t>-</a:t>
            </a:r>
            <a:r>
              <a:rPr lang="en-US" baseline="-25000" dirty="0"/>
              <a:t> </a:t>
            </a:r>
            <a:r>
              <a:rPr lang="en-US" dirty="0"/>
              <a:t>  → 2Cr</a:t>
            </a:r>
            <a:r>
              <a:rPr lang="en-US" baseline="30000" dirty="0"/>
              <a:t>3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 +    7H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(l) </a:t>
            </a:r>
            <a:endParaRPr lang="en-US" baseline="30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314FA5-C504-D34F-8588-2CCA490B7C22}"/>
              </a:ext>
            </a:extLst>
          </p:cNvPr>
          <p:cNvSpPr txBox="1"/>
          <p:nvPr/>
        </p:nvSpPr>
        <p:spPr>
          <a:xfrm>
            <a:off x="48976" y="2041073"/>
            <a:ext cx="324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Cl</a:t>
            </a:r>
            <a:r>
              <a:rPr lang="en-US" baseline="-25000" dirty="0"/>
              <a:t>2(g)</a:t>
            </a:r>
            <a:r>
              <a:rPr lang="en-US" dirty="0"/>
              <a:t>  +    2e</a:t>
            </a:r>
            <a:r>
              <a:rPr lang="en-US" baseline="30000" dirty="0"/>
              <a:t>-</a:t>
            </a:r>
            <a:r>
              <a:rPr lang="en-US" dirty="0"/>
              <a:t>	    </a:t>
            </a:r>
            <a:r>
              <a:rPr lang="en-US" sz="2000" dirty="0"/>
              <a:t>→   </a:t>
            </a:r>
            <a:r>
              <a:rPr lang="en-US" dirty="0"/>
              <a:t> 2 Cl</a:t>
            </a:r>
            <a:r>
              <a:rPr lang="en-US" baseline="30000" dirty="0"/>
              <a:t>- 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CEEE2-EC0D-8749-9C77-DFBB89BDDA23}"/>
              </a:ext>
            </a:extLst>
          </p:cNvPr>
          <p:cNvSpPr txBox="1"/>
          <p:nvPr/>
        </p:nvSpPr>
        <p:spPr>
          <a:xfrm>
            <a:off x="9111346" y="3850616"/>
            <a:ext cx="306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Cu</a:t>
            </a:r>
            <a:r>
              <a:rPr lang="en-US" baseline="-25000" dirty="0"/>
              <a:t>(s) </a:t>
            </a:r>
            <a:r>
              <a:rPr lang="en-US" dirty="0"/>
              <a:t>     →   Cu</a:t>
            </a:r>
            <a:r>
              <a:rPr lang="en-US" baseline="30000" dirty="0"/>
              <a:t>2+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  +   2e</a:t>
            </a:r>
            <a:r>
              <a:rPr lang="en-US" baseline="30000" dirty="0"/>
              <a:t>-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A1D72-ADAA-C645-9E0D-05D9955DA08E}"/>
              </a:ext>
            </a:extLst>
          </p:cNvPr>
          <p:cNvSpPr txBox="1"/>
          <p:nvPr/>
        </p:nvSpPr>
        <p:spPr>
          <a:xfrm>
            <a:off x="81627" y="3096203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Ag</a:t>
            </a:r>
            <a:r>
              <a:rPr lang="en-US" baseline="30000" dirty="0"/>
              <a:t>+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  +    e</a:t>
            </a:r>
            <a:r>
              <a:rPr lang="en-US" baseline="30000" dirty="0"/>
              <a:t>- </a:t>
            </a:r>
            <a:r>
              <a:rPr lang="en-US" dirty="0"/>
              <a:t>  →  Ag</a:t>
            </a:r>
            <a:r>
              <a:rPr lang="en-US" baseline="-25000" dirty="0"/>
              <a:t>(s)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B5E457-6F8B-6748-A641-75508EA93DFB}"/>
              </a:ext>
            </a:extLst>
          </p:cNvPr>
          <p:cNvCxnSpPr>
            <a:cxnSpLocks/>
          </p:cNvCxnSpPr>
          <p:nvPr/>
        </p:nvCxnSpPr>
        <p:spPr>
          <a:xfrm>
            <a:off x="5355771" y="2890157"/>
            <a:ext cx="740229" cy="206046"/>
          </a:xfrm>
          <a:prstGeom prst="straightConnector1">
            <a:avLst/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D2F478-90D6-5445-BCB9-6D7CA474D30B}"/>
              </a:ext>
            </a:extLst>
          </p:cNvPr>
          <p:cNvSpPr txBox="1"/>
          <p:nvPr/>
        </p:nvSpPr>
        <p:spPr>
          <a:xfrm>
            <a:off x="293913" y="1143007"/>
            <a:ext cx="164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reductions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A109D-1431-484A-878C-89E9F5A4AC7B}"/>
              </a:ext>
            </a:extLst>
          </p:cNvPr>
          <p:cNvSpPr txBox="1"/>
          <p:nvPr/>
        </p:nvSpPr>
        <p:spPr>
          <a:xfrm>
            <a:off x="9144010" y="1088288"/>
            <a:ext cx="145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oxidations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FBCB02-FB0D-B149-84EF-24580222A4AE}"/>
              </a:ext>
            </a:extLst>
          </p:cNvPr>
          <p:cNvCxnSpPr>
            <a:cxnSpLocks/>
          </p:cNvCxnSpPr>
          <p:nvPr/>
        </p:nvCxnSpPr>
        <p:spPr>
          <a:xfrm flipH="1">
            <a:off x="8434132" y="4035282"/>
            <a:ext cx="513923" cy="1"/>
          </a:xfrm>
          <a:prstGeom prst="straightConnector1">
            <a:avLst/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E3C86E-34E6-2541-AE77-237592FCAAE6}"/>
              </a:ext>
            </a:extLst>
          </p:cNvPr>
          <p:cNvCxnSpPr>
            <a:cxnSpLocks/>
          </p:cNvCxnSpPr>
          <p:nvPr/>
        </p:nvCxnSpPr>
        <p:spPr>
          <a:xfrm flipH="1">
            <a:off x="8434133" y="5736392"/>
            <a:ext cx="677213" cy="0"/>
          </a:xfrm>
          <a:prstGeom prst="straightConnector1">
            <a:avLst/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3C4B9E6-1361-9F4F-9EEA-2A1B69DD977B}"/>
              </a:ext>
            </a:extLst>
          </p:cNvPr>
          <p:cNvCxnSpPr>
            <a:cxnSpLocks/>
          </p:cNvCxnSpPr>
          <p:nvPr/>
        </p:nvCxnSpPr>
        <p:spPr>
          <a:xfrm>
            <a:off x="3755572" y="4219948"/>
            <a:ext cx="2775859" cy="30540"/>
          </a:xfrm>
          <a:prstGeom prst="straightConnector1">
            <a:avLst/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6FD316-DF89-8F40-AC5B-319B170D53DC}"/>
              </a:ext>
            </a:extLst>
          </p:cNvPr>
          <p:cNvCxnSpPr>
            <a:cxnSpLocks/>
          </p:cNvCxnSpPr>
          <p:nvPr/>
        </p:nvCxnSpPr>
        <p:spPr>
          <a:xfrm>
            <a:off x="2596236" y="3398865"/>
            <a:ext cx="3657607" cy="66670"/>
          </a:xfrm>
          <a:prstGeom prst="straightConnector1">
            <a:avLst/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36EAC6-3194-7440-B91E-80979E72D229}"/>
              </a:ext>
            </a:extLst>
          </p:cNvPr>
          <p:cNvCxnSpPr>
            <a:cxnSpLocks/>
          </p:cNvCxnSpPr>
          <p:nvPr/>
        </p:nvCxnSpPr>
        <p:spPr>
          <a:xfrm>
            <a:off x="3755572" y="2443664"/>
            <a:ext cx="2922814" cy="509709"/>
          </a:xfrm>
          <a:prstGeom prst="straightConnector1">
            <a:avLst/>
          </a:prstGeom>
          <a:ln w="2222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FBF86A4-7726-674A-8DDA-2F8A4947E8C9}"/>
              </a:ext>
            </a:extLst>
          </p:cNvPr>
          <p:cNvSpPr txBox="1"/>
          <p:nvPr/>
        </p:nvSpPr>
        <p:spPr>
          <a:xfrm>
            <a:off x="9127674" y="1766332"/>
            <a:ext cx="2868385" cy="369329"/>
          </a:xfrm>
          <a:prstGeom prst="rect">
            <a:avLst/>
          </a:prstGeom>
          <a:solidFill>
            <a:srgbClr val="F3FF9F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Reverse  direction for oxidation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116D0F-01B7-E248-868B-C2814FF9B075}"/>
              </a:ext>
            </a:extLst>
          </p:cNvPr>
          <p:cNvSpPr txBox="1"/>
          <p:nvPr/>
        </p:nvSpPr>
        <p:spPr>
          <a:xfrm>
            <a:off x="9470584" y="4392397"/>
            <a:ext cx="25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Ag</a:t>
            </a:r>
            <a:r>
              <a:rPr lang="en-US" i="1" baseline="30000" dirty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reacted with Cu</a:t>
            </a:r>
            <a:r>
              <a:rPr lang="en-US" i="1" baseline="-25000" dirty="0">
                <a:solidFill>
                  <a:schemeClr val="accent3">
                    <a:lumMod val="75000"/>
                  </a:schemeClr>
                </a:solidFill>
              </a:rPr>
              <a:t>(s)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8A7A0E-F7E1-E44E-99E3-DF2B019151D7}"/>
              </a:ext>
            </a:extLst>
          </p:cNvPr>
          <p:cNvSpPr txBox="1"/>
          <p:nvPr/>
        </p:nvSpPr>
        <p:spPr>
          <a:xfrm>
            <a:off x="212260" y="4441382"/>
            <a:ext cx="191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H</a:t>
            </a:r>
            <a:r>
              <a:rPr lang="en-US" i="1" baseline="30000" dirty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reacted with Al</a:t>
            </a:r>
            <a:r>
              <a:rPr lang="en-US" i="1" baseline="-25000" dirty="0">
                <a:solidFill>
                  <a:schemeClr val="accent3">
                    <a:lumMod val="75000"/>
                  </a:schemeClr>
                </a:solidFill>
              </a:rPr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3023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2" grpId="1"/>
      <p:bldP spid="13" grpId="0"/>
      <p:bldP spid="13" grpId="1"/>
      <p:bldP spid="14" grpId="0"/>
      <p:bldP spid="15" grpId="0"/>
      <p:bldP spid="22" grpId="0"/>
      <p:bldP spid="23" grpId="0"/>
      <p:bldP spid="46" grpId="1" animBg="1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5FB0-9833-2441-9746-AE288B50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US" dirty="0"/>
              <a:t>Oxidation-Reduction.                     (Redox)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AA609-DD75-D549-9236-8931AAEEC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203" y="2015732"/>
            <a:ext cx="9603275" cy="3450613"/>
          </a:xfrm>
        </p:spPr>
        <p:txBody>
          <a:bodyPr>
            <a:normAutofit fontScale="32500" lnSpcReduction="20000"/>
          </a:bodyPr>
          <a:lstStyle/>
          <a:p>
            <a:r>
              <a:rPr lang="en-US" sz="5500" dirty="0"/>
              <a:t>Involves a change in oxidation number</a:t>
            </a:r>
          </a:p>
          <a:p>
            <a:r>
              <a:rPr lang="en-US" sz="4000" dirty="0"/>
              <a:t>Zinc metal placed in 1 mol L</a:t>
            </a:r>
            <a:r>
              <a:rPr lang="en-US" sz="4000" baseline="30000" dirty="0"/>
              <a:t>-1</a:t>
            </a:r>
            <a:r>
              <a:rPr lang="en-US" sz="4000" dirty="0"/>
              <a:t> HCl</a:t>
            </a:r>
          </a:p>
          <a:p>
            <a:endParaRPr lang="en-US" sz="4000" dirty="0"/>
          </a:p>
          <a:p>
            <a:r>
              <a:rPr lang="en-US" sz="4000" dirty="0"/>
              <a:t>Zn</a:t>
            </a:r>
            <a:r>
              <a:rPr lang="en-US" sz="4000" baseline="-25000" dirty="0"/>
              <a:t>(s)</a:t>
            </a:r>
            <a:r>
              <a:rPr lang="en-US" sz="4000" dirty="0"/>
              <a:t>	+ 2H</a:t>
            </a:r>
            <a:r>
              <a:rPr lang="en-US" sz="4000" baseline="30000" dirty="0"/>
              <a:t>+</a:t>
            </a:r>
            <a:r>
              <a:rPr lang="en-US" sz="4000" baseline="-25000" dirty="0"/>
              <a:t> (</a:t>
            </a:r>
            <a:r>
              <a:rPr lang="en-US" sz="4000" baseline="-25000" dirty="0" err="1"/>
              <a:t>aq</a:t>
            </a:r>
            <a:r>
              <a:rPr lang="en-US" sz="4000" baseline="-25000" dirty="0"/>
              <a:t>) </a:t>
            </a:r>
            <a:r>
              <a:rPr lang="en-US" sz="4000" dirty="0"/>
              <a:t>	       →	   Zn</a:t>
            </a:r>
            <a:r>
              <a:rPr lang="en-US" sz="4000" baseline="30000" dirty="0"/>
              <a:t>+2</a:t>
            </a:r>
            <a:r>
              <a:rPr lang="en-US" sz="4000" baseline="-25000" dirty="0"/>
              <a:t>(</a:t>
            </a:r>
            <a:r>
              <a:rPr lang="en-US" sz="4000" baseline="-25000" dirty="0" err="1"/>
              <a:t>aq</a:t>
            </a:r>
            <a:r>
              <a:rPr lang="en-US" sz="4000" baseline="-25000" dirty="0"/>
              <a:t>)</a:t>
            </a:r>
            <a:r>
              <a:rPr lang="en-US" sz="4000" dirty="0"/>
              <a:t>	+           H</a:t>
            </a:r>
            <a:r>
              <a:rPr lang="en-US" sz="4000" baseline="-25000" dirty="0"/>
              <a:t>2(g)</a:t>
            </a:r>
            <a:r>
              <a:rPr lang="en-US" sz="4000" dirty="0"/>
              <a:t>        …………(1)</a:t>
            </a:r>
          </a:p>
          <a:p>
            <a:pPr marL="0" indent="0">
              <a:buNone/>
            </a:pPr>
            <a:r>
              <a:rPr lang="en-US" sz="4000" dirty="0"/>
              <a:t>                          </a:t>
            </a:r>
          </a:p>
          <a:p>
            <a:r>
              <a:rPr lang="en-US" sz="4000" dirty="0"/>
              <a:t>                       (oxidation numbers)</a:t>
            </a:r>
          </a:p>
          <a:p>
            <a:endParaRPr lang="en-US" sz="4000" dirty="0"/>
          </a:p>
          <a:p>
            <a:r>
              <a:rPr lang="en-US" sz="4000" dirty="0"/>
              <a:t>    </a:t>
            </a:r>
          </a:p>
          <a:p>
            <a:r>
              <a:rPr lang="en-US" dirty="0"/>
              <a:t>                                                                                                 </a:t>
            </a:r>
          </a:p>
          <a:p>
            <a:r>
              <a:rPr lang="en-US" dirty="0"/>
              <a:t>				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DA905-A3F8-7A4C-BF21-DE539195FC86}"/>
              </a:ext>
            </a:extLst>
          </p:cNvPr>
          <p:cNvSpPr txBox="1"/>
          <p:nvPr/>
        </p:nvSpPr>
        <p:spPr>
          <a:xfrm>
            <a:off x="2019621" y="2865679"/>
            <a:ext cx="315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B1F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B8FBDA-7411-1742-9553-E6C4FF391839}"/>
              </a:ext>
            </a:extLst>
          </p:cNvPr>
          <p:cNvSpPr txBox="1"/>
          <p:nvPr/>
        </p:nvSpPr>
        <p:spPr>
          <a:xfrm>
            <a:off x="4576684" y="2832299"/>
            <a:ext cx="41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B1F"/>
                </a:solidFill>
              </a:rPr>
              <a:t>+2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D6F952-8214-0446-9528-05A040F7E8A6}"/>
              </a:ext>
            </a:extLst>
          </p:cNvPr>
          <p:cNvSpPr txBox="1"/>
          <p:nvPr/>
        </p:nvSpPr>
        <p:spPr>
          <a:xfrm>
            <a:off x="5967047" y="2848713"/>
            <a:ext cx="410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B1F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52330C-A22D-6341-99A1-413FCD0C1B98}"/>
              </a:ext>
            </a:extLst>
          </p:cNvPr>
          <p:cNvSpPr txBox="1"/>
          <p:nvPr/>
        </p:nvSpPr>
        <p:spPr>
          <a:xfrm>
            <a:off x="2813534" y="2840972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B1F"/>
                </a:solidFill>
              </a:rPr>
              <a:t>+1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28E20B-155A-C840-BCA8-B8BB4AE7B6C7}"/>
              </a:ext>
            </a:extLst>
          </p:cNvPr>
          <p:cNvCxnSpPr>
            <a:cxnSpLocks/>
          </p:cNvCxnSpPr>
          <p:nvPr/>
        </p:nvCxnSpPr>
        <p:spPr>
          <a:xfrm>
            <a:off x="4781838" y="2579914"/>
            <a:ext cx="4688733" cy="328905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picture containing bottle, water, sitting, glass&#10;&#10;Description automatically generated">
            <a:extLst>
              <a:ext uri="{FF2B5EF4-FFF2-40B4-BE49-F238E27FC236}">
                <a16:creationId xmlns:a16="http://schemas.microsoft.com/office/drawing/2014/main" id="{CECEDF17-13D2-D943-8761-1C2B82021A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8" r="2556" b="-1"/>
          <a:stretch/>
        </p:blipFill>
        <p:spPr>
          <a:xfrm>
            <a:off x="9339855" y="1866231"/>
            <a:ext cx="1371600" cy="2149612"/>
          </a:xfrm>
          <a:custGeom>
            <a:avLst/>
            <a:gdLst/>
            <a:ahLst/>
            <a:cxnLst/>
            <a:rect l="l" t="t" r="r" b="b"/>
            <a:pathLst>
              <a:path w="4375870" h="6858000">
                <a:moveTo>
                  <a:pt x="4441" y="0"/>
                </a:moveTo>
                <a:lnTo>
                  <a:pt x="4375870" y="0"/>
                </a:lnTo>
                <a:lnTo>
                  <a:pt x="4375870" y="23"/>
                </a:lnTo>
                <a:lnTo>
                  <a:pt x="4375870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DADC67-BB94-9749-8863-417C70C71EF7}"/>
              </a:ext>
            </a:extLst>
          </p:cNvPr>
          <p:cNvCxnSpPr/>
          <p:nvPr/>
        </p:nvCxnSpPr>
        <p:spPr>
          <a:xfrm flipH="1" flipV="1">
            <a:off x="2334931" y="3173456"/>
            <a:ext cx="548943" cy="53103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9ED333-E9EA-F84B-BE0B-A4E343FCD48D}"/>
              </a:ext>
            </a:extLst>
          </p:cNvPr>
          <p:cNvCxnSpPr>
            <a:cxnSpLocks/>
          </p:cNvCxnSpPr>
          <p:nvPr/>
        </p:nvCxnSpPr>
        <p:spPr>
          <a:xfrm flipV="1">
            <a:off x="3919917" y="3140076"/>
            <a:ext cx="555578" cy="48562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55FC4C-7222-8345-AE8F-175D4E609B14}"/>
              </a:ext>
            </a:extLst>
          </p:cNvPr>
          <p:cNvCxnSpPr>
            <a:cxnSpLocks/>
          </p:cNvCxnSpPr>
          <p:nvPr/>
        </p:nvCxnSpPr>
        <p:spPr>
          <a:xfrm flipH="1" flipV="1">
            <a:off x="3162389" y="3116670"/>
            <a:ext cx="335505" cy="601279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F7952A-215B-2049-B659-83DD48240EB9}"/>
              </a:ext>
            </a:extLst>
          </p:cNvPr>
          <p:cNvCxnSpPr>
            <a:cxnSpLocks/>
          </p:cNvCxnSpPr>
          <p:nvPr/>
        </p:nvCxnSpPr>
        <p:spPr>
          <a:xfrm flipV="1">
            <a:off x="4325352" y="3039624"/>
            <a:ext cx="1641695" cy="65488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31420AB-9EC8-1046-8DD3-F92FB8796B7E}"/>
              </a:ext>
            </a:extLst>
          </p:cNvPr>
          <p:cNvSpPr txBox="1"/>
          <p:nvPr/>
        </p:nvSpPr>
        <p:spPr>
          <a:xfrm>
            <a:off x="6990913" y="3600020"/>
            <a:ext cx="183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Redox reaction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B7600-DBD7-834A-B060-236D09ED5011}"/>
              </a:ext>
            </a:extLst>
          </p:cNvPr>
          <p:cNvSpPr txBox="1"/>
          <p:nvPr/>
        </p:nvSpPr>
        <p:spPr>
          <a:xfrm>
            <a:off x="6990913" y="365760"/>
            <a:ext cx="151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635EC-F4EF-D74F-B103-3D8B817171F7}"/>
              </a:ext>
            </a:extLst>
          </p:cNvPr>
          <p:cNvSpPr txBox="1"/>
          <p:nvPr/>
        </p:nvSpPr>
        <p:spPr>
          <a:xfrm>
            <a:off x="7149394" y="3829050"/>
            <a:ext cx="19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….change in ox nos.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590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1" grpId="0"/>
      <p:bldP spid="24" grpId="0"/>
      <p:bldP spid="24" grpId="1"/>
      <p:bldP spid="25" grpId="0"/>
      <p:bldP spid="25" grpId="1"/>
      <p:bldP spid="52" grpId="0"/>
      <p:bldP spid="9" grpId="0" build="allAtOnce"/>
      <p:bldP spid="9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981B-1468-8744-A378-94C6E27E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dirty="0"/>
              <a:t>Oxidation –Reduction  (Redox)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B068-F7C9-D74F-94AC-F988229A8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394" y="3788784"/>
            <a:ext cx="4323521" cy="1792841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Ionic equation(spectator ions omitted)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Cu</a:t>
            </a:r>
            <a:r>
              <a:rPr lang="en-US" sz="1700" baseline="-25000" dirty="0"/>
              <a:t>(s)   </a:t>
            </a:r>
            <a:r>
              <a:rPr lang="en-US" sz="1700" dirty="0"/>
              <a:t>+ </a:t>
            </a:r>
            <a:r>
              <a:rPr lang="en-US" sz="1700" dirty="0">
                <a:solidFill>
                  <a:srgbClr val="7030A0"/>
                </a:solidFill>
              </a:rPr>
              <a:t>     </a:t>
            </a:r>
            <a:r>
              <a:rPr lang="en-US" sz="1700" dirty="0"/>
              <a:t>Ag</a:t>
            </a:r>
            <a:r>
              <a:rPr lang="en-US" sz="1700" baseline="30000" dirty="0"/>
              <a:t>+</a:t>
            </a:r>
            <a:r>
              <a:rPr lang="en-US" sz="1700" baseline="-25000" dirty="0"/>
              <a:t>(</a:t>
            </a:r>
            <a:r>
              <a:rPr lang="en-US" sz="1700" baseline="-25000" dirty="0" err="1"/>
              <a:t>aq</a:t>
            </a:r>
            <a:r>
              <a:rPr lang="en-US" sz="1700" baseline="-25000" dirty="0"/>
              <a:t>)</a:t>
            </a:r>
            <a:r>
              <a:rPr lang="en-US" sz="1700" dirty="0"/>
              <a:t>  →</a:t>
            </a:r>
            <a:endParaRPr lang="en-US" sz="1700" baseline="-25000" dirty="0"/>
          </a:p>
        </p:txBody>
      </p:sp>
      <p:pic>
        <p:nvPicPr>
          <p:cNvPr id="5" name="Picture 4" descr="A picture containing sitting, food, table&#10;&#10;Description automatically generated">
            <a:extLst>
              <a:ext uri="{FF2B5EF4-FFF2-40B4-BE49-F238E27FC236}">
                <a16:creationId xmlns:a16="http://schemas.microsoft.com/office/drawing/2014/main" id="{D3446346-7F75-4C46-8B5E-CC9EA26564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01" r="-1" b="-1"/>
          <a:stretch/>
        </p:blipFill>
        <p:spPr>
          <a:xfrm>
            <a:off x="429768" y="1721922"/>
            <a:ext cx="6195967" cy="41774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280326-9311-824D-83EF-159BB5068A7C}"/>
              </a:ext>
            </a:extLst>
          </p:cNvPr>
          <p:cNvSpPr txBox="1"/>
          <p:nvPr/>
        </p:nvSpPr>
        <p:spPr>
          <a:xfrm>
            <a:off x="6736481" y="2844700"/>
            <a:ext cx="4068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Oxidation and reduction occur simultaneously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4FC94B-4923-BF4B-A4B2-91575DAFEC7D}"/>
              </a:ext>
            </a:extLst>
          </p:cNvPr>
          <p:cNvSpPr txBox="1"/>
          <p:nvPr/>
        </p:nvSpPr>
        <p:spPr>
          <a:xfrm>
            <a:off x="6765982" y="1879134"/>
            <a:ext cx="4113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Copper wire placed in a silver nitrate solution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(metal displacement reaction)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E3F7EA-0104-D64E-903E-DB6C2113BF83}"/>
              </a:ext>
            </a:extLst>
          </p:cNvPr>
          <p:cNvSpPr txBox="1"/>
          <p:nvPr/>
        </p:nvSpPr>
        <p:spPr>
          <a:xfrm>
            <a:off x="9070262" y="4999709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</a:t>
            </a:r>
            <a:r>
              <a:rPr lang="en-US" baseline="30000" dirty="0"/>
              <a:t>+2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C5B00-1783-3D45-9B24-C3F864264B40}"/>
              </a:ext>
            </a:extLst>
          </p:cNvPr>
          <p:cNvSpPr txBox="1"/>
          <p:nvPr/>
        </p:nvSpPr>
        <p:spPr>
          <a:xfrm>
            <a:off x="10087901" y="4984953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+      Ag</a:t>
            </a:r>
            <a:r>
              <a:rPr lang="en-US" baseline="-25000" dirty="0"/>
              <a:t>(s)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2EAD3-7575-E44A-B3C9-C65ADD839F5C}"/>
              </a:ext>
            </a:extLst>
          </p:cNvPr>
          <p:cNvSpPr txBox="1"/>
          <p:nvPr/>
        </p:nvSpPr>
        <p:spPr>
          <a:xfrm>
            <a:off x="10530352" y="4984955"/>
            <a:ext cx="56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0033A-48A3-3845-8731-A7C5F8017F84}"/>
              </a:ext>
            </a:extLst>
          </p:cNvPr>
          <p:cNvSpPr txBox="1"/>
          <p:nvPr/>
        </p:nvSpPr>
        <p:spPr>
          <a:xfrm>
            <a:off x="7733064" y="4960826"/>
            <a:ext cx="45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733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6" grpId="0"/>
      <p:bldP spid="7" grpId="0"/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9AD0-CE47-5A4F-AB05-C317B6DA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 dirty="0"/>
              <a:t>Using Half-Equations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2EB343A-BC9E-4DFE-9F53-D6CC40996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011063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39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468D-0D3C-A54A-A519-9DA1B3FB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Half-Equations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34A0-1C66-8A41-AFBD-F6EE9218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the species oxidized or reduced</a:t>
            </a:r>
          </a:p>
          <a:p>
            <a:r>
              <a:rPr lang="en-US" dirty="0"/>
              <a:t>          H</a:t>
            </a:r>
            <a:r>
              <a:rPr lang="en-US" baseline="30000" dirty="0"/>
              <a:t>+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	</a:t>
            </a:r>
            <a:r>
              <a:rPr lang="en-US" dirty="0"/>
              <a:t>	→	       H</a:t>
            </a:r>
            <a:r>
              <a:rPr lang="en-US" baseline="-25000" dirty="0"/>
              <a:t>2(g)</a:t>
            </a:r>
            <a:r>
              <a:rPr lang="en-US" dirty="0"/>
              <a:t>					</a:t>
            </a:r>
          </a:p>
          <a:p>
            <a:r>
              <a:rPr lang="en-US" dirty="0"/>
              <a:t>Balance atoms</a:t>
            </a:r>
          </a:p>
          <a:p>
            <a:r>
              <a:rPr lang="en-US" dirty="0"/>
              <a:t>Balance charge	</a:t>
            </a:r>
          </a:p>
          <a:p>
            <a:r>
              <a:rPr lang="en-US" dirty="0"/>
              <a:t>Try this one</a:t>
            </a:r>
          </a:p>
          <a:p>
            <a:r>
              <a:rPr lang="en-US" dirty="0"/>
              <a:t>       Cl</a:t>
            </a:r>
            <a:r>
              <a:rPr lang="en-US" baseline="-25000" dirty="0"/>
              <a:t>2(g)</a:t>
            </a:r>
            <a:r>
              <a:rPr lang="en-US" dirty="0"/>
              <a:t>		    </a:t>
            </a:r>
            <a:r>
              <a:rPr lang="en-US" sz="2400" dirty="0"/>
              <a:t>→</a:t>
            </a:r>
            <a:r>
              <a:rPr lang="en-US" dirty="0"/>
              <a:t>	        Cl</a:t>
            </a:r>
            <a:r>
              <a:rPr lang="en-US" baseline="30000" dirty="0"/>
              <a:t>- 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endParaRPr lang="en-US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1BCD5-8E10-9D4A-B401-67181EC5BEBB}"/>
              </a:ext>
            </a:extLst>
          </p:cNvPr>
          <p:cNvSpPr txBox="1"/>
          <p:nvPr/>
        </p:nvSpPr>
        <p:spPr>
          <a:xfrm>
            <a:off x="2112985" y="2570210"/>
            <a:ext cx="58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A8A11-6E4F-174E-9307-2DCA6AFBFC3F}"/>
              </a:ext>
            </a:extLst>
          </p:cNvPr>
          <p:cNvSpPr txBox="1"/>
          <p:nvPr/>
        </p:nvSpPr>
        <p:spPr>
          <a:xfrm>
            <a:off x="3052095" y="2535843"/>
            <a:ext cx="65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+ 2e</a:t>
            </a:r>
            <a:r>
              <a:rPr lang="en-US" baseline="30000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E1235-E075-EF41-9B59-B1049DCC30D5}"/>
              </a:ext>
            </a:extLst>
          </p:cNvPr>
          <p:cNvSpPr txBox="1"/>
          <p:nvPr/>
        </p:nvSpPr>
        <p:spPr>
          <a:xfrm>
            <a:off x="8229595" y="2496061"/>
            <a:ext cx="122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89E213-B2D4-024E-AAB9-664B6FCC62EE}"/>
              </a:ext>
            </a:extLst>
          </p:cNvPr>
          <p:cNvSpPr txBox="1"/>
          <p:nvPr/>
        </p:nvSpPr>
        <p:spPr>
          <a:xfrm>
            <a:off x="3286886" y="3546400"/>
            <a:ext cx="3554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( add e</a:t>
            </a:r>
            <a:r>
              <a:rPr lang="en-US" baseline="30000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chemeClr val="accent1"/>
                </a:solidFill>
              </a:rPr>
              <a:t> to the more positive side)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AC73C-7761-6744-AF4B-D3517B675E30}"/>
              </a:ext>
            </a:extLst>
          </p:cNvPr>
          <p:cNvSpPr txBox="1"/>
          <p:nvPr/>
        </p:nvSpPr>
        <p:spPr>
          <a:xfrm>
            <a:off x="10169611" y="3459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6393E7-E798-0C49-9898-33204FD416D0}"/>
              </a:ext>
            </a:extLst>
          </p:cNvPr>
          <p:cNvSpPr txBox="1"/>
          <p:nvPr/>
        </p:nvSpPr>
        <p:spPr>
          <a:xfrm>
            <a:off x="5455451" y="4592221"/>
            <a:ext cx="38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647C9-FA5B-634B-98A5-E0B8955816B8}"/>
              </a:ext>
            </a:extLst>
          </p:cNvPr>
          <p:cNvSpPr txBox="1"/>
          <p:nvPr/>
        </p:nvSpPr>
        <p:spPr>
          <a:xfrm>
            <a:off x="9984880" y="6425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CDD3D2-4600-DF49-8857-6A4A47DA7147}"/>
              </a:ext>
            </a:extLst>
          </p:cNvPr>
          <p:cNvSpPr txBox="1"/>
          <p:nvPr/>
        </p:nvSpPr>
        <p:spPr>
          <a:xfrm>
            <a:off x="3192668" y="4631483"/>
            <a:ext cx="99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+ 2e</a:t>
            </a:r>
            <a:r>
              <a:rPr lang="en-US" baseline="30000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287466-C399-2A43-9D9C-14CCA2D4D2F8}"/>
              </a:ext>
            </a:extLst>
          </p:cNvPr>
          <p:cNvSpPr txBox="1"/>
          <p:nvPr/>
        </p:nvSpPr>
        <p:spPr>
          <a:xfrm>
            <a:off x="8291382" y="4458936"/>
            <a:ext cx="170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reduction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3D1D6D-56DE-4B47-A5CD-79B65FFA40FD}"/>
              </a:ext>
            </a:extLst>
          </p:cNvPr>
          <p:cNvCxnSpPr>
            <a:cxnSpLocks/>
          </p:cNvCxnSpPr>
          <p:nvPr/>
        </p:nvCxnSpPr>
        <p:spPr>
          <a:xfrm>
            <a:off x="3271584" y="3331053"/>
            <a:ext cx="2277492" cy="1273653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61F369-EFDD-6049-AB92-BCEFA1A424F6}"/>
              </a:ext>
            </a:extLst>
          </p:cNvPr>
          <p:cNvCxnSpPr>
            <a:cxnSpLocks/>
          </p:cNvCxnSpPr>
          <p:nvPr/>
        </p:nvCxnSpPr>
        <p:spPr>
          <a:xfrm>
            <a:off x="3096974" y="3952826"/>
            <a:ext cx="284475" cy="62549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58B586-9B47-C04E-86E5-A05324C1C447}"/>
              </a:ext>
            </a:extLst>
          </p:cNvPr>
          <p:cNvSpPr txBox="1"/>
          <p:nvPr/>
        </p:nvSpPr>
        <p:spPr>
          <a:xfrm>
            <a:off x="1616132" y="5358822"/>
            <a:ext cx="351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2AD1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Slightly harder examples     </a:t>
            </a:r>
            <a:r>
              <a:rPr lang="en-US" sz="2400" b="1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2AD1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615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4" grpId="0"/>
      <p:bldP spid="17" grpId="1"/>
      <p:bldP spid="20" grpId="0"/>
      <p:bldP spid="21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617B-08E9-D141-AAF5-DD0E3D28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Writing a polyatomic ion, half-equations</a:t>
            </a:r>
            <a:br>
              <a:rPr lang="en-US" sz="2800" dirty="0"/>
            </a:b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</a:rPr>
              <a:t>( Acidic conditions)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0206-B24E-8042-B91C-03440DE1E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32850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How to balance, this half-reaction:</a:t>
            </a:r>
          </a:p>
          <a:p>
            <a:r>
              <a:rPr lang="en-US" dirty="0"/>
              <a:t>Cr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7</a:t>
            </a:r>
            <a:r>
              <a:rPr lang="en-US" baseline="30000" dirty="0"/>
              <a:t>2-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  </a:t>
            </a:r>
            <a:r>
              <a:rPr lang="en-US" dirty="0"/>
              <a:t>    →</a:t>
            </a:r>
            <a:r>
              <a:rPr lang="en-US" baseline="-25000" dirty="0"/>
              <a:t> </a:t>
            </a:r>
            <a:r>
              <a:rPr lang="en-US" dirty="0"/>
              <a:t>	Cr</a:t>
            </a:r>
            <a:r>
              <a:rPr lang="en-US" baseline="30000" dirty="0"/>
              <a:t>3+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 </a:t>
            </a: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995A60-520F-6F4E-8157-DB7C29F07E19}"/>
              </a:ext>
            </a:extLst>
          </p:cNvPr>
          <p:cNvSpPr txBox="1"/>
          <p:nvPr/>
        </p:nvSpPr>
        <p:spPr>
          <a:xfrm>
            <a:off x="7177187" y="3005875"/>
            <a:ext cx="407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(Cr</a:t>
            </a:r>
            <a:r>
              <a:rPr lang="en-US" baseline="30000" dirty="0">
                <a:solidFill>
                  <a:srgbClr val="007B1F"/>
                </a:solidFill>
              </a:rPr>
              <a:t>+6</a:t>
            </a:r>
            <a:r>
              <a:rPr lang="en-US" dirty="0"/>
              <a:t> is reduced(gains electrons))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209AB-2F0C-4542-909B-6789FD3666D3}"/>
              </a:ext>
            </a:extLst>
          </p:cNvPr>
          <p:cNvSpPr txBox="1"/>
          <p:nvPr/>
        </p:nvSpPr>
        <p:spPr>
          <a:xfrm>
            <a:off x="1500819" y="3015814"/>
            <a:ext cx="483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Oxid number of Cr goes from +6  to +3 </a:t>
            </a:r>
            <a:endParaRPr lang="en-US" baseline="30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778F30-B2F0-E145-90D7-0DC33198FAEA}"/>
              </a:ext>
            </a:extLst>
          </p:cNvPr>
          <p:cNvCxnSpPr>
            <a:cxnSpLocks/>
          </p:cNvCxnSpPr>
          <p:nvPr/>
        </p:nvCxnSpPr>
        <p:spPr>
          <a:xfrm flipH="1" flipV="1">
            <a:off x="2120452" y="2801965"/>
            <a:ext cx="2437190" cy="213846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CFB0DD-6D3F-A348-B455-7F3176A98934}"/>
              </a:ext>
            </a:extLst>
          </p:cNvPr>
          <p:cNvCxnSpPr>
            <a:cxnSpLocks/>
          </p:cNvCxnSpPr>
          <p:nvPr/>
        </p:nvCxnSpPr>
        <p:spPr>
          <a:xfrm flipH="1" flipV="1">
            <a:off x="4837814" y="2711799"/>
            <a:ext cx="368420" cy="23977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0195C4-0755-E949-8121-DE1F157EA428}"/>
              </a:ext>
            </a:extLst>
          </p:cNvPr>
          <p:cNvSpPr txBox="1"/>
          <p:nvPr/>
        </p:nvSpPr>
        <p:spPr>
          <a:xfrm>
            <a:off x="352697" y="3515615"/>
            <a:ext cx="248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Balance atoms: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5F307A-3D29-DD4A-9CC5-D568EAEF50A7}"/>
              </a:ext>
            </a:extLst>
          </p:cNvPr>
          <p:cNvSpPr txBox="1"/>
          <p:nvPr/>
        </p:nvSpPr>
        <p:spPr>
          <a:xfrm>
            <a:off x="1763485" y="3762096"/>
            <a:ext cx="5413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7</a:t>
            </a:r>
            <a:r>
              <a:rPr lang="en-US" baseline="30000" dirty="0"/>
              <a:t>2-</a:t>
            </a:r>
            <a:r>
              <a:rPr lang="en-US" baseline="-25000" dirty="0"/>
              <a:t> 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                                          </a:t>
            </a:r>
            <a:r>
              <a:rPr lang="en-US" sz="2400" dirty="0"/>
              <a:t>→</a:t>
            </a:r>
            <a:r>
              <a:rPr lang="en-US" dirty="0"/>
              <a:t>	    2Cr</a:t>
            </a:r>
            <a:r>
              <a:rPr lang="en-US" baseline="30000" dirty="0"/>
              <a:t>3+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4EFA4-0248-A747-BE19-7508147E95A1}"/>
              </a:ext>
            </a:extLst>
          </p:cNvPr>
          <p:cNvSpPr txBox="1"/>
          <p:nvPr/>
        </p:nvSpPr>
        <p:spPr>
          <a:xfrm>
            <a:off x="1254036" y="4336865"/>
            <a:ext cx="4371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). Balance O by adding H</a:t>
            </a:r>
            <a:r>
              <a:rPr lang="en-US" baseline="-25000" dirty="0"/>
              <a:t>2</a:t>
            </a:r>
            <a:r>
              <a:rPr lang="en-US" dirty="0"/>
              <a:t>O to the equation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C27AA-BBE4-5541-A501-1E73F6D27CE8}"/>
              </a:ext>
            </a:extLst>
          </p:cNvPr>
          <p:cNvSpPr txBox="1"/>
          <p:nvPr/>
        </p:nvSpPr>
        <p:spPr>
          <a:xfrm>
            <a:off x="7080066" y="4297679"/>
            <a:ext cx="509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 is consumed or produced in these reactions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ECBC0-A82A-9E4E-B003-B72AE95DD299}"/>
              </a:ext>
            </a:extLst>
          </p:cNvPr>
          <p:cNvSpPr txBox="1"/>
          <p:nvPr/>
        </p:nvSpPr>
        <p:spPr>
          <a:xfrm>
            <a:off x="7475630" y="3879667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+       7H</a:t>
            </a:r>
            <a:r>
              <a:rPr lang="en-US" baseline="-25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baseline="-25000" dirty="0">
                <a:solidFill>
                  <a:schemeClr val="accent3">
                    <a:lumMod val="75000"/>
                  </a:schemeClr>
                </a:solidFill>
              </a:rPr>
              <a:t> (l)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92DD7-751D-744A-9280-E0ED519EE8D9}"/>
              </a:ext>
            </a:extLst>
          </p:cNvPr>
          <p:cNvSpPr txBox="1"/>
          <p:nvPr/>
        </p:nvSpPr>
        <p:spPr>
          <a:xfrm>
            <a:off x="1240682" y="4783501"/>
            <a:ext cx="422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ii). Balance H by adding H</a:t>
            </a:r>
            <a:r>
              <a:rPr lang="en-US" baseline="30000" dirty="0"/>
              <a:t>+</a:t>
            </a:r>
            <a:r>
              <a:rPr lang="en-US" dirty="0"/>
              <a:t> to the equation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59A99B-0257-914E-999B-B8FA3C899A6B}"/>
              </a:ext>
            </a:extLst>
          </p:cNvPr>
          <p:cNvSpPr txBox="1"/>
          <p:nvPr/>
        </p:nvSpPr>
        <p:spPr>
          <a:xfrm>
            <a:off x="418009" y="5238204"/>
            <a:ext cx="229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Step 2: Balance charge: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1B4CCB-F190-8344-B049-4731E516F7B8}"/>
              </a:ext>
            </a:extLst>
          </p:cNvPr>
          <p:cNvSpPr txBox="1"/>
          <p:nvPr/>
        </p:nvSpPr>
        <p:spPr>
          <a:xfrm>
            <a:off x="4219307" y="3833484"/>
            <a:ext cx="978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+    6e</a:t>
            </a:r>
            <a:r>
              <a:rPr lang="en-US" baseline="30000" dirty="0">
                <a:solidFill>
                  <a:schemeClr val="accent2"/>
                </a:solidFill>
              </a:rPr>
              <a:t>-</a:t>
            </a:r>
          </a:p>
          <a:p>
            <a:endParaRPr lang="en-US" baseline="30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2E8C80-C656-0F43-907B-FD43FC51B2A7}"/>
              </a:ext>
            </a:extLst>
          </p:cNvPr>
          <p:cNvSpPr txBox="1"/>
          <p:nvPr/>
        </p:nvSpPr>
        <p:spPr>
          <a:xfrm>
            <a:off x="7106196" y="4734817"/>
            <a:ext cx="4789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ions are used or produced in these reactions: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B8C844-23A2-264C-B59D-D535B0F039A4}"/>
              </a:ext>
            </a:extLst>
          </p:cNvPr>
          <p:cNvSpPr txBox="1"/>
          <p:nvPr/>
        </p:nvSpPr>
        <p:spPr>
          <a:xfrm>
            <a:off x="2513192" y="5712040"/>
            <a:ext cx="68909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Finally………………….Check </a:t>
            </a:r>
            <a:r>
              <a:rPr lang="en-US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that the atoms and the total </a:t>
            </a:r>
            <a:r>
              <a:rPr lang="en-US" i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charge balances</a:t>
            </a:r>
            <a:endParaRPr lang="en-US" i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9B28BC-9DDB-E547-9FEC-C80DD2FEFA3A}"/>
              </a:ext>
            </a:extLst>
          </p:cNvPr>
          <p:cNvSpPr txBox="1"/>
          <p:nvPr/>
        </p:nvSpPr>
        <p:spPr>
          <a:xfrm>
            <a:off x="2991397" y="3840483"/>
            <a:ext cx="129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+    14H</a:t>
            </a:r>
            <a:r>
              <a:rPr lang="en-US" baseline="30000" dirty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en-US" baseline="-250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baseline="-25000" dirty="0" err="1">
                <a:solidFill>
                  <a:schemeClr val="accent3">
                    <a:lumMod val="75000"/>
                  </a:schemeClr>
                </a:solidFill>
              </a:rPr>
              <a:t>aq</a:t>
            </a:r>
            <a:r>
              <a:rPr lang="en-US" baseline="-250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endParaRPr lang="en-US" baseline="30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6C6F5C-27F3-754F-BCD8-0B5D649E34C1}"/>
              </a:ext>
            </a:extLst>
          </p:cNvPr>
          <p:cNvSpPr txBox="1"/>
          <p:nvPr/>
        </p:nvSpPr>
        <p:spPr>
          <a:xfrm>
            <a:off x="9757955" y="3853550"/>
            <a:ext cx="189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……..reduction</a:t>
            </a:r>
          </a:p>
        </p:txBody>
      </p:sp>
    </p:spTree>
    <p:extLst>
      <p:ext uri="{BB962C8B-B14F-4D97-AF65-F5344CB8AC3E}">
        <p14:creationId xmlns:p14="http://schemas.microsoft.com/office/powerpoint/2010/main" val="184264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4" grpId="0"/>
      <p:bldP spid="15" grpId="0"/>
      <p:bldP spid="16" grpId="0"/>
      <p:bldP spid="17" grpId="0"/>
      <p:bldP spid="17" grpId="1"/>
      <p:bldP spid="18" grpId="0"/>
      <p:bldP spid="19" grpId="0"/>
      <p:bldP spid="23" grpId="0"/>
      <p:bldP spid="25" grpId="0"/>
      <p:bldP spid="27" grpId="0"/>
      <p:bldP spid="27" grpId="1"/>
      <p:bldP spid="28" grpId="0" animBg="1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AC21-88B0-9F4F-A40E-25FD407C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201" y="804519"/>
            <a:ext cx="9603275" cy="1049235"/>
          </a:xfrm>
        </p:spPr>
        <p:txBody>
          <a:bodyPr/>
          <a:lstStyle/>
          <a:p>
            <a:r>
              <a:rPr lang="en-US" dirty="0"/>
              <a:t>Half-Equations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AFEB-E9F4-004A-AC97-E5CDD8153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Try this one</a:t>
            </a:r>
          </a:p>
          <a:p>
            <a:pPr lvl="1"/>
            <a:r>
              <a:rPr lang="en-US" dirty="0"/>
              <a:t>IO</a:t>
            </a:r>
            <a:r>
              <a:rPr lang="en-US" baseline="-25000" dirty="0"/>
              <a:t>3</a:t>
            </a:r>
            <a:r>
              <a:rPr lang="en-US" baseline="30000" dirty="0"/>
              <a:t>-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		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→</a:t>
            </a:r>
            <a:r>
              <a:rPr lang="en-US" dirty="0"/>
              <a:t>           I</a:t>
            </a:r>
            <a:r>
              <a:rPr lang="en-US" baseline="-25000" dirty="0"/>
              <a:t>2(s)</a:t>
            </a:r>
          </a:p>
          <a:p>
            <a:pPr lvl="1"/>
            <a:r>
              <a:rPr lang="en-US" dirty="0"/>
              <a:t>Balance atoms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IO</a:t>
            </a:r>
            <a:r>
              <a:rPr lang="en-US" baseline="-25000" dirty="0"/>
              <a:t>3</a:t>
            </a:r>
            <a:r>
              <a:rPr lang="en-US" baseline="30000" dirty="0"/>
              <a:t>-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		  	     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→</a:t>
            </a:r>
            <a:r>
              <a:rPr lang="en-US" dirty="0"/>
              <a:t>     I</a:t>
            </a:r>
            <a:r>
              <a:rPr lang="en-US" baseline="-25000" dirty="0"/>
              <a:t>2(s)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   </a:t>
            </a:r>
          </a:p>
          <a:p>
            <a:pPr marL="457200" lvl="1" indent="0">
              <a:buNone/>
            </a:pPr>
            <a:r>
              <a:rPr lang="en-US" dirty="0"/>
              <a:t>    Balance oxygen</a:t>
            </a:r>
          </a:p>
          <a:p>
            <a:pPr lvl="1"/>
            <a:r>
              <a:rPr lang="en-US" dirty="0"/>
              <a:t>Balance hydrogen</a:t>
            </a:r>
          </a:p>
          <a:p>
            <a:pPr lvl="1"/>
            <a:r>
              <a:rPr lang="en-US" dirty="0"/>
              <a:t>Balance charge</a:t>
            </a:r>
          </a:p>
          <a:p>
            <a:pPr lvl="1"/>
            <a:endParaRPr lang="en-US" dirty="0"/>
          </a:p>
          <a:p>
            <a:pPr lvl="1"/>
            <a:endParaRPr lang="en-US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839C8-07EB-F24A-9BA4-E25C6569737A}"/>
              </a:ext>
            </a:extLst>
          </p:cNvPr>
          <p:cNvSpPr txBox="1"/>
          <p:nvPr/>
        </p:nvSpPr>
        <p:spPr>
          <a:xfrm>
            <a:off x="7496923" y="4270569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add water to the side deficient in oxygen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CD8F36-9D38-4A43-9C3F-8FE4761460F5}"/>
              </a:ext>
            </a:extLst>
          </p:cNvPr>
          <p:cNvSpPr txBox="1"/>
          <p:nvPr/>
        </p:nvSpPr>
        <p:spPr>
          <a:xfrm>
            <a:off x="6910247" y="3521597"/>
            <a:ext cx="178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+       6H</a:t>
            </a:r>
            <a:r>
              <a:rPr lang="en-US" baseline="-25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baseline="-25000" dirty="0">
                <a:solidFill>
                  <a:schemeClr val="accent3">
                    <a:lumMod val="75000"/>
                  </a:schemeClr>
                </a:solidFill>
              </a:rPr>
              <a:t> (l)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71CD2-B3B9-FC45-931C-3AFDF6380AF0}"/>
              </a:ext>
            </a:extLst>
          </p:cNvPr>
          <p:cNvSpPr txBox="1"/>
          <p:nvPr/>
        </p:nvSpPr>
        <p:spPr>
          <a:xfrm>
            <a:off x="2103102" y="3450160"/>
            <a:ext cx="444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42D8C-79B9-AE4D-BD31-2E3FD41E9AEB}"/>
              </a:ext>
            </a:extLst>
          </p:cNvPr>
          <p:cNvSpPr txBox="1"/>
          <p:nvPr/>
        </p:nvSpPr>
        <p:spPr>
          <a:xfrm>
            <a:off x="7552483" y="4561260"/>
            <a:ext cx="343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add H</a:t>
            </a:r>
            <a:r>
              <a:rPr lang="en-US" i="1" baseline="30000" dirty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 to balance hydrogens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9DBD7-F78E-8F45-9B83-A5B774A0473C}"/>
              </a:ext>
            </a:extLst>
          </p:cNvPr>
          <p:cNvSpPr txBox="1"/>
          <p:nvPr/>
        </p:nvSpPr>
        <p:spPr>
          <a:xfrm>
            <a:off x="3069758" y="3174277"/>
            <a:ext cx="1319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+    12H</a:t>
            </a:r>
            <a:r>
              <a:rPr lang="en-US" baseline="30000" dirty="0">
                <a:solidFill>
                  <a:schemeClr val="accent3">
                    <a:lumMod val="75000"/>
                  </a:schemeClr>
                </a:solidFill>
              </a:rPr>
              <a:t>+</a:t>
            </a:r>
            <a:r>
              <a:rPr lang="en-US" baseline="-250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baseline="-25000" dirty="0" err="1">
                <a:solidFill>
                  <a:schemeClr val="accent3">
                    <a:lumMod val="75000"/>
                  </a:schemeClr>
                </a:solidFill>
              </a:rPr>
              <a:t>aq</a:t>
            </a:r>
            <a:r>
              <a:rPr lang="en-US" baseline="-250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endParaRPr lang="en-US" baseline="30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85597-844B-CF49-84DB-878AA2572A58}"/>
              </a:ext>
            </a:extLst>
          </p:cNvPr>
          <p:cNvSpPr txBox="1"/>
          <p:nvPr/>
        </p:nvSpPr>
        <p:spPr>
          <a:xfrm>
            <a:off x="7603574" y="4910502"/>
            <a:ext cx="901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add e</a:t>
            </a:r>
            <a:r>
              <a:rPr lang="en-US" i="1" baseline="30000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57BAB-076C-D84E-813A-DC6A1BE50961}"/>
              </a:ext>
            </a:extLst>
          </p:cNvPr>
          <p:cNvSpPr txBox="1"/>
          <p:nvPr/>
        </p:nvSpPr>
        <p:spPr>
          <a:xfrm>
            <a:off x="4362988" y="3461662"/>
            <a:ext cx="95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+    10e</a:t>
            </a:r>
            <a:r>
              <a:rPr lang="en-US" i="1" baseline="30000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endParaRPr lang="en-US" i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7B46A-AD99-3B4F-936F-6089624B60C8}"/>
              </a:ext>
            </a:extLst>
          </p:cNvPr>
          <p:cNvSpPr txBox="1"/>
          <p:nvPr/>
        </p:nvSpPr>
        <p:spPr>
          <a:xfrm>
            <a:off x="9784082" y="3500853"/>
            <a:ext cx="177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……..reduction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1DABE-D00A-664B-BC1D-9D0F2F6C8CE9}"/>
              </a:ext>
            </a:extLst>
          </p:cNvPr>
          <p:cNvSpPr txBox="1"/>
          <p:nvPr/>
        </p:nvSpPr>
        <p:spPr>
          <a:xfrm>
            <a:off x="4362988" y="5579001"/>
            <a:ext cx="6844948" cy="461665"/>
          </a:xfrm>
          <a:prstGeom prst="rect">
            <a:avLst/>
          </a:prstGeom>
          <a:solidFill>
            <a:srgbClr val="C1CF10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Balancing the whole reaction using the half-equations       </a:t>
            </a:r>
            <a:r>
              <a:rPr lang="en-US" sz="2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21230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1"/>
      <p:bldP spid="6" grpId="0"/>
      <p:bldP spid="7" grpId="0"/>
      <p:bldP spid="8" grpId="0"/>
      <p:bldP spid="9" grpId="0"/>
      <p:bldP spid="10" grpId="0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75BD05-CEF6-BE41-BA86-52D6326B994D}"/>
              </a:ext>
            </a:extLst>
          </p:cNvPr>
          <p:cNvSpPr txBox="1"/>
          <p:nvPr/>
        </p:nvSpPr>
        <p:spPr>
          <a:xfrm>
            <a:off x="2763077" y="288234"/>
            <a:ext cx="8221153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i="1" dirty="0"/>
              <a:t>Balancing the half-equations, to write the overall  equation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6F5FC-C63B-BB44-8D87-C860516B7356}"/>
              </a:ext>
            </a:extLst>
          </p:cNvPr>
          <p:cNvSpPr txBox="1"/>
          <p:nvPr/>
        </p:nvSpPr>
        <p:spPr>
          <a:xfrm>
            <a:off x="343894" y="954157"/>
            <a:ext cx="794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Dilute hydrochloric acid is added to some </a:t>
            </a:r>
            <a:r>
              <a:rPr lang="en-US" dirty="0" err="1"/>
              <a:t>aluminium</a:t>
            </a:r>
            <a:r>
              <a:rPr lang="en-US" dirty="0"/>
              <a:t> metal in a test tube.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69F9F-BA0D-1747-A467-5205986B0F92}"/>
              </a:ext>
            </a:extLst>
          </p:cNvPr>
          <p:cNvSpPr txBox="1"/>
          <p:nvPr/>
        </p:nvSpPr>
        <p:spPr>
          <a:xfrm>
            <a:off x="405517" y="1404898"/>
            <a:ext cx="577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1. Write the oxidation and reduction half-equations.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54667-DE87-654F-8899-04B2ECC1FEB7}"/>
              </a:ext>
            </a:extLst>
          </p:cNvPr>
          <p:cNvSpPr txBox="1"/>
          <p:nvPr/>
        </p:nvSpPr>
        <p:spPr>
          <a:xfrm>
            <a:off x="2142875" y="2117040"/>
            <a:ext cx="448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Al</a:t>
            </a:r>
            <a:r>
              <a:rPr lang="en-US" baseline="-25000" dirty="0"/>
              <a:t>(s)</a:t>
            </a:r>
            <a:r>
              <a:rPr lang="en-US" dirty="0"/>
              <a:t>		→	   Al</a:t>
            </a:r>
            <a:r>
              <a:rPr lang="en-US" baseline="30000" dirty="0"/>
              <a:t>3+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		+	3e-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80C50-988D-1B46-928C-87E28EE3DE02}"/>
              </a:ext>
            </a:extLst>
          </p:cNvPr>
          <p:cNvSpPr txBox="1"/>
          <p:nvPr/>
        </p:nvSpPr>
        <p:spPr>
          <a:xfrm>
            <a:off x="8412056" y="2037526"/>
            <a:ext cx="105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8DE37-FF5A-6C46-A9C6-F4E6316090D8}"/>
              </a:ext>
            </a:extLst>
          </p:cNvPr>
          <p:cNvSpPr txBox="1"/>
          <p:nvPr/>
        </p:nvSpPr>
        <p:spPr>
          <a:xfrm>
            <a:off x="2126972" y="2613997"/>
            <a:ext cx="356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</a:t>
            </a:r>
            <a:r>
              <a:rPr lang="en-US" baseline="30000" dirty="0"/>
              <a:t>+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	   +	2e-	   →	      H</a:t>
            </a:r>
            <a:r>
              <a:rPr lang="en-US" baseline="-25000" dirty="0"/>
              <a:t>2(g)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FFB1E5-B591-F24A-BD73-38162A7CC03E}"/>
              </a:ext>
            </a:extLst>
          </p:cNvPr>
          <p:cNvSpPr txBox="1"/>
          <p:nvPr/>
        </p:nvSpPr>
        <p:spPr>
          <a:xfrm>
            <a:off x="8419869" y="2643815"/>
            <a:ext cx="108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61450-0D8F-0E49-A39F-A56C85596984}"/>
              </a:ext>
            </a:extLst>
          </p:cNvPr>
          <p:cNvSpPr txBox="1"/>
          <p:nvPr/>
        </p:nvSpPr>
        <p:spPr>
          <a:xfrm>
            <a:off x="2085725" y="2132513"/>
            <a:ext cx="448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   </a:t>
            </a:r>
            <a:r>
              <a:rPr lang="en-US" dirty="0"/>
              <a:t>                                                  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x 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96B36-281B-574E-B9A5-ABDECF49E9FB}"/>
              </a:ext>
            </a:extLst>
          </p:cNvPr>
          <p:cNvSpPr txBox="1"/>
          <p:nvPr/>
        </p:nvSpPr>
        <p:spPr>
          <a:xfrm>
            <a:off x="2023110" y="2620734"/>
            <a:ext cx="448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(   </a:t>
            </a:r>
            <a:r>
              <a:rPr lang="en-US" dirty="0"/>
              <a:t>                                            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US" dirty="0"/>
              <a:t>        </a:t>
            </a:r>
            <a:r>
              <a:rPr lang="en-US" dirty="0">
                <a:solidFill>
                  <a:schemeClr val="accent1"/>
                </a:solidFill>
              </a:rPr>
              <a:t>x 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FF58F-C08C-E944-B127-F6235326D5D4}"/>
              </a:ext>
            </a:extLst>
          </p:cNvPr>
          <p:cNvSpPr txBox="1"/>
          <p:nvPr/>
        </p:nvSpPr>
        <p:spPr>
          <a:xfrm>
            <a:off x="662941" y="4617721"/>
            <a:ext cx="707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3. Add up the two half-equations and cancel out any common species.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3CDDCC-D494-234A-A461-8E2B63676A87}"/>
              </a:ext>
            </a:extLst>
          </p:cNvPr>
          <p:cNvSpPr txBox="1"/>
          <p:nvPr/>
        </p:nvSpPr>
        <p:spPr>
          <a:xfrm>
            <a:off x="2400300" y="3176055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25C007-CB7F-494F-A759-0E3273EAAB1D}"/>
              </a:ext>
            </a:extLst>
          </p:cNvPr>
          <p:cNvSpPr txBox="1"/>
          <p:nvPr/>
        </p:nvSpPr>
        <p:spPr>
          <a:xfrm>
            <a:off x="2142875" y="313380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CE136-FE5C-0241-9902-01A6B7F4AD0B}"/>
              </a:ext>
            </a:extLst>
          </p:cNvPr>
          <p:cNvSpPr txBox="1"/>
          <p:nvPr/>
        </p:nvSpPr>
        <p:spPr>
          <a:xfrm>
            <a:off x="2023110" y="313380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47B6CE-6E16-3C4B-B5C6-AE825EAFA516}"/>
              </a:ext>
            </a:extLst>
          </p:cNvPr>
          <p:cNvSpPr txBox="1"/>
          <p:nvPr/>
        </p:nvSpPr>
        <p:spPr>
          <a:xfrm>
            <a:off x="2125980" y="3249189"/>
            <a:ext cx="235458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2Al</a:t>
            </a:r>
            <a:r>
              <a:rPr lang="en-US" i="1" baseline="-25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(s)</a:t>
            </a:r>
            <a:r>
              <a:rPr lang="en-US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	 6H</a:t>
            </a:r>
            <a:r>
              <a:rPr lang="en-US" i="1" baseline="30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en-US" i="1" baseline="-25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i="1" baseline="-250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aq</a:t>
            </a:r>
            <a:r>
              <a:rPr lang="en-US" i="1" baseline="-25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en-US" i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CC36B-049E-5244-AFA0-32B19164CEE1}"/>
              </a:ext>
            </a:extLst>
          </p:cNvPr>
          <p:cNvSpPr txBox="1"/>
          <p:nvPr/>
        </p:nvSpPr>
        <p:spPr>
          <a:xfrm>
            <a:off x="4457699" y="3243141"/>
            <a:ext cx="2456267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 </a:t>
            </a:r>
            <a:r>
              <a:rPr lang="en-US" i="1" dirty="0">
                <a:solidFill>
                  <a:srgbClr val="002060"/>
                </a:solidFill>
              </a:rPr>
              <a:t>2 Al</a:t>
            </a:r>
            <a:r>
              <a:rPr lang="en-US" i="1" baseline="30000" dirty="0">
                <a:solidFill>
                  <a:srgbClr val="002060"/>
                </a:solidFill>
              </a:rPr>
              <a:t>3+</a:t>
            </a:r>
            <a:r>
              <a:rPr lang="en-US" i="1" baseline="-25000" dirty="0">
                <a:solidFill>
                  <a:srgbClr val="002060"/>
                </a:solidFill>
              </a:rPr>
              <a:t>(</a:t>
            </a:r>
            <a:r>
              <a:rPr lang="en-US" i="1" baseline="-25000" dirty="0" err="1">
                <a:solidFill>
                  <a:srgbClr val="002060"/>
                </a:solidFill>
              </a:rPr>
              <a:t>aq</a:t>
            </a:r>
            <a:r>
              <a:rPr lang="en-US" i="1" baseline="-25000" dirty="0">
                <a:solidFill>
                  <a:srgbClr val="002060"/>
                </a:solidFill>
              </a:rPr>
              <a:t>)</a:t>
            </a:r>
            <a:r>
              <a:rPr lang="en-US" i="1" dirty="0">
                <a:solidFill>
                  <a:srgbClr val="002060"/>
                </a:solidFill>
              </a:rPr>
              <a:t>	  +	  3H</a:t>
            </a:r>
            <a:r>
              <a:rPr lang="en-US" i="1" baseline="-25000" dirty="0">
                <a:solidFill>
                  <a:srgbClr val="002060"/>
                </a:solidFill>
              </a:rPr>
              <a:t>2(g)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41DEF6-CFB2-E243-8AAE-F8F8CBE865F0}"/>
              </a:ext>
            </a:extLst>
          </p:cNvPr>
          <p:cNvSpPr txBox="1"/>
          <p:nvPr/>
        </p:nvSpPr>
        <p:spPr>
          <a:xfrm>
            <a:off x="8598479" y="3228820"/>
            <a:ext cx="661912" cy="369332"/>
          </a:xfrm>
          <a:prstGeom prst="rect">
            <a:avLst/>
          </a:prstGeom>
          <a:solidFill>
            <a:srgbClr val="FAFF00">
              <a:alpha val="43137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redox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B5D19-8C8C-714E-80A7-D0C9F4E7BDDE}"/>
              </a:ext>
            </a:extLst>
          </p:cNvPr>
          <p:cNvSpPr txBox="1"/>
          <p:nvPr/>
        </p:nvSpPr>
        <p:spPr>
          <a:xfrm>
            <a:off x="8784262" y="1436162"/>
            <a:ext cx="29866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i="1" dirty="0"/>
              <a:t>oxidation of a metal by a H</a:t>
            </a:r>
            <a:r>
              <a:rPr lang="en-US" i="1" baseline="30000" dirty="0"/>
              <a:t>+</a:t>
            </a:r>
            <a:r>
              <a:rPr lang="en-US" i="1" dirty="0"/>
              <a:t> 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A147C-8A46-5746-A0B1-6C7A4517FA4D}"/>
              </a:ext>
            </a:extLst>
          </p:cNvPr>
          <p:cNvSpPr txBox="1"/>
          <p:nvPr/>
        </p:nvSpPr>
        <p:spPr>
          <a:xfrm>
            <a:off x="9340779" y="814359"/>
            <a:ext cx="17940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Al</a:t>
            </a:r>
            <a:r>
              <a:rPr lang="en-US" i="1" baseline="-25000" dirty="0">
                <a:solidFill>
                  <a:schemeClr val="accent3">
                    <a:lumMod val="75000"/>
                  </a:schemeClr>
                </a:solidFill>
              </a:rPr>
              <a:t>(s)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+ HCl</a:t>
            </a:r>
            <a:r>
              <a:rPr lang="en-US" i="1" baseline="-25000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i="1" baseline="-25000" dirty="0" err="1">
                <a:solidFill>
                  <a:schemeClr val="accent3">
                    <a:lumMod val="75000"/>
                  </a:schemeClr>
                </a:solidFill>
              </a:rPr>
              <a:t>aq</a:t>
            </a:r>
            <a:r>
              <a:rPr lang="en-US" i="1" baseline="-25000" dirty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85D52-D902-FA4D-B3CD-4B5A48DEC364}"/>
              </a:ext>
            </a:extLst>
          </p:cNvPr>
          <p:cNvSpPr txBox="1"/>
          <p:nvPr/>
        </p:nvSpPr>
        <p:spPr>
          <a:xfrm>
            <a:off x="496957" y="3987083"/>
            <a:ext cx="1146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2. Multiply each half-equation, by the smallest number, that will cancel the electrons from the overall redox equation.</a:t>
            </a:r>
          </a:p>
        </p:txBody>
      </p:sp>
    </p:spTree>
    <p:extLst>
      <p:ext uri="{BB962C8B-B14F-4D97-AF65-F5344CB8AC3E}">
        <p14:creationId xmlns:p14="http://schemas.microsoft.com/office/powerpoint/2010/main" val="392976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7" grpId="1"/>
      <p:bldP spid="8" grpId="0"/>
      <p:bldP spid="9" grpId="0"/>
      <p:bldP spid="9" grpId="1"/>
      <p:bldP spid="11" grpId="0"/>
      <p:bldP spid="11" grpId="1"/>
      <p:bldP spid="12" grpId="0"/>
      <p:bldP spid="13" grpId="0"/>
      <p:bldP spid="13" grpId="1"/>
      <p:bldP spid="13" grpId="2"/>
      <p:bldP spid="17" grpId="0" build="allAtOnce" animBg="1"/>
      <p:bldP spid="19" grpId="0"/>
      <p:bldP spid="18" grpId="0" animBg="1"/>
      <p:bldP spid="20" grpId="0" animBg="1"/>
      <p:bldP spid="20" grpId="1" animBg="1"/>
      <p:bldP spid="3" grpId="0" animBg="1"/>
      <p:bldP spid="3" grpId="1" animBg="1"/>
      <p:bldP spid="10" grpId="0"/>
      <p:bldP spid="10" grpId="1"/>
      <p:bldP spid="1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5B02D-97DD-6441-B4BC-BA10CAA819A7}"/>
              </a:ext>
            </a:extLst>
          </p:cNvPr>
          <p:cNvSpPr txBox="1"/>
          <p:nvPr/>
        </p:nvSpPr>
        <p:spPr>
          <a:xfrm>
            <a:off x="2602523" y="175846"/>
            <a:ext cx="590843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Harder Examples:     Essent Chem Set 9              Q.  4(f)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D7949-3766-AF42-A3EF-04DC9530AAEA}"/>
              </a:ext>
            </a:extLst>
          </p:cNvPr>
          <p:cNvSpPr txBox="1"/>
          <p:nvPr/>
        </p:nvSpPr>
        <p:spPr>
          <a:xfrm>
            <a:off x="1078523" y="1113692"/>
            <a:ext cx="923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</a:t>
            </a:r>
            <a:r>
              <a:rPr lang="en-US" baseline="30000" dirty="0"/>
              <a:t>+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   +    MnO</a:t>
            </a:r>
            <a:r>
              <a:rPr lang="en-US" baseline="-25000" dirty="0"/>
              <a:t>4</a:t>
            </a:r>
            <a:r>
              <a:rPr lang="en-US" baseline="30000" dirty="0"/>
              <a:t>-</a:t>
            </a:r>
            <a:r>
              <a:rPr lang="en-US" baseline="-25000" dirty="0"/>
              <a:t> 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   +          H</a:t>
            </a:r>
            <a:r>
              <a:rPr lang="en-US" baseline="30000" dirty="0"/>
              <a:t>+</a:t>
            </a:r>
            <a:r>
              <a:rPr lang="en-US" baseline="-25000" dirty="0"/>
              <a:t> 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          →       Mn</a:t>
            </a:r>
            <a:r>
              <a:rPr lang="en-US" baseline="30000" dirty="0"/>
              <a:t>2+</a:t>
            </a:r>
            <a:r>
              <a:rPr lang="en-US" baseline="-25000" dirty="0"/>
              <a:t> 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baseline="30000" dirty="0"/>
              <a:t>       </a:t>
            </a:r>
            <a:r>
              <a:rPr lang="en-US" dirty="0"/>
              <a:t>+       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 (l)</a:t>
            </a:r>
            <a:r>
              <a:rPr lang="en-US" dirty="0"/>
              <a:t>      +      Tl</a:t>
            </a:r>
            <a:r>
              <a:rPr lang="en-US" baseline="30000" dirty="0"/>
              <a:t>3+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 </a:t>
            </a:r>
            <a:endParaRPr lang="en-US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46052-1F91-1947-9C60-69D74C3D7DFD}"/>
              </a:ext>
            </a:extLst>
          </p:cNvPr>
          <p:cNvSpPr txBox="1"/>
          <p:nvPr/>
        </p:nvSpPr>
        <p:spPr>
          <a:xfrm>
            <a:off x="1254369" y="2192215"/>
            <a:ext cx="485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for species that have changed their </a:t>
            </a:r>
            <a:r>
              <a:rPr lang="en-US" dirty="0" err="1"/>
              <a:t>oxid</a:t>
            </a:r>
            <a:r>
              <a:rPr lang="en-US" dirty="0"/>
              <a:t>. </a:t>
            </a:r>
            <a:r>
              <a:rPr lang="en-US" dirty="0" err="1"/>
              <a:t>nos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9ED62C-AF90-1F43-A888-9C684624533C}"/>
              </a:ext>
            </a:extLst>
          </p:cNvPr>
          <p:cNvCxnSpPr>
            <a:cxnSpLocks/>
          </p:cNvCxnSpPr>
          <p:nvPr/>
        </p:nvCxnSpPr>
        <p:spPr>
          <a:xfrm flipH="1" flipV="1">
            <a:off x="1715756" y="1462929"/>
            <a:ext cx="2589963" cy="790242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D794E4-891C-B94A-A61B-E3A69BFBCBDA}"/>
              </a:ext>
            </a:extLst>
          </p:cNvPr>
          <p:cNvCxnSpPr>
            <a:cxnSpLocks/>
          </p:cNvCxnSpPr>
          <p:nvPr/>
        </p:nvCxnSpPr>
        <p:spPr>
          <a:xfrm flipV="1">
            <a:off x="5756031" y="1553473"/>
            <a:ext cx="3188677" cy="70919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DEACEC-5921-8E48-BC5E-D6E115D84557}"/>
              </a:ext>
            </a:extLst>
          </p:cNvPr>
          <p:cNvSpPr txBox="1"/>
          <p:nvPr/>
        </p:nvSpPr>
        <p:spPr>
          <a:xfrm>
            <a:off x="1254369" y="2860540"/>
            <a:ext cx="430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</a:t>
            </a:r>
            <a:r>
              <a:rPr lang="en-US" baseline="30000" dirty="0"/>
              <a:t>+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                →.           Tl</a:t>
            </a:r>
            <a:r>
              <a:rPr lang="en-US" baseline="30000" dirty="0"/>
              <a:t>3+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DCCFAD-D58F-4743-8E1B-E2E011E008D3}"/>
              </a:ext>
            </a:extLst>
          </p:cNvPr>
          <p:cNvSpPr txBox="1"/>
          <p:nvPr/>
        </p:nvSpPr>
        <p:spPr>
          <a:xfrm>
            <a:off x="7431174" y="2706358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B1F"/>
                </a:solidFill>
              </a:rPr>
              <a:t>Balance charge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66C5F-0855-5948-A7CE-6D178EF63420}"/>
              </a:ext>
            </a:extLst>
          </p:cNvPr>
          <p:cNvSpPr txBox="1"/>
          <p:nvPr/>
        </p:nvSpPr>
        <p:spPr>
          <a:xfrm>
            <a:off x="4645681" y="2841181"/>
            <a:ext cx="154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B1F"/>
                </a:solidFill>
              </a:rPr>
              <a:t>+      2e</a:t>
            </a:r>
            <a:r>
              <a:rPr lang="en-US" baseline="30000" dirty="0">
                <a:solidFill>
                  <a:srgbClr val="007B1F"/>
                </a:solidFill>
              </a:rPr>
              <a:t>-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CB1173-F422-E943-955F-F271854C0664}"/>
              </a:ext>
            </a:extLst>
          </p:cNvPr>
          <p:cNvCxnSpPr>
            <a:cxnSpLocks/>
          </p:cNvCxnSpPr>
          <p:nvPr/>
        </p:nvCxnSpPr>
        <p:spPr>
          <a:xfrm flipH="1" flipV="1">
            <a:off x="2535912" y="1458753"/>
            <a:ext cx="3020826" cy="885863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48073A-F70A-C048-B54C-C4DC41183D27}"/>
              </a:ext>
            </a:extLst>
          </p:cNvPr>
          <p:cNvSpPr txBox="1"/>
          <p:nvPr/>
        </p:nvSpPr>
        <p:spPr>
          <a:xfrm>
            <a:off x="2279647" y="783773"/>
            <a:ext cx="51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B1F"/>
                </a:solidFill>
              </a:rPr>
              <a:t>+7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F2B836-5BA6-EF44-A346-37B37F0E6E6B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2792177" y="968439"/>
            <a:ext cx="2400310" cy="1288908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A9EC9D-EFBF-F647-A2F1-26F1466BFA8A}"/>
              </a:ext>
            </a:extLst>
          </p:cNvPr>
          <p:cNvCxnSpPr>
            <a:cxnSpLocks/>
          </p:cNvCxnSpPr>
          <p:nvPr/>
        </p:nvCxnSpPr>
        <p:spPr>
          <a:xfrm flipV="1">
            <a:off x="5756031" y="1351304"/>
            <a:ext cx="563126" cy="840911"/>
          </a:xfrm>
          <a:prstGeom prst="straightConnector1">
            <a:avLst/>
          </a:prstGeom>
          <a:ln w="2222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CD7FD40-27FC-994A-BECF-EF3168819D73}"/>
              </a:ext>
            </a:extLst>
          </p:cNvPr>
          <p:cNvSpPr txBox="1"/>
          <p:nvPr/>
        </p:nvSpPr>
        <p:spPr>
          <a:xfrm>
            <a:off x="9116800" y="2710546"/>
            <a:ext cx="1190307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B00"/>
                </a:solidFill>
              </a:rPr>
              <a:t>oxidation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5ACDFF-13D0-CB4F-9369-851236937C0A}"/>
              </a:ext>
            </a:extLst>
          </p:cNvPr>
          <p:cNvSpPr txBox="1"/>
          <p:nvPr/>
        </p:nvSpPr>
        <p:spPr>
          <a:xfrm>
            <a:off x="1273622" y="3575964"/>
            <a:ext cx="589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MnO</a:t>
            </a:r>
            <a:r>
              <a:rPr lang="en-US" baseline="-25000" dirty="0"/>
              <a:t>4</a:t>
            </a:r>
            <a:r>
              <a:rPr lang="en-US" baseline="30000" dirty="0"/>
              <a:t>-</a:t>
            </a:r>
            <a:r>
              <a:rPr lang="en-US" baseline="-25000" dirty="0"/>
              <a:t> 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                                     →       Mn</a:t>
            </a:r>
            <a:r>
              <a:rPr lang="en-US" baseline="30000" dirty="0"/>
              <a:t>2+</a:t>
            </a:r>
            <a:r>
              <a:rPr lang="en-US" baseline="-25000" dirty="0"/>
              <a:t> 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CC8D40-562E-7D4B-8F23-3F39BCD34485}"/>
              </a:ext>
            </a:extLst>
          </p:cNvPr>
          <p:cNvSpPr txBox="1"/>
          <p:nvPr/>
        </p:nvSpPr>
        <p:spPr>
          <a:xfrm>
            <a:off x="8719466" y="4033166"/>
            <a:ext cx="210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B00"/>
                </a:solidFill>
              </a:rPr>
              <a:t>Balance atoms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D5D092-7B8D-9B4C-BCEF-39581AA118F7}"/>
              </a:ext>
            </a:extLst>
          </p:cNvPr>
          <p:cNvSpPr txBox="1"/>
          <p:nvPr/>
        </p:nvSpPr>
        <p:spPr>
          <a:xfrm>
            <a:off x="6226635" y="3608618"/>
            <a:ext cx="13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B00"/>
                </a:solidFill>
              </a:rPr>
              <a:t>+     4H</a:t>
            </a:r>
            <a:r>
              <a:rPr lang="en-US" baseline="-25000" dirty="0">
                <a:solidFill>
                  <a:srgbClr val="007B00"/>
                </a:solidFill>
              </a:rPr>
              <a:t>2</a:t>
            </a:r>
            <a:r>
              <a:rPr lang="en-US" dirty="0">
                <a:solidFill>
                  <a:srgbClr val="007B00"/>
                </a:solidFill>
              </a:rPr>
              <a:t>O</a:t>
            </a:r>
            <a:r>
              <a:rPr lang="en-US" baseline="-25000" dirty="0">
                <a:solidFill>
                  <a:srgbClr val="007B00"/>
                </a:solidFill>
              </a:rPr>
              <a:t>(l)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7C0078-E61C-D84B-A2A1-853E7783EC65}"/>
              </a:ext>
            </a:extLst>
          </p:cNvPr>
          <p:cNvSpPr txBox="1"/>
          <p:nvPr/>
        </p:nvSpPr>
        <p:spPr>
          <a:xfrm>
            <a:off x="2421647" y="3559630"/>
            <a:ext cx="129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B00"/>
                </a:solidFill>
              </a:rPr>
              <a:t>+   8H</a:t>
            </a:r>
            <a:r>
              <a:rPr lang="en-US" baseline="30000" dirty="0">
                <a:solidFill>
                  <a:srgbClr val="007B00"/>
                </a:solidFill>
              </a:rPr>
              <a:t>+</a:t>
            </a:r>
            <a:r>
              <a:rPr lang="en-US" baseline="-25000" dirty="0">
                <a:solidFill>
                  <a:srgbClr val="007B00"/>
                </a:solidFill>
              </a:rPr>
              <a:t>(</a:t>
            </a:r>
            <a:r>
              <a:rPr lang="en-US" baseline="-25000" dirty="0" err="1">
                <a:solidFill>
                  <a:srgbClr val="007B00"/>
                </a:solidFill>
              </a:rPr>
              <a:t>aq</a:t>
            </a:r>
            <a:r>
              <a:rPr lang="en-US" baseline="-25000" dirty="0">
                <a:solidFill>
                  <a:srgbClr val="007B00"/>
                </a:solidFill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ECEA08-7B18-8E45-A941-59987877F992}"/>
              </a:ext>
            </a:extLst>
          </p:cNvPr>
          <p:cNvSpPr txBox="1"/>
          <p:nvPr/>
        </p:nvSpPr>
        <p:spPr>
          <a:xfrm>
            <a:off x="8757556" y="4474038"/>
            <a:ext cx="188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B1F"/>
                </a:solidFill>
              </a:rPr>
              <a:t>Balance charge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01BFB4-38EF-FA45-A9D9-E68B99BE3293}"/>
              </a:ext>
            </a:extLst>
          </p:cNvPr>
          <p:cNvSpPr txBox="1"/>
          <p:nvPr/>
        </p:nvSpPr>
        <p:spPr>
          <a:xfrm>
            <a:off x="3829258" y="3592289"/>
            <a:ext cx="116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B00"/>
                </a:solidFill>
              </a:rPr>
              <a:t>+   5e-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759695-4B2A-0149-852C-04C9B8C67552}"/>
              </a:ext>
            </a:extLst>
          </p:cNvPr>
          <p:cNvSpPr txBox="1"/>
          <p:nvPr/>
        </p:nvSpPr>
        <p:spPr>
          <a:xfrm>
            <a:off x="9149450" y="3575966"/>
            <a:ext cx="1529448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007B00"/>
                </a:solidFill>
              </a:rPr>
              <a:t>reduction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024506-8BD5-3F45-984D-CC4C9650A242}"/>
              </a:ext>
            </a:extLst>
          </p:cNvPr>
          <p:cNvSpPr txBox="1"/>
          <p:nvPr/>
        </p:nvSpPr>
        <p:spPr>
          <a:xfrm>
            <a:off x="8752124" y="4882716"/>
            <a:ext cx="33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B00"/>
                </a:solidFill>
              </a:rPr>
              <a:t>Balance half-equations then combine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8E79FB-3421-6F48-BF44-359B4A777A06}"/>
              </a:ext>
            </a:extLst>
          </p:cNvPr>
          <p:cNvSpPr txBox="1"/>
          <p:nvPr/>
        </p:nvSpPr>
        <p:spPr>
          <a:xfrm>
            <a:off x="1098828" y="2827871"/>
            <a:ext cx="536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 </a:t>
            </a:r>
            <a:r>
              <a:rPr lang="en-US" dirty="0">
                <a:solidFill>
                  <a:srgbClr val="007B00"/>
                </a:solidFill>
              </a:rPr>
              <a:t>                                                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) x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AFC45D-3142-E147-A58F-7610F3CC1CA0}"/>
              </a:ext>
            </a:extLst>
          </p:cNvPr>
          <p:cNvSpPr txBox="1"/>
          <p:nvPr/>
        </p:nvSpPr>
        <p:spPr>
          <a:xfrm>
            <a:off x="1163709" y="3644101"/>
            <a:ext cx="696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rgbClr val="007B00"/>
                </a:solidFill>
              </a:rPr>
              <a:t>                                                                                      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) x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047BF1-7D1E-7149-A928-7A08C44BA69C}"/>
              </a:ext>
            </a:extLst>
          </p:cNvPr>
          <p:cNvSpPr txBox="1"/>
          <p:nvPr/>
        </p:nvSpPr>
        <p:spPr>
          <a:xfrm>
            <a:off x="995198" y="4431691"/>
            <a:ext cx="6963943" cy="369332"/>
          </a:xfrm>
          <a:prstGeom prst="rect">
            <a:avLst/>
          </a:prstGeom>
          <a:solidFill>
            <a:srgbClr val="F3FF9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2MnO</a:t>
            </a:r>
            <a:r>
              <a:rPr lang="en-US" baseline="-25000" dirty="0"/>
              <a:t>4</a:t>
            </a:r>
            <a:r>
              <a:rPr lang="en-US" baseline="30000" dirty="0"/>
              <a:t>-</a:t>
            </a:r>
            <a:r>
              <a:rPr lang="en-US" baseline="-25000" dirty="0"/>
              <a:t> 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 +   5Tl</a:t>
            </a:r>
            <a:r>
              <a:rPr lang="en-US" baseline="30000" dirty="0"/>
              <a:t>+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 +  16H</a:t>
            </a:r>
            <a:r>
              <a:rPr lang="en-US" baseline="30000" dirty="0"/>
              <a:t>+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 →  2 Mn</a:t>
            </a:r>
            <a:r>
              <a:rPr lang="en-US" baseline="30000" dirty="0"/>
              <a:t>2+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   +   8H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(l)</a:t>
            </a:r>
            <a:r>
              <a:rPr lang="en-US" dirty="0"/>
              <a:t>. +    5Tl</a:t>
            </a:r>
            <a:r>
              <a:rPr lang="en-US" baseline="30000" dirty="0"/>
              <a:t>3+</a:t>
            </a:r>
            <a:r>
              <a:rPr lang="en-US" baseline="-25000" dirty="0"/>
              <a:t>(</a:t>
            </a:r>
            <a:r>
              <a:rPr lang="en-US" baseline="-25000" dirty="0" err="1"/>
              <a:t>aq</a:t>
            </a:r>
            <a:r>
              <a:rPr lang="en-US" baseline="-25000" dirty="0"/>
              <a:t>)</a:t>
            </a:r>
            <a:r>
              <a:rPr lang="en-US" dirty="0"/>
              <a:t>  </a:t>
            </a:r>
            <a:r>
              <a:rPr lang="en-US" dirty="0">
                <a:solidFill>
                  <a:srgbClr val="007B00"/>
                </a:solidFill>
              </a:rPr>
              <a:t>  </a:t>
            </a:r>
            <a:r>
              <a:rPr lang="en-US" dirty="0"/>
              <a:t>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D7F78E-639A-8E4C-89A1-83A20308E945}"/>
              </a:ext>
            </a:extLst>
          </p:cNvPr>
          <p:cNvSpPr txBox="1"/>
          <p:nvPr/>
        </p:nvSpPr>
        <p:spPr>
          <a:xfrm>
            <a:off x="10489584" y="4425045"/>
            <a:ext cx="924094" cy="400110"/>
          </a:xfrm>
          <a:prstGeom prst="rect">
            <a:avLst/>
          </a:prstGeom>
          <a:solidFill>
            <a:srgbClr val="F3FF9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dirty="0"/>
              <a:t>redox</a:t>
            </a:r>
          </a:p>
        </p:txBody>
      </p:sp>
    </p:spTree>
    <p:extLst>
      <p:ext uri="{BB962C8B-B14F-4D97-AF65-F5344CB8AC3E}">
        <p14:creationId xmlns:p14="http://schemas.microsoft.com/office/powerpoint/2010/main" val="69095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/>
      <p:bldP spid="16" grpId="0"/>
      <p:bldP spid="16" grpId="1"/>
      <p:bldP spid="17" grpId="0"/>
      <p:bldP spid="21" grpId="0"/>
      <p:bldP spid="39" grpId="0" animBg="1"/>
      <p:bldP spid="40" grpId="0"/>
      <p:bldP spid="41" grpId="0"/>
      <p:bldP spid="41" grpId="1"/>
      <p:bldP spid="42" grpId="0"/>
      <p:bldP spid="43" grpId="0"/>
      <p:bldP spid="44" grpId="0"/>
      <p:bldP spid="44" grpId="1"/>
      <p:bldP spid="45" grpId="0"/>
      <p:bldP spid="46" grpId="0" animBg="1"/>
      <p:bldP spid="47" grpId="0"/>
      <p:bldP spid="47" grpId="1"/>
      <p:bldP spid="48" grpId="0"/>
      <p:bldP spid="49" grpId="0"/>
      <p:bldP spid="51" grpId="0" animBg="1"/>
      <p:bldP spid="5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9.1|10.9|1.7|1.3|6.5|0.6|0.9|8.1|3.2|0.9|1.5|8.4|13.3|8.9|8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3|0.3|0.7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3|0.3|0.4|0.5|0.3|0.3|0.3|0.5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</TotalTime>
  <Words>1023</Words>
  <Application>Microsoft Office PowerPoint</Application>
  <PresentationFormat>Widescreen</PresentationFormat>
  <Paragraphs>162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Oxidation and Reduction</vt:lpstr>
      <vt:lpstr>Oxidation-Reduction.                     (Redox)</vt:lpstr>
      <vt:lpstr>Oxidation –Reduction  (Redox)</vt:lpstr>
      <vt:lpstr>Using Half-Equations</vt:lpstr>
      <vt:lpstr>Writing The Half-Equations</vt:lpstr>
      <vt:lpstr>Writing a polyatomic ion, half-equations ( Acidic conditions)</vt:lpstr>
      <vt:lpstr>Half-Equations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Oxidation and Reduction</dc:title>
  <dc:creator>FAULKNER Trevor [Rossmoyne Senior High School]</dc:creator>
  <cp:lastModifiedBy>Alison Barnes</cp:lastModifiedBy>
  <cp:revision>141</cp:revision>
  <dcterms:created xsi:type="dcterms:W3CDTF">2020-04-08T10:38:48Z</dcterms:created>
  <dcterms:modified xsi:type="dcterms:W3CDTF">2021-04-21T16:33:05Z</dcterms:modified>
</cp:coreProperties>
</file>