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4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F5D4-5F42-40C7-B0DD-36AEA92BF514}" type="datetimeFigureOut">
              <a:rPr lang="en-AU" smtClean="0"/>
              <a:t>7/04/2022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7736-A77F-4E7B-AF85-9759AD1DF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084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F5D4-5F42-40C7-B0DD-36AEA92BF514}" type="datetimeFigureOut">
              <a:rPr lang="en-AU" smtClean="0"/>
              <a:t>7/04/2022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7736-A77F-4E7B-AF85-9759AD1DF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74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F5D4-5F42-40C7-B0DD-36AEA92BF514}" type="datetimeFigureOut">
              <a:rPr lang="en-AU" smtClean="0"/>
              <a:t>7/04/2022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7736-A77F-4E7B-AF85-9759AD1DF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796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F5D4-5F42-40C7-B0DD-36AEA92BF514}" type="datetimeFigureOut">
              <a:rPr lang="en-AU" smtClean="0"/>
              <a:t>7/04/2022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7736-A77F-4E7B-AF85-9759AD1DF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75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F5D4-5F42-40C7-B0DD-36AEA92BF514}" type="datetimeFigureOut">
              <a:rPr lang="en-AU" smtClean="0"/>
              <a:t>7/04/2022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7736-A77F-4E7B-AF85-9759AD1DF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90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F5D4-5F42-40C7-B0DD-36AEA92BF514}" type="datetimeFigureOut">
              <a:rPr lang="en-AU" smtClean="0"/>
              <a:t>7/04/2022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7736-A77F-4E7B-AF85-9759AD1DF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709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F5D4-5F42-40C7-B0DD-36AEA92BF514}" type="datetimeFigureOut">
              <a:rPr lang="en-AU" smtClean="0"/>
              <a:t>7/04/2022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7736-A77F-4E7B-AF85-9759AD1DF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03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F5D4-5F42-40C7-B0DD-36AEA92BF514}" type="datetimeFigureOut">
              <a:rPr lang="en-AU" smtClean="0"/>
              <a:t>7/04/2022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7736-A77F-4E7B-AF85-9759AD1DF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089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F5D4-5F42-40C7-B0DD-36AEA92BF514}" type="datetimeFigureOut">
              <a:rPr lang="en-AU" smtClean="0"/>
              <a:t>7/04/2022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7736-A77F-4E7B-AF85-9759AD1DF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65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F5D4-5F42-40C7-B0DD-36AEA92BF514}" type="datetimeFigureOut">
              <a:rPr lang="en-AU" smtClean="0"/>
              <a:t>7/04/2022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7736-A77F-4E7B-AF85-9759AD1DF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91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F5D4-5F42-40C7-B0DD-36AEA92BF514}" type="datetimeFigureOut">
              <a:rPr lang="en-AU" smtClean="0"/>
              <a:t>7/04/2022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27736-A77F-4E7B-AF85-9759AD1DF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640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AF5D4-5F42-40C7-B0DD-36AEA92BF514}" type="datetimeFigureOut">
              <a:rPr lang="en-AU" smtClean="0"/>
              <a:t>7/04/2022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27736-A77F-4E7B-AF85-9759AD1DF0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93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64"/>
            <a:ext cx="12192000" cy="68620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29968" y="118872"/>
            <a:ext cx="8284464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4400" dirty="0" smtClean="0"/>
              <a:t>Direct redox reactions:</a:t>
            </a:r>
          </a:p>
          <a:p>
            <a:pPr algn="ctr"/>
            <a:r>
              <a:rPr lang="en-AU" sz="4400" dirty="0" smtClean="0"/>
              <a:t>Spontaneous or Non-spontaneous?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53849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5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Rule of diagonals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"/>
            <a:ext cx="2648328" cy="16548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357" y="1841214"/>
            <a:ext cx="9184289" cy="414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5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Rule of diagonals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"/>
            <a:ext cx="2648328" cy="16548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32" y="2009584"/>
            <a:ext cx="9036726" cy="300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1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5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Limitationd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"/>
            <a:ext cx="2648328" cy="1654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0664" y="1947672"/>
            <a:ext cx="101955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SRP table is based on standard conditions.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half-cells potentials vary with temperature, pressure and concentration.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When the real world conditions are vastly different to the standard conditions, the order of the half-equations changes so predictions are no longer possible.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Finally, predictions only tell us if the reaction is spontaneous. It tells us nothing about the rate of reaction (how quickly it occurs)</a:t>
            </a:r>
          </a:p>
        </p:txBody>
      </p:sp>
    </p:spTree>
    <p:extLst>
      <p:ext uri="{BB962C8B-B14F-4D97-AF65-F5344CB8AC3E}">
        <p14:creationId xmlns:p14="http://schemas.microsoft.com/office/powerpoint/2010/main" val="2732042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5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On going work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"/>
            <a:ext cx="2648328" cy="16548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3544" y="1975104"/>
            <a:ext cx="10040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Start working through the Redox booklet (the answers and an electronic copy of the booklet is on OneNote for you)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24671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5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Overview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"/>
            <a:ext cx="2648328" cy="16548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2960" y="1965960"/>
            <a:ext cx="10040112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800" dirty="0" smtClean="0"/>
              <a:t>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800" dirty="0" smtClean="0"/>
              <a:t>Metal displacement reactions – spontaneous vs non-spontaneous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800" dirty="0" smtClean="0"/>
              <a:t>Standard Reduction Potential (SRP) 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800" dirty="0" smtClean="0"/>
              <a:t>Using SRP table to predict reaction outcomes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29417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10C8EA-FFB1-4F05-A1A2-005BDFBDC4C3}"/>
              </a:ext>
            </a:extLst>
          </p:cNvPr>
          <p:cNvSpPr txBox="1"/>
          <p:nvPr/>
        </p:nvSpPr>
        <p:spPr>
          <a:xfrm>
            <a:off x="172720" y="1654672"/>
            <a:ext cx="5631181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Redox reaction must occur in pairs – reduction and oxidation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We can write half-equations where something gains electrons, and something loses electrons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DA5A6F-A5BC-4629-86F4-5F7CE892B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54672"/>
            <a:ext cx="5715000" cy="4762500"/>
          </a:xfrm>
          <a:prstGeom prst="rect">
            <a:avLst/>
          </a:prstGeom>
        </p:spPr>
      </p:pic>
      <p:sp>
        <p:nvSpPr>
          <p:cNvPr id="4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5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Review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2"/>
            <a:ext cx="2648328" cy="16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2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5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Metal displacement reaction</a:t>
            </a:r>
            <a:endParaRPr lang="en-AU" sz="24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"/>
            <a:ext cx="2648328" cy="1654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321D63-2832-4D1E-A057-B24485443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52320"/>
            <a:ext cx="5115560" cy="403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10C8EA-FFB1-4F05-A1A2-005BDFBDC4C3}"/>
              </a:ext>
            </a:extLst>
          </p:cNvPr>
          <p:cNvSpPr txBox="1"/>
          <p:nvPr/>
        </p:nvSpPr>
        <p:spPr>
          <a:xfrm>
            <a:off x="5872480" y="1473200"/>
            <a:ext cx="5963920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Zinc metal (Zn) is placed in a beaker with copper sulfate (CuSO</a:t>
            </a:r>
            <a:r>
              <a:rPr lang="en-US" sz="2800" baseline="-25000" dirty="0"/>
              <a:t>4</a:t>
            </a:r>
            <a:r>
              <a:rPr lang="en-US" sz="2800" dirty="0"/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ie</a:t>
            </a:r>
            <a:r>
              <a:rPr lang="en-US" sz="2800" dirty="0"/>
              <a:t> a metal plus metal cation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Black solid forming and the solution is less blue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Zinc is transferring its electrons to copper ions spontaneously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08406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5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Metal displacement reaction</a:t>
            </a:r>
            <a:endParaRPr lang="en-AU" sz="24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"/>
            <a:ext cx="2648328" cy="16548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10C8EA-FFB1-4F05-A1A2-005BDFBDC4C3}"/>
              </a:ext>
            </a:extLst>
          </p:cNvPr>
          <p:cNvSpPr txBox="1"/>
          <p:nvPr/>
        </p:nvSpPr>
        <p:spPr>
          <a:xfrm>
            <a:off x="4478156" y="1473200"/>
            <a:ext cx="7358244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What if we put copper metal in zinc sulfate?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EEBACF-DEEB-41F2-8335-3C6A7B2F87F6}"/>
              </a:ext>
            </a:extLst>
          </p:cNvPr>
          <p:cNvSpPr txBox="1"/>
          <p:nvPr/>
        </p:nvSpPr>
        <p:spPr>
          <a:xfrm>
            <a:off x="4478156" y="2176065"/>
            <a:ext cx="7012804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 reaction occurs, the copper does not transfer its electrons to zinc cations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Suggests there is a reactivity series – some things are more reactive than others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You would have seen this in Experiment 19 and 20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F25270-EEAC-44F9-9C3A-EAF9858C8F14}"/>
              </a:ext>
            </a:extLst>
          </p:cNvPr>
          <p:cNvGrpSpPr/>
          <p:nvPr/>
        </p:nvGrpSpPr>
        <p:grpSpPr>
          <a:xfrm>
            <a:off x="-24509" y="1920240"/>
            <a:ext cx="4097913" cy="4226560"/>
            <a:chOff x="-24509" y="1920240"/>
            <a:chExt cx="4097913" cy="422656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608296C-CFFF-4BF0-AE96-800670252F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6925" b="11259"/>
            <a:stretch/>
          </p:blipFill>
          <p:spPr>
            <a:xfrm>
              <a:off x="1894084" y="1920240"/>
              <a:ext cx="2179320" cy="4226560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AFA475F-708E-411D-ACEC-918A9F36FB49}"/>
                </a:ext>
              </a:extLst>
            </p:cNvPr>
            <p:cNvCxnSpPr/>
            <p:nvPr/>
          </p:nvCxnSpPr>
          <p:spPr>
            <a:xfrm flipV="1">
              <a:off x="1341120" y="3169920"/>
              <a:ext cx="1402080" cy="25908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CBDE38-5CFF-4C85-97EB-059F982BEFED}"/>
                </a:ext>
              </a:extLst>
            </p:cNvPr>
            <p:cNvSpPr txBox="1"/>
            <p:nvPr/>
          </p:nvSpPr>
          <p:spPr>
            <a:xfrm>
              <a:off x="-24509" y="2951946"/>
              <a:ext cx="15138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Copper</a:t>
              </a:r>
            </a:p>
            <a:p>
              <a:pPr algn="ctr"/>
              <a:r>
                <a:rPr lang="en-US" sz="2800" dirty="0"/>
                <a:t>Cu</a:t>
              </a:r>
              <a:r>
                <a:rPr lang="en-US" sz="2800" baseline="-25000" dirty="0"/>
                <a:t>(s)</a:t>
              </a:r>
              <a:endParaRPr lang="en-AU" sz="2800" baseline="-250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23C1AA-61B6-49CF-9CBC-2903DCDBA2ED}"/>
                </a:ext>
              </a:extLst>
            </p:cNvPr>
            <p:cNvCxnSpPr/>
            <p:nvPr/>
          </p:nvCxnSpPr>
          <p:spPr>
            <a:xfrm flipV="1">
              <a:off x="1294644" y="4946808"/>
              <a:ext cx="1402080" cy="25908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835FF9-C44B-4DA9-AAA1-5CABF160AB8F}"/>
                </a:ext>
              </a:extLst>
            </p:cNvPr>
            <p:cNvSpPr txBox="1"/>
            <p:nvPr/>
          </p:nvSpPr>
          <p:spPr>
            <a:xfrm>
              <a:off x="85226" y="4589420"/>
              <a:ext cx="18999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Zinc sulfate</a:t>
              </a:r>
            </a:p>
            <a:p>
              <a:pPr algn="ctr"/>
              <a:r>
                <a:rPr lang="en-US" sz="2800" dirty="0"/>
                <a:t>Zn</a:t>
              </a:r>
              <a:r>
                <a:rPr lang="en-US" sz="2800" baseline="30000" dirty="0"/>
                <a:t>2+</a:t>
              </a:r>
              <a:r>
                <a:rPr lang="en-US" sz="2800" baseline="-25000" dirty="0"/>
                <a:t>(</a:t>
              </a:r>
              <a:r>
                <a:rPr lang="en-US" sz="2800" baseline="-25000" dirty="0" err="1"/>
                <a:t>aq</a:t>
              </a:r>
              <a:r>
                <a:rPr lang="en-US" sz="2800" baseline="-25000" dirty="0"/>
                <a:t>)</a:t>
              </a:r>
              <a:endParaRPr lang="en-AU" sz="28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927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5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Spontaneous redox reactions</a:t>
            </a:r>
            <a:endParaRPr lang="en-AU" sz="24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"/>
            <a:ext cx="2648328" cy="1654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AEC316-BDCA-4B84-908E-419B553B1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98" y="1808794"/>
            <a:ext cx="2734950" cy="2159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DE8527-730D-4041-B0C2-D65E35A1A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714" y="1214946"/>
            <a:ext cx="6858656" cy="29834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08296C-CFFF-4BF0-AE96-800670252F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925" b="11259"/>
          <a:stretch/>
        </p:blipFill>
        <p:spPr>
          <a:xfrm>
            <a:off x="248002" y="4269223"/>
            <a:ext cx="961734" cy="2013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24164" y="4862264"/>
            <a:ext cx="3402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Not spontaneous:</a:t>
            </a:r>
          </a:p>
          <a:p>
            <a:r>
              <a:rPr lang="en-AU" dirty="0" smtClean="0"/>
              <a:t>Cu(s)  +  Zn</a:t>
            </a:r>
            <a:r>
              <a:rPr lang="en-AU" baseline="30000" dirty="0" smtClean="0"/>
              <a:t>2+(</a:t>
            </a:r>
            <a:r>
              <a:rPr lang="en-AU" dirty="0" err="1" smtClean="0"/>
              <a:t>aq</a:t>
            </a:r>
            <a:r>
              <a:rPr lang="en-AU" dirty="0" smtClean="0"/>
              <a:t>) → No reaction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1324164" y="4054804"/>
            <a:ext cx="3924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Spontaneous:</a:t>
            </a:r>
          </a:p>
          <a:p>
            <a:r>
              <a:rPr lang="en-AU" dirty="0" smtClean="0"/>
              <a:t>Zn(s)  +  Cu</a:t>
            </a:r>
            <a:r>
              <a:rPr lang="en-AU" baseline="30000" dirty="0" smtClean="0"/>
              <a:t>2+</a:t>
            </a:r>
            <a:r>
              <a:rPr lang="en-AU" dirty="0" smtClean="0"/>
              <a:t>(</a:t>
            </a:r>
            <a:r>
              <a:rPr lang="en-AU" dirty="0" err="1" smtClean="0"/>
              <a:t>aq</a:t>
            </a:r>
            <a:r>
              <a:rPr lang="en-AU" dirty="0" smtClean="0"/>
              <a:t>) → Cu(s)  + </a:t>
            </a:r>
            <a:r>
              <a:rPr lang="en-AU" dirty="0" smtClean="0"/>
              <a:t>Zn</a:t>
            </a:r>
            <a:r>
              <a:rPr lang="en-AU" baseline="30000" dirty="0" smtClean="0"/>
              <a:t>2+</a:t>
            </a:r>
            <a:r>
              <a:rPr lang="en-AU" dirty="0" smtClean="0"/>
              <a:t>(</a:t>
            </a:r>
            <a:r>
              <a:rPr lang="en-AU" dirty="0" err="1" smtClean="0"/>
              <a:t>aq</a:t>
            </a:r>
            <a:r>
              <a:rPr lang="en-AU" dirty="0" smtClean="0"/>
              <a:t>)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6926388" y="4377969"/>
            <a:ext cx="4339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Spontaneous:</a:t>
            </a:r>
          </a:p>
          <a:p>
            <a:r>
              <a:rPr lang="en-AU" dirty="0" smtClean="0"/>
              <a:t>Cl</a:t>
            </a:r>
            <a:r>
              <a:rPr lang="en-AU" baseline="-25000" dirty="0" smtClean="0"/>
              <a:t>2</a:t>
            </a:r>
            <a:r>
              <a:rPr lang="en-AU" dirty="0" smtClean="0"/>
              <a:t>(</a:t>
            </a:r>
            <a:r>
              <a:rPr lang="en-AU" dirty="0" err="1" smtClean="0"/>
              <a:t>aq</a:t>
            </a:r>
            <a:r>
              <a:rPr lang="en-AU" dirty="0" smtClean="0"/>
              <a:t>)  + 2 Br</a:t>
            </a:r>
            <a:r>
              <a:rPr lang="en-AU" baseline="30000" dirty="0" smtClean="0"/>
              <a:t>-</a:t>
            </a:r>
            <a:r>
              <a:rPr lang="en-AU" dirty="0" smtClean="0"/>
              <a:t>(</a:t>
            </a:r>
            <a:r>
              <a:rPr lang="en-AU" dirty="0" err="1" smtClean="0"/>
              <a:t>aq</a:t>
            </a:r>
            <a:r>
              <a:rPr lang="en-AU" dirty="0" smtClean="0"/>
              <a:t>) → Br</a:t>
            </a:r>
            <a:r>
              <a:rPr lang="en-AU" baseline="-25000" dirty="0" smtClean="0"/>
              <a:t>2</a:t>
            </a:r>
            <a:r>
              <a:rPr lang="en-AU" dirty="0" smtClean="0"/>
              <a:t>(</a:t>
            </a:r>
            <a:r>
              <a:rPr lang="en-AU" dirty="0" err="1" smtClean="0"/>
              <a:t>aq</a:t>
            </a:r>
            <a:r>
              <a:rPr lang="en-AU" dirty="0" smtClean="0"/>
              <a:t>)  + 2 </a:t>
            </a:r>
            <a:r>
              <a:rPr lang="en-AU" dirty="0" smtClean="0"/>
              <a:t>Cl</a:t>
            </a:r>
            <a:r>
              <a:rPr lang="en-AU" baseline="30000" dirty="0" smtClean="0"/>
              <a:t>-</a:t>
            </a:r>
            <a:r>
              <a:rPr lang="en-AU" dirty="0" smtClean="0"/>
              <a:t>(</a:t>
            </a:r>
            <a:r>
              <a:rPr lang="en-AU" dirty="0" err="1" smtClean="0"/>
              <a:t>aq</a:t>
            </a:r>
            <a:r>
              <a:rPr lang="en-AU" dirty="0" smtClean="0"/>
              <a:t>)</a:t>
            </a:r>
          </a:p>
          <a:p>
            <a:endParaRPr lang="en-AU" dirty="0"/>
          </a:p>
          <a:p>
            <a:r>
              <a:rPr lang="en-AU" dirty="0" smtClean="0"/>
              <a:t>Cl</a:t>
            </a:r>
            <a:r>
              <a:rPr lang="en-AU" baseline="-25000" dirty="0" smtClean="0"/>
              <a:t>2</a:t>
            </a:r>
            <a:r>
              <a:rPr lang="en-AU" dirty="0" smtClean="0"/>
              <a:t>(</a:t>
            </a:r>
            <a:r>
              <a:rPr lang="en-AU" dirty="0" err="1" smtClean="0"/>
              <a:t>aq</a:t>
            </a:r>
            <a:r>
              <a:rPr lang="en-AU" dirty="0" smtClean="0"/>
              <a:t>)  + 2 I</a:t>
            </a:r>
            <a:r>
              <a:rPr lang="en-AU" baseline="30000" dirty="0" smtClean="0"/>
              <a:t>-</a:t>
            </a:r>
            <a:r>
              <a:rPr lang="en-AU" dirty="0" smtClean="0"/>
              <a:t>(</a:t>
            </a:r>
            <a:r>
              <a:rPr lang="en-AU" dirty="0" err="1" smtClean="0"/>
              <a:t>aq</a:t>
            </a:r>
            <a:r>
              <a:rPr lang="en-AU" dirty="0" smtClean="0"/>
              <a:t>) → I</a:t>
            </a:r>
            <a:r>
              <a:rPr lang="en-AU" baseline="-25000" dirty="0" smtClean="0"/>
              <a:t>2</a:t>
            </a:r>
            <a:r>
              <a:rPr lang="en-AU" dirty="0" smtClean="0"/>
              <a:t>(</a:t>
            </a:r>
            <a:r>
              <a:rPr lang="en-AU" dirty="0" err="1" smtClean="0"/>
              <a:t>aq</a:t>
            </a:r>
            <a:r>
              <a:rPr lang="en-AU" dirty="0" smtClean="0"/>
              <a:t>)  + 2 Cl</a:t>
            </a:r>
            <a:r>
              <a:rPr lang="en-AU" baseline="30000" dirty="0" smtClean="0"/>
              <a:t>-</a:t>
            </a:r>
            <a:r>
              <a:rPr lang="en-AU" dirty="0" smtClean="0"/>
              <a:t>(</a:t>
            </a:r>
            <a:r>
              <a:rPr lang="en-AU" dirty="0" err="1" smtClean="0"/>
              <a:t>aq</a:t>
            </a:r>
            <a:r>
              <a:rPr lang="en-AU" dirty="0" smtClean="0"/>
              <a:t>)</a:t>
            </a:r>
          </a:p>
          <a:p>
            <a:endParaRPr lang="en-AU" dirty="0"/>
          </a:p>
          <a:p>
            <a:r>
              <a:rPr lang="en-AU" dirty="0" smtClean="0"/>
              <a:t>Br</a:t>
            </a:r>
            <a:r>
              <a:rPr lang="en-AU" baseline="-25000" dirty="0" smtClean="0"/>
              <a:t>2</a:t>
            </a:r>
            <a:r>
              <a:rPr lang="en-AU" dirty="0" smtClean="0"/>
              <a:t>(</a:t>
            </a:r>
            <a:r>
              <a:rPr lang="en-AU" dirty="0" err="1" smtClean="0"/>
              <a:t>aq</a:t>
            </a:r>
            <a:r>
              <a:rPr lang="en-AU" dirty="0" smtClean="0"/>
              <a:t>)  + 2 I</a:t>
            </a:r>
            <a:r>
              <a:rPr lang="en-AU" baseline="30000" dirty="0" smtClean="0"/>
              <a:t>-</a:t>
            </a:r>
            <a:r>
              <a:rPr lang="en-AU" dirty="0" smtClean="0"/>
              <a:t>(</a:t>
            </a:r>
            <a:r>
              <a:rPr lang="en-AU" dirty="0" err="1" smtClean="0"/>
              <a:t>aq</a:t>
            </a:r>
            <a:r>
              <a:rPr lang="en-AU" dirty="0" smtClean="0"/>
              <a:t>) → I</a:t>
            </a:r>
            <a:r>
              <a:rPr lang="en-AU" baseline="-25000" dirty="0" smtClean="0"/>
              <a:t>2</a:t>
            </a:r>
            <a:r>
              <a:rPr lang="en-AU" dirty="0" smtClean="0"/>
              <a:t>(</a:t>
            </a:r>
            <a:r>
              <a:rPr lang="en-AU" dirty="0" err="1" smtClean="0"/>
              <a:t>aq</a:t>
            </a:r>
            <a:r>
              <a:rPr lang="en-AU" dirty="0" smtClean="0"/>
              <a:t>)  + 2 Br</a:t>
            </a:r>
            <a:r>
              <a:rPr lang="en-AU" baseline="30000" dirty="0" smtClean="0"/>
              <a:t>-</a:t>
            </a:r>
            <a:r>
              <a:rPr lang="en-AU" dirty="0" smtClean="0"/>
              <a:t>(</a:t>
            </a:r>
            <a:r>
              <a:rPr lang="en-AU" dirty="0" err="1" smtClean="0"/>
              <a:t>aq</a:t>
            </a:r>
            <a:r>
              <a:rPr lang="en-AU" dirty="0" smtClean="0"/>
              <a:t>)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43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5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Standard Reduction Potential table</a:t>
            </a:r>
            <a:endParaRPr lang="en-AU" sz="20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"/>
            <a:ext cx="2648328" cy="1654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AB2C90-F0FF-4507-A4FA-D0162168D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451" y="1214946"/>
            <a:ext cx="6487349" cy="5473319"/>
          </a:xfrm>
          <a:prstGeom prst="rect">
            <a:avLst/>
          </a:prstGeom>
        </p:spPr>
      </p:pic>
      <p:sp>
        <p:nvSpPr>
          <p:cNvPr id="9" name="Text Box 4">
            <a:extLst>
              <a:ext uri="{FF2B5EF4-FFF2-40B4-BE49-F238E27FC236}">
                <a16:creationId xmlns:a16="http://schemas.microsoft.com/office/drawing/2014/main" id="{C5CAE965-7AE8-45B5-B57C-3A6F2E675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" y="1704045"/>
            <a:ext cx="5298251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rPr>
              <a:t>E</a:t>
            </a:r>
            <a:r>
              <a:rPr kumimoji="0" lang="en-US" altLang="en-US" sz="2400" b="0" i="1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rPr>
              <a:t>0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rPr>
              <a:t> is for the reaction as reductions</a:t>
            </a:r>
          </a:p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rPr>
              <a:t>The more positive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rPr>
              <a:t>E</a:t>
            </a:r>
            <a:r>
              <a:rPr kumimoji="0" lang="en-US" altLang="en-US" sz="2400" b="0" i="1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rPr>
              <a:t>0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rPr>
              <a:t> the greater the tendency for the substance to be reduced</a:t>
            </a:r>
          </a:p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rPr>
              <a:t>The more negative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rPr>
              <a:t>E</a:t>
            </a:r>
            <a:r>
              <a:rPr kumimoji="0" lang="en-US" altLang="en-US" sz="2400" b="0" i="1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rPr>
              <a:t>0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rPr>
              <a:t> the greater the tendency for the substance to be oxidized</a:t>
            </a:r>
          </a:p>
        </p:txBody>
      </p:sp>
    </p:spTree>
    <p:extLst>
      <p:ext uri="{BB962C8B-B14F-4D97-AF65-F5344CB8AC3E}">
        <p14:creationId xmlns:p14="http://schemas.microsoft.com/office/powerpoint/2010/main" val="185342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5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SRP to predict outcomes</a:t>
            </a:r>
            <a:endParaRPr lang="en-AU" sz="28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"/>
            <a:ext cx="2648328" cy="1654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AB2C90-F0FF-4507-A4FA-D0162168D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451" y="1214946"/>
            <a:ext cx="6487349" cy="5473319"/>
          </a:xfrm>
          <a:prstGeom prst="rect">
            <a:avLst/>
          </a:prstGeom>
        </p:spPr>
      </p:pic>
      <p:sp>
        <p:nvSpPr>
          <p:cNvPr id="9" name="Text Box 4">
            <a:extLst>
              <a:ext uri="{FF2B5EF4-FFF2-40B4-BE49-F238E27FC236}">
                <a16:creationId xmlns:a16="http://schemas.microsoft.com/office/drawing/2014/main" id="{C5CAE965-7AE8-45B5-B57C-3A6F2E675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" y="1704045"/>
            <a:ext cx="5298251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Under standard-state conditions, any species on the left of a given half-reaction will react spontaneously with a species that appears on the right of any half-reaction located below it in the table </a:t>
            </a:r>
            <a:br>
              <a:rPr lang="en-US" altLang="en-US" dirty="0"/>
            </a:br>
            <a:r>
              <a:rPr lang="en-US" altLang="en-US" dirty="0"/>
              <a:t>(the diagonal rule)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5FA46B-497D-4C75-95EF-7A0187C47032}"/>
              </a:ext>
            </a:extLst>
          </p:cNvPr>
          <p:cNvSpPr/>
          <p:nvPr/>
        </p:nvSpPr>
        <p:spPr>
          <a:xfrm>
            <a:off x="6390640" y="2519680"/>
            <a:ext cx="538480" cy="477520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692233-79CC-415A-B0CC-8CF058D67E25}"/>
              </a:ext>
            </a:extLst>
          </p:cNvPr>
          <p:cNvSpPr/>
          <p:nvPr/>
        </p:nvSpPr>
        <p:spPr>
          <a:xfrm>
            <a:off x="7647339" y="2854960"/>
            <a:ext cx="621854" cy="477520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345918-9730-4EF4-A7FC-52C55B745C04}"/>
              </a:ext>
            </a:extLst>
          </p:cNvPr>
          <p:cNvSpPr txBox="1"/>
          <p:nvPr/>
        </p:nvSpPr>
        <p:spPr>
          <a:xfrm>
            <a:off x="889000" y="5042195"/>
            <a:ext cx="4531360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e.g. chlorine (Cl</a:t>
            </a:r>
            <a:r>
              <a:rPr lang="en-US" sz="3200" baseline="-25000" dirty="0"/>
              <a:t>2</a:t>
            </a:r>
            <a:r>
              <a:rPr lang="en-US" sz="3200" dirty="0"/>
              <a:t>) will react with bromide (Br</a:t>
            </a:r>
            <a:r>
              <a:rPr lang="en-US" sz="3200" baseline="30000" dirty="0"/>
              <a:t>-</a:t>
            </a:r>
            <a:r>
              <a:rPr lang="en-US" sz="3200" dirty="0"/>
              <a:t>)</a:t>
            </a:r>
            <a:endParaRPr lang="en-AU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772079-1C12-42A8-80AD-5C02BCFD0909}"/>
              </a:ext>
            </a:extLst>
          </p:cNvPr>
          <p:cNvCxnSpPr>
            <a:stCxn id="12" idx="3"/>
            <a:endCxn id="10" idx="3"/>
          </p:cNvCxnSpPr>
          <p:nvPr/>
        </p:nvCxnSpPr>
        <p:spPr>
          <a:xfrm flipV="1">
            <a:off x="5420360" y="2927269"/>
            <a:ext cx="1049139" cy="26535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B9B77B-DFEE-41FC-B743-B58BCFDFDCE3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6929120" y="2758440"/>
            <a:ext cx="718219" cy="335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88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5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Rule of diagonals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"/>
            <a:ext cx="2648328" cy="16548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983" y="1997202"/>
            <a:ext cx="87820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0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447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BARNES Alison [Rossmoyne Senior High School]</dc:creator>
  <cp:lastModifiedBy>BARNES Alison [Rossmoyne Senior High School]</cp:lastModifiedBy>
  <cp:revision>6</cp:revision>
  <dcterms:created xsi:type="dcterms:W3CDTF">2022-04-07T02:50:50Z</dcterms:created>
  <dcterms:modified xsi:type="dcterms:W3CDTF">2022-04-07T04:18:51Z</dcterms:modified>
</cp:coreProperties>
</file>