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6" r:id="rId5"/>
    <p:sldId id="259" r:id="rId6"/>
    <p:sldId id="267" r:id="rId7"/>
    <p:sldId id="268" r:id="rId8"/>
    <p:sldId id="269" r:id="rId9"/>
    <p:sldId id="271" r:id="rId10"/>
    <p:sldId id="270" r:id="rId11"/>
    <p:sldId id="262" r:id="rId12"/>
    <p:sldId id="272" r:id="rId13"/>
    <p:sldId id="276" r:id="rId14"/>
    <p:sldId id="275" r:id="rId15"/>
    <p:sldId id="274" r:id="rId16"/>
    <p:sldId id="273" r:id="rId17"/>
    <p:sldId id="281" r:id="rId18"/>
    <p:sldId id="277" r:id="rId19"/>
    <p:sldId id="263" r:id="rId20"/>
    <p:sldId id="278" r:id="rId21"/>
    <p:sldId id="279" r:id="rId22"/>
    <p:sldId id="280"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25479-324E-4E95-B475-8D900D03740D}" type="datetimeFigureOut">
              <a:rPr lang="en-AU" smtClean="0"/>
              <a:t>2/02/2021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51678-09A9-434C-A06B-0B64AAE0B936}" type="slidenum">
              <a:rPr lang="en-AU" smtClean="0"/>
              <a:t>‹#›</a:t>
            </a:fld>
            <a:endParaRPr lang="en-AU"/>
          </a:p>
        </p:txBody>
      </p:sp>
    </p:spTree>
    <p:extLst>
      <p:ext uri="{BB962C8B-B14F-4D97-AF65-F5344CB8AC3E}">
        <p14:creationId xmlns:p14="http://schemas.microsoft.com/office/powerpoint/2010/main" val="275832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the increase in pressure only increases the rate if the change occurs by decreasing the volume or adding in more of the reactant gases. If you add in a gas that is not part of the reaction, this will increase the pressure but it will not increase the rate of the reaction.</a:t>
            </a:r>
            <a:endParaRPr lang="en-AU" dirty="0"/>
          </a:p>
        </p:txBody>
      </p:sp>
      <p:sp>
        <p:nvSpPr>
          <p:cNvPr id="4" name="Slide Number Placeholder 3"/>
          <p:cNvSpPr>
            <a:spLocks noGrp="1"/>
          </p:cNvSpPr>
          <p:nvPr>
            <p:ph type="sldNum" sz="quarter" idx="5"/>
          </p:nvPr>
        </p:nvSpPr>
        <p:spPr/>
        <p:txBody>
          <a:bodyPr/>
          <a:lstStyle/>
          <a:p>
            <a:fld id="{FBD51678-09A9-434C-A06B-0B64AAE0B936}" type="slidenum">
              <a:rPr lang="en-AU" smtClean="0"/>
              <a:t>12</a:t>
            </a:fld>
            <a:endParaRPr lang="en-AU"/>
          </a:p>
        </p:txBody>
      </p:sp>
    </p:spTree>
    <p:extLst>
      <p:ext uri="{BB962C8B-B14F-4D97-AF65-F5344CB8AC3E}">
        <p14:creationId xmlns:p14="http://schemas.microsoft.com/office/powerpoint/2010/main" val="302200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D4F6-9F93-41B0-B82E-8565FB933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A8C4A8F-6029-474B-87CE-93328A90B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7CB3B22-1439-4F47-A394-FBFA2FE9B222}"/>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F2DCC98B-9ED6-456C-B0AC-5D604C6623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234746-24E0-44B3-A4F0-E3AF005FB00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157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0374-8156-4A25-B9AA-53E6FA3439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990BB7-239E-4FFE-9546-055E1BE2F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F89A0F-D97B-4C68-A201-40964301D65D}"/>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696ACAEC-8409-4962-947E-1180F97248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88533D-FE86-4A34-9384-5D681D9E2C01}"/>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8474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9FDD7-CB99-4436-AA30-C5F7D818A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0BC1D71-85ED-49F3-A5F7-781B042EB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A21CBA-AAE2-4549-B30B-DC1AFABA9FF8}"/>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E27BCCBA-BEE9-4640-999D-00FCE3D35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D5ACA1-DFB4-40C1-944E-12250CD1CA6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19947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249F-11B5-4C4D-94E6-169F5BD1D0A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654902F-18F5-4BF8-ABC2-B6C8EE3AD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762C99-9E82-4138-A4D7-FE797A095949}"/>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83777C5A-507A-420E-B420-E23DC49BE9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9B91AA-1D06-4D33-A016-2ACE5F61EA0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1900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65B8-65ED-4DF5-A0FF-5DFB5F3C4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FC09F9-2D80-4376-BCFF-5E6CAF276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F5004-15B2-4368-B0DB-EDAE9BEECAD5}"/>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9FF70B6F-4642-444B-BBA3-5955DFC438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3AA39E-7BA9-4C5D-A083-A3F5642F5C6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901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CCC1-3E87-49CD-A9A9-D59DE3887E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1824F3E-380D-426C-B4D3-16A9BE8C9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E0767A8-E3AD-44A2-935B-D61776E3D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98A55C-DC15-45F5-B67F-000B12FD8BCC}"/>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6" name="Footer Placeholder 5">
            <a:extLst>
              <a:ext uri="{FF2B5EF4-FFF2-40B4-BE49-F238E27FC236}">
                <a16:creationId xmlns:a16="http://schemas.microsoft.com/office/drawing/2014/main" id="{636641D3-8A62-4A43-B201-B6DE1790FD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1B4C14-D56D-4546-A424-BEDD3353A1AE}"/>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8147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36F5-02FF-4CDD-9558-F6464FAE987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3B64CB-EDD4-4224-87E0-0FA53B061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01DB2-F6ED-4B2D-952B-DD04F3EEF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3F1A72F-6F93-4855-A029-74C672C43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17525-8187-4FCA-A46D-F40EE25BE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D14DF8F-F982-4434-896B-E60FB185FFF6}"/>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8" name="Footer Placeholder 7">
            <a:extLst>
              <a:ext uri="{FF2B5EF4-FFF2-40B4-BE49-F238E27FC236}">
                <a16:creationId xmlns:a16="http://schemas.microsoft.com/office/drawing/2014/main" id="{AE259C08-15FD-4DED-B8B2-3BC2BDD67E1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AC04E62-5C2A-4CC4-A64B-C133A34A85D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684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7166-3B9D-434F-A614-803F7543E20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B1C1F4-E1DB-43DC-9DCB-2EF94C66868C}"/>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4" name="Footer Placeholder 3">
            <a:extLst>
              <a:ext uri="{FF2B5EF4-FFF2-40B4-BE49-F238E27FC236}">
                <a16:creationId xmlns:a16="http://schemas.microsoft.com/office/drawing/2014/main" id="{3D684875-DE52-45C1-B6D9-B8C425F6EE7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F04CFFC-E542-4084-A04E-585558E3A3BB}"/>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4320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48D57-ECA9-4F00-9731-26A9F172EA3F}"/>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3" name="Footer Placeholder 2">
            <a:extLst>
              <a:ext uri="{FF2B5EF4-FFF2-40B4-BE49-F238E27FC236}">
                <a16:creationId xmlns:a16="http://schemas.microsoft.com/office/drawing/2014/main" id="{B38F2C86-02D2-4D08-BDD5-820B7118992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FDCC8CB-EE84-44A0-81EB-62AB2D93B65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374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620-8B0B-4DC3-B207-1E54934DC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0AC7346-06B2-439B-9E18-490E0685E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F80BEF7-31E5-49EB-896E-DB3F1A6EB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D2FC-254E-49D0-8305-4378EA362C2E}"/>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6" name="Footer Placeholder 5">
            <a:extLst>
              <a:ext uri="{FF2B5EF4-FFF2-40B4-BE49-F238E27FC236}">
                <a16:creationId xmlns:a16="http://schemas.microsoft.com/office/drawing/2014/main" id="{EDC63B11-C0F2-4D51-B96A-1893561491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BEA64F-0534-41A5-A86E-6288E3CA7D5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2526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BF9-225D-4AC9-A557-E2BD87651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5F6F8F0-C753-418F-BEF8-7D6AB857E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6B29A3A-55FC-4467-B6F8-58E3F8DB6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8392-B3BB-4B9B-884D-67A9AAECA152}"/>
              </a:ext>
            </a:extLst>
          </p:cNvPr>
          <p:cNvSpPr>
            <a:spLocks noGrp="1"/>
          </p:cNvSpPr>
          <p:nvPr>
            <p:ph type="dt" sz="half" idx="10"/>
          </p:nvPr>
        </p:nvSpPr>
        <p:spPr/>
        <p:txBody>
          <a:bodyPr/>
          <a:lstStyle/>
          <a:p>
            <a:fld id="{B0652C13-04AE-4995-A7F5-B1F58076463F}" type="datetimeFigureOut">
              <a:rPr lang="en-AU" smtClean="0"/>
              <a:t>2/02/2021</a:t>
            </a:fld>
            <a:endParaRPr lang="en-AU"/>
          </a:p>
        </p:txBody>
      </p:sp>
      <p:sp>
        <p:nvSpPr>
          <p:cNvPr id="6" name="Footer Placeholder 5">
            <a:extLst>
              <a:ext uri="{FF2B5EF4-FFF2-40B4-BE49-F238E27FC236}">
                <a16:creationId xmlns:a16="http://schemas.microsoft.com/office/drawing/2014/main" id="{91C24EF8-C497-4267-B506-62F77126383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8C46A3F-3280-4F5B-BC32-3B616905E79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362907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75078-6A59-428D-AC80-455C62F40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1F44210-521C-4B28-AC7D-A13C4A159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F87FC1-CAF9-42F6-87A8-02C690000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2C13-04AE-4995-A7F5-B1F58076463F}" type="datetimeFigureOut">
              <a:rPr lang="en-AU" smtClean="0"/>
              <a:t>2/02/2021</a:t>
            </a:fld>
            <a:endParaRPr lang="en-AU"/>
          </a:p>
        </p:txBody>
      </p:sp>
      <p:sp>
        <p:nvSpPr>
          <p:cNvPr id="5" name="Footer Placeholder 4">
            <a:extLst>
              <a:ext uri="{FF2B5EF4-FFF2-40B4-BE49-F238E27FC236}">
                <a16:creationId xmlns:a16="http://schemas.microsoft.com/office/drawing/2014/main" id="{37D3C1B5-8DE7-4491-97A4-40322237D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26CDDE6-1C87-4306-9A3E-F150A79A3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D42CF-7E17-4145-A0CA-AC7BBBB2E98E}" type="slidenum">
              <a:rPr lang="en-AU" smtClean="0"/>
              <a:t>‹#›</a:t>
            </a:fld>
            <a:endParaRPr lang="en-AU"/>
          </a:p>
        </p:txBody>
      </p:sp>
    </p:spTree>
    <p:extLst>
      <p:ext uri="{BB962C8B-B14F-4D97-AF65-F5344CB8AC3E}">
        <p14:creationId xmlns:p14="http://schemas.microsoft.com/office/powerpoint/2010/main" val="94622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F08C5E-BEAD-41CB-83C5-C38EC6FF98BD}"/>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8404C4A-6397-4F0F-BD08-F4136157492C}"/>
              </a:ext>
            </a:extLst>
          </p:cNvPr>
          <p:cNvSpPr txBox="1"/>
          <p:nvPr/>
        </p:nvSpPr>
        <p:spPr>
          <a:xfrm>
            <a:off x="264160" y="6136640"/>
            <a:ext cx="5090160" cy="523220"/>
          </a:xfrm>
          <a:prstGeom prst="rect">
            <a:avLst/>
          </a:prstGeom>
          <a:noFill/>
        </p:spPr>
        <p:txBody>
          <a:bodyPr wrap="square" rtlCol="0">
            <a:spAutoFit/>
          </a:bodyPr>
          <a:lstStyle/>
          <a:p>
            <a:r>
              <a:rPr lang="en-US" sz="2800" dirty="0">
                <a:solidFill>
                  <a:schemeClr val="bg1"/>
                </a:solidFill>
              </a:rPr>
              <a:t>ATAR Chemistry Unit 3 2021</a:t>
            </a:r>
            <a:endParaRPr lang="en-AU" sz="2800" dirty="0">
              <a:solidFill>
                <a:schemeClr val="bg1"/>
              </a:solidFill>
            </a:endParaRPr>
          </a:p>
        </p:txBody>
      </p:sp>
    </p:spTree>
    <p:extLst>
      <p:ext uri="{BB962C8B-B14F-4D97-AF65-F5344CB8AC3E}">
        <p14:creationId xmlns:p14="http://schemas.microsoft.com/office/powerpoint/2010/main" val="145825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grpSp>
        <p:nvGrpSpPr>
          <p:cNvPr id="3" name="Group 2">
            <a:extLst>
              <a:ext uri="{FF2B5EF4-FFF2-40B4-BE49-F238E27FC236}">
                <a16:creationId xmlns:a16="http://schemas.microsoft.com/office/drawing/2014/main" id="{0AFB238A-03D7-4ED6-B680-60F5D70F3ACB}"/>
              </a:ext>
            </a:extLst>
          </p:cNvPr>
          <p:cNvGrpSpPr/>
          <p:nvPr/>
        </p:nvGrpSpPr>
        <p:grpSpPr>
          <a:xfrm>
            <a:off x="421526" y="1571945"/>
            <a:ext cx="11348948" cy="5127454"/>
            <a:chOff x="118631" y="1032452"/>
            <a:chExt cx="11897588" cy="5446096"/>
          </a:xfrm>
        </p:grpSpPr>
        <p:pic>
          <p:nvPicPr>
            <p:cNvPr id="9" name="Picture 8">
              <a:extLst>
                <a:ext uri="{FF2B5EF4-FFF2-40B4-BE49-F238E27FC236}">
                  <a16:creationId xmlns:a16="http://schemas.microsoft.com/office/drawing/2014/main" id="{3BD9D879-0857-45A0-BA35-E1966972027C}"/>
                </a:ext>
              </a:extLst>
            </p:cNvPr>
            <p:cNvPicPr>
              <a:picLocks noChangeAspect="1"/>
            </p:cNvPicPr>
            <p:nvPr/>
          </p:nvPicPr>
          <p:blipFill>
            <a:blip r:embed="rId3"/>
            <a:stretch>
              <a:fillRect/>
            </a:stretch>
          </p:blipFill>
          <p:spPr>
            <a:xfrm>
              <a:off x="118631" y="1032452"/>
              <a:ext cx="11897588" cy="5306436"/>
            </a:xfrm>
            <a:prstGeom prst="rect">
              <a:avLst/>
            </a:prstGeom>
          </p:spPr>
        </p:pic>
        <p:sp>
          <p:nvSpPr>
            <p:cNvPr id="10" name="TextBox 9">
              <a:extLst>
                <a:ext uri="{FF2B5EF4-FFF2-40B4-BE49-F238E27FC236}">
                  <a16:creationId xmlns:a16="http://schemas.microsoft.com/office/drawing/2014/main" id="{6B3EFD7D-42DA-48E6-871D-BBE01BA4D7E3}"/>
                </a:ext>
              </a:extLst>
            </p:cNvPr>
            <p:cNvSpPr txBox="1"/>
            <p:nvPr/>
          </p:nvSpPr>
          <p:spPr>
            <a:xfrm>
              <a:off x="3876675" y="2238196"/>
              <a:ext cx="2543175" cy="369332"/>
            </a:xfrm>
            <a:prstGeom prst="rect">
              <a:avLst/>
            </a:prstGeom>
            <a:noFill/>
          </p:spPr>
          <p:txBody>
            <a:bodyPr wrap="square" rtlCol="0">
              <a:spAutoFit/>
            </a:bodyPr>
            <a:lstStyle/>
            <a:p>
              <a:r>
                <a:rPr lang="en-US" dirty="0">
                  <a:solidFill>
                    <a:srgbClr val="FF0000"/>
                  </a:solidFill>
                  <a:latin typeface="Avenir Next LT Pro"/>
                </a:rPr>
                <a:t>Endothermic</a:t>
              </a:r>
              <a:endParaRPr lang="en-AU" dirty="0">
                <a:solidFill>
                  <a:srgbClr val="FF0000"/>
                </a:solidFill>
                <a:latin typeface="Avenir Next LT Pro"/>
              </a:endParaRPr>
            </a:p>
          </p:txBody>
        </p:sp>
        <p:sp>
          <p:nvSpPr>
            <p:cNvPr id="11" name="TextBox 10">
              <a:extLst>
                <a:ext uri="{FF2B5EF4-FFF2-40B4-BE49-F238E27FC236}">
                  <a16:creationId xmlns:a16="http://schemas.microsoft.com/office/drawing/2014/main" id="{462FBF3D-8B12-4EB1-A52D-D8562CEEF002}"/>
                </a:ext>
              </a:extLst>
            </p:cNvPr>
            <p:cNvSpPr txBox="1"/>
            <p:nvPr/>
          </p:nvSpPr>
          <p:spPr>
            <a:xfrm>
              <a:off x="8039100" y="4553427"/>
              <a:ext cx="1314450" cy="369332"/>
            </a:xfrm>
            <a:prstGeom prst="rect">
              <a:avLst/>
            </a:prstGeom>
            <a:noFill/>
          </p:spPr>
          <p:txBody>
            <a:bodyPr wrap="square" rtlCol="0">
              <a:spAutoFit/>
            </a:bodyPr>
            <a:lstStyle/>
            <a:p>
              <a:r>
                <a:rPr lang="en-US" dirty="0">
                  <a:solidFill>
                    <a:srgbClr val="FF0000"/>
                  </a:solidFill>
                  <a:latin typeface="Avenir Next LT Pro"/>
                </a:rPr>
                <a:t>reactants</a:t>
              </a:r>
              <a:endParaRPr lang="en-AU" dirty="0">
                <a:solidFill>
                  <a:srgbClr val="FF0000"/>
                </a:solidFill>
                <a:latin typeface="Avenir Next LT Pro"/>
              </a:endParaRPr>
            </a:p>
          </p:txBody>
        </p:sp>
        <p:sp>
          <p:nvSpPr>
            <p:cNvPr id="12" name="TextBox 11">
              <a:extLst>
                <a:ext uri="{FF2B5EF4-FFF2-40B4-BE49-F238E27FC236}">
                  <a16:creationId xmlns:a16="http://schemas.microsoft.com/office/drawing/2014/main" id="{BE36C400-B134-4A53-A2B4-E8F13E70BA34}"/>
                </a:ext>
              </a:extLst>
            </p:cNvPr>
            <p:cNvSpPr txBox="1"/>
            <p:nvPr/>
          </p:nvSpPr>
          <p:spPr>
            <a:xfrm>
              <a:off x="10610850" y="3591402"/>
              <a:ext cx="1314450" cy="369332"/>
            </a:xfrm>
            <a:prstGeom prst="rect">
              <a:avLst/>
            </a:prstGeom>
            <a:noFill/>
          </p:spPr>
          <p:txBody>
            <a:bodyPr wrap="square" rtlCol="0">
              <a:spAutoFit/>
            </a:bodyPr>
            <a:lstStyle/>
            <a:p>
              <a:r>
                <a:rPr lang="en-US" dirty="0">
                  <a:solidFill>
                    <a:srgbClr val="FF0000"/>
                  </a:solidFill>
                  <a:latin typeface="Avenir Next LT Pro"/>
                </a:rPr>
                <a:t>products</a:t>
              </a:r>
              <a:endParaRPr lang="en-AU" dirty="0">
                <a:solidFill>
                  <a:srgbClr val="FF0000"/>
                </a:solidFill>
                <a:latin typeface="Avenir Next LT Pro"/>
              </a:endParaRPr>
            </a:p>
          </p:txBody>
        </p:sp>
        <p:sp>
          <p:nvSpPr>
            <p:cNvPr id="13" name="TextBox 12">
              <a:extLst>
                <a:ext uri="{FF2B5EF4-FFF2-40B4-BE49-F238E27FC236}">
                  <a16:creationId xmlns:a16="http://schemas.microsoft.com/office/drawing/2014/main" id="{268AE43B-A071-4DD4-BFD8-56FC9A697A2B}"/>
                </a:ext>
              </a:extLst>
            </p:cNvPr>
            <p:cNvSpPr txBox="1"/>
            <p:nvPr/>
          </p:nvSpPr>
          <p:spPr>
            <a:xfrm>
              <a:off x="9058275" y="1880055"/>
              <a:ext cx="1981200" cy="369332"/>
            </a:xfrm>
            <a:prstGeom prst="rect">
              <a:avLst/>
            </a:prstGeom>
            <a:noFill/>
          </p:spPr>
          <p:txBody>
            <a:bodyPr wrap="square" rtlCol="0">
              <a:spAutoFit/>
            </a:bodyPr>
            <a:lstStyle/>
            <a:p>
              <a:r>
                <a:rPr lang="en-US" dirty="0">
                  <a:solidFill>
                    <a:srgbClr val="FF0000"/>
                  </a:solidFill>
                  <a:latin typeface="Avenir Next LT Pro"/>
                </a:rPr>
                <a:t>Transition state</a:t>
              </a:r>
              <a:endParaRPr lang="en-AU" dirty="0">
                <a:solidFill>
                  <a:srgbClr val="FF0000"/>
                </a:solidFill>
                <a:latin typeface="Avenir Next LT Pro"/>
              </a:endParaRPr>
            </a:p>
          </p:txBody>
        </p:sp>
        <p:cxnSp>
          <p:nvCxnSpPr>
            <p:cNvPr id="14" name="Straight Connector 13">
              <a:extLst>
                <a:ext uri="{FF2B5EF4-FFF2-40B4-BE49-F238E27FC236}">
                  <a16:creationId xmlns:a16="http://schemas.microsoft.com/office/drawing/2014/main" id="{865B0731-1445-4F35-96DE-D96D17D088A6}"/>
                </a:ext>
              </a:extLst>
            </p:cNvPr>
            <p:cNvCxnSpPr>
              <a:cxnSpLocks/>
            </p:cNvCxnSpPr>
            <p:nvPr/>
          </p:nvCxnSpPr>
          <p:spPr>
            <a:xfrm>
              <a:off x="10887075" y="4076700"/>
              <a:ext cx="0" cy="476727"/>
            </a:xfrm>
            <a:prstGeom prst="line">
              <a:avLst/>
            </a:prstGeom>
            <a:noFill/>
            <a:ln w="57150" cap="flat" cmpd="sng" algn="ctr">
              <a:solidFill>
                <a:srgbClr val="FF0000"/>
              </a:solidFill>
              <a:prstDash val="solid"/>
              <a:miter lim="800000"/>
            </a:ln>
            <a:effectLst/>
          </p:spPr>
        </p:cxnSp>
        <p:sp>
          <p:nvSpPr>
            <p:cNvPr id="15" name="TextBox 14">
              <a:extLst>
                <a:ext uri="{FF2B5EF4-FFF2-40B4-BE49-F238E27FC236}">
                  <a16:creationId xmlns:a16="http://schemas.microsoft.com/office/drawing/2014/main" id="{56DA19FC-BE39-4BDC-BD78-24581EC643E8}"/>
                </a:ext>
              </a:extLst>
            </p:cNvPr>
            <p:cNvSpPr txBox="1"/>
            <p:nvPr/>
          </p:nvSpPr>
          <p:spPr>
            <a:xfrm>
              <a:off x="11039475" y="4152900"/>
              <a:ext cx="619123" cy="369332"/>
            </a:xfrm>
            <a:prstGeom prst="rect">
              <a:avLst/>
            </a:prstGeom>
            <a:noFill/>
          </p:spPr>
          <p:txBody>
            <a:bodyPr wrap="square" rtlCol="0">
              <a:spAutoFit/>
            </a:bodyPr>
            <a:lstStyle/>
            <a:p>
              <a:r>
                <a:rPr lang="en-AU" dirty="0">
                  <a:solidFill>
                    <a:srgbClr val="FF0000"/>
                  </a:solidFill>
                  <a:cs typeface="Calibri" panose="020F0502020204030204" pitchFamily="34" charset="0"/>
                </a:rPr>
                <a:t>∆H</a:t>
              </a:r>
              <a:endParaRPr lang="en-AU" dirty="0">
                <a:solidFill>
                  <a:srgbClr val="FF0000"/>
                </a:solidFill>
                <a:latin typeface="Avenir Next LT Pro"/>
              </a:endParaRPr>
            </a:p>
          </p:txBody>
        </p:sp>
        <p:sp>
          <p:nvSpPr>
            <p:cNvPr id="16" name="TextBox 15">
              <a:extLst>
                <a:ext uri="{FF2B5EF4-FFF2-40B4-BE49-F238E27FC236}">
                  <a16:creationId xmlns:a16="http://schemas.microsoft.com/office/drawing/2014/main" id="{12FC6BC3-B920-4C2E-B263-2FC04CB6F5C4}"/>
                </a:ext>
              </a:extLst>
            </p:cNvPr>
            <p:cNvSpPr txBox="1"/>
            <p:nvPr/>
          </p:nvSpPr>
          <p:spPr>
            <a:xfrm>
              <a:off x="5248275" y="4044434"/>
              <a:ext cx="1447800" cy="369332"/>
            </a:xfrm>
            <a:prstGeom prst="rect">
              <a:avLst/>
            </a:prstGeom>
            <a:noFill/>
          </p:spPr>
          <p:txBody>
            <a:bodyPr wrap="square" rtlCol="0">
              <a:spAutoFit/>
            </a:bodyPr>
            <a:lstStyle/>
            <a:p>
              <a:r>
                <a:rPr lang="en-AU" dirty="0">
                  <a:solidFill>
                    <a:srgbClr val="FF0000"/>
                  </a:solidFill>
                  <a:cs typeface="Calibri" panose="020F0502020204030204" pitchFamily="34" charset="0"/>
                </a:rPr>
                <a:t>∆H = + 50 kJ</a:t>
              </a:r>
              <a:endParaRPr lang="en-AU" dirty="0">
                <a:solidFill>
                  <a:srgbClr val="FF0000"/>
                </a:solidFill>
                <a:latin typeface="Avenir Next LT Pro"/>
              </a:endParaRPr>
            </a:p>
          </p:txBody>
        </p:sp>
        <p:cxnSp>
          <p:nvCxnSpPr>
            <p:cNvPr id="17" name="Straight Connector 16">
              <a:extLst>
                <a:ext uri="{FF2B5EF4-FFF2-40B4-BE49-F238E27FC236}">
                  <a16:creationId xmlns:a16="http://schemas.microsoft.com/office/drawing/2014/main" id="{4225F995-D9D3-400B-8A5D-4248B9F975FF}"/>
                </a:ext>
              </a:extLst>
            </p:cNvPr>
            <p:cNvCxnSpPr/>
            <p:nvPr/>
          </p:nvCxnSpPr>
          <p:spPr>
            <a:xfrm flipV="1">
              <a:off x="9867900" y="2343150"/>
              <a:ext cx="0" cy="2210277"/>
            </a:xfrm>
            <a:prstGeom prst="line">
              <a:avLst/>
            </a:prstGeom>
            <a:noFill/>
            <a:ln w="57150" cap="flat" cmpd="sng" algn="ctr">
              <a:solidFill>
                <a:srgbClr val="7030A0"/>
              </a:solidFill>
              <a:prstDash val="solid"/>
              <a:miter lim="800000"/>
            </a:ln>
            <a:effectLst/>
          </p:spPr>
        </p:cxnSp>
        <p:sp>
          <p:nvSpPr>
            <p:cNvPr id="18" name="TextBox 17">
              <a:extLst>
                <a:ext uri="{FF2B5EF4-FFF2-40B4-BE49-F238E27FC236}">
                  <a16:creationId xmlns:a16="http://schemas.microsoft.com/office/drawing/2014/main" id="{F0691DF5-4BCC-4AE6-8562-E1CC04E9028D}"/>
                </a:ext>
              </a:extLst>
            </p:cNvPr>
            <p:cNvSpPr txBox="1"/>
            <p:nvPr/>
          </p:nvSpPr>
          <p:spPr>
            <a:xfrm>
              <a:off x="2447925" y="5076825"/>
              <a:ext cx="3648075" cy="369332"/>
            </a:xfrm>
            <a:prstGeom prst="rect">
              <a:avLst/>
            </a:prstGeom>
            <a:noFill/>
          </p:spPr>
          <p:txBody>
            <a:bodyPr wrap="square" rtlCol="0">
              <a:spAutoFit/>
            </a:bodyPr>
            <a:lstStyle/>
            <a:p>
              <a:r>
                <a:rPr lang="en-US" dirty="0" err="1">
                  <a:solidFill>
                    <a:srgbClr val="7030A0"/>
                  </a:solidFill>
                  <a:latin typeface="Avenir Next LT Pro"/>
                </a:rPr>
                <a:t>Ea</a:t>
              </a:r>
              <a:r>
                <a:rPr lang="en-US" dirty="0">
                  <a:solidFill>
                    <a:srgbClr val="7030A0"/>
                  </a:solidFill>
                  <a:latin typeface="Avenir Next LT Pro"/>
                </a:rPr>
                <a:t> = 200 kJ</a:t>
              </a:r>
              <a:endParaRPr lang="en-AU" dirty="0">
                <a:solidFill>
                  <a:srgbClr val="7030A0"/>
                </a:solidFill>
                <a:latin typeface="Avenir Next LT Pro"/>
              </a:endParaRPr>
            </a:p>
          </p:txBody>
        </p:sp>
        <p:sp>
          <p:nvSpPr>
            <p:cNvPr id="19" name="TextBox 18">
              <a:extLst>
                <a:ext uri="{FF2B5EF4-FFF2-40B4-BE49-F238E27FC236}">
                  <a16:creationId xmlns:a16="http://schemas.microsoft.com/office/drawing/2014/main" id="{793435E2-44A6-47F3-A261-7DF7BF525242}"/>
                </a:ext>
              </a:extLst>
            </p:cNvPr>
            <p:cNvSpPr txBox="1"/>
            <p:nvPr/>
          </p:nvSpPr>
          <p:spPr>
            <a:xfrm>
              <a:off x="3648074" y="6109216"/>
              <a:ext cx="5324475" cy="369332"/>
            </a:xfrm>
            <a:prstGeom prst="rect">
              <a:avLst/>
            </a:prstGeom>
            <a:noFill/>
          </p:spPr>
          <p:txBody>
            <a:bodyPr wrap="square" rtlCol="0">
              <a:spAutoFit/>
            </a:bodyPr>
            <a:lstStyle/>
            <a:p>
              <a:r>
                <a:rPr lang="en-AU" dirty="0">
                  <a:solidFill>
                    <a:srgbClr val="FF0000"/>
                  </a:solidFill>
                  <a:cs typeface="Calibri" panose="020F0502020204030204" pitchFamily="34" charset="0"/>
                </a:rPr>
                <a:t>50 kJ of energy is absorbed in the reaction</a:t>
              </a:r>
              <a:endParaRPr lang="en-AU" dirty="0">
                <a:solidFill>
                  <a:srgbClr val="FF0000"/>
                </a:solidFill>
                <a:latin typeface="Avenir Next LT Pro"/>
              </a:endParaRPr>
            </a:p>
          </p:txBody>
        </p:sp>
      </p:grpSp>
    </p:spTree>
    <p:extLst>
      <p:ext uri="{BB962C8B-B14F-4D97-AF65-F5344CB8AC3E}">
        <p14:creationId xmlns:p14="http://schemas.microsoft.com/office/powerpoint/2010/main" val="12584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1E4AB7D6-D413-437A-8EB1-185C1B535968}"/>
              </a:ext>
            </a:extLst>
          </p:cNvPr>
          <p:cNvSpPr txBox="1"/>
          <p:nvPr/>
        </p:nvSpPr>
        <p:spPr>
          <a:xfrm>
            <a:off x="2397439" y="1246462"/>
            <a:ext cx="8699319" cy="1200329"/>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solidFill>
                  <a:srgbClr val="002060"/>
                </a:solidFill>
              </a:rPr>
              <a:t>Keys Questions:</a:t>
            </a:r>
          </a:p>
          <a:p>
            <a:pPr marL="1371600" lvl="2" indent="-457200">
              <a:buFont typeface="Arial" panose="020B0604020202020204" pitchFamily="34" charset="0"/>
              <a:buChar char="•"/>
            </a:pPr>
            <a:r>
              <a:rPr lang="en-US" sz="2400" dirty="0">
                <a:solidFill>
                  <a:srgbClr val="002060"/>
                </a:solidFill>
              </a:rPr>
              <a:t>Does it increase the frequency of collisions?</a:t>
            </a:r>
          </a:p>
          <a:p>
            <a:pPr marL="1371600" lvl="2" indent="-457200">
              <a:buFont typeface="Arial" panose="020B0604020202020204" pitchFamily="34" charset="0"/>
              <a:buChar char="•"/>
            </a:pPr>
            <a:r>
              <a:rPr lang="en-US" sz="2400" dirty="0">
                <a:solidFill>
                  <a:srgbClr val="002060"/>
                </a:solidFill>
              </a:rPr>
              <a:t>Does it increase the percentage of successful collisions?</a:t>
            </a:r>
            <a:endParaRPr lang="en-AU" sz="2400" dirty="0">
              <a:solidFill>
                <a:srgbClr val="002060"/>
              </a:solidFill>
            </a:endParaRPr>
          </a:p>
        </p:txBody>
      </p:sp>
      <p:sp>
        <p:nvSpPr>
          <p:cNvPr id="3" name="TextBox 2">
            <a:extLst>
              <a:ext uri="{FF2B5EF4-FFF2-40B4-BE49-F238E27FC236}">
                <a16:creationId xmlns:a16="http://schemas.microsoft.com/office/drawing/2014/main" id="{D813950D-809D-44FB-BB92-D7422184F5DA}"/>
              </a:ext>
            </a:extLst>
          </p:cNvPr>
          <p:cNvSpPr txBox="1"/>
          <p:nvPr/>
        </p:nvSpPr>
        <p:spPr>
          <a:xfrm>
            <a:off x="278675" y="2610717"/>
            <a:ext cx="11800114" cy="3600986"/>
          </a:xfrm>
          <a:prstGeom prst="rect">
            <a:avLst/>
          </a:prstGeom>
          <a:noFill/>
        </p:spPr>
        <p:txBody>
          <a:bodyPr wrap="square" rtlCol="0">
            <a:spAutoFit/>
          </a:bodyPr>
          <a:lstStyle/>
          <a:p>
            <a:pPr>
              <a:lnSpc>
                <a:spcPct val="150000"/>
              </a:lnSpc>
            </a:pPr>
            <a:r>
              <a:rPr lang="en-US" sz="2400" dirty="0"/>
              <a:t>*All collision theory questions require an answer that clearly addresses </a:t>
            </a:r>
            <a:r>
              <a:rPr lang="en-US" sz="2400" u="sng" dirty="0"/>
              <a:t>both of these points</a:t>
            </a:r>
            <a:r>
              <a:rPr lang="en-US" sz="2400" dirty="0"/>
              <a:t>*</a:t>
            </a:r>
          </a:p>
          <a:p>
            <a:pPr marL="914400" lvl="1" indent="-457200">
              <a:buFont typeface="+mj-lt"/>
              <a:buAutoNum type="arabicPeriod"/>
            </a:pPr>
            <a:r>
              <a:rPr lang="en-US" sz="2400" dirty="0"/>
              <a:t>Does the frequency of collisions change? This is how often the particles actually collide with each other (regardless of whether the collision is successful). E.g. if the frequency of collisions increases, the overall number of collisions increases which causes an increase in the rate of reaction</a:t>
            </a:r>
          </a:p>
          <a:p>
            <a:pPr marL="914400" lvl="1" indent="-457200">
              <a:buFont typeface="+mj-lt"/>
              <a:buAutoNum type="arabicPeriod"/>
            </a:pPr>
            <a:r>
              <a:rPr lang="en-US" sz="2400" dirty="0"/>
              <a:t>Does the percentage of successful collisions change? This is a discussion of how many collisions have sufficient energy to overcome Ea. E.g. if the particles have more kinetic energy, a higher percentage of collisions will be successful which cause an increase in the rate of reaction.</a:t>
            </a:r>
            <a:endParaRPr lang="en-AU" sz="2400" dirty="0"/>
          </a:p>
        </p:txBody>
      </p:sp>
    </p:spTree>
    <p:extLst>
      <p:ext uri="{BB962C8B-B14F-4D97-AF65-F5344CB8AC3E}">
        <p14:creationId xmlns:p14="http://schemas.microsoft.com/office/powerpoint/2010/main" val="399438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3"/>
          <a:stretch>
            <a:fillRect/>
          </a:stretch>
        </p:blipFill>
        <p:spPr>
          <a:xfrm>
            <a:off x="-24509" y="-49373"/>
            <a:ext cx="1916053" cy="1571945"/>
          </a:xfrm>
          <a:prstGeom prst="rect">
            <a:avLst/>
          </a:prstGeom>
        </p:spPr>
      </p:pic>
      <p:sp>
        <p:nvSpPr>
          <p:cNvPr id="10" name="Rectangle 4">
            <a:extLst>
              <a:ext uri="{FF2B5EF4-FFF2-40B4-BE49-F238E27FC236}">
                <a16:creationId xmlns:a16="http://schemas.microsoft.com/office/drawing/2014/main" id="{D3A8FB12-C9E5-4CD9-B693-957E6ECF62EF}"/>
              </a:ext>
            </a:extLst>
          </p:cNvPr>
          <p:cNvSpPr txBox="1">
            <a:spLocks noChangeArrowheads="1"/>
          </p:cNvSpPr>
          <p:nvPr/>
        </p:nvSpPr>
        <p:spPr>
          <a:xfrm>
            <a:off x="411747" y="2576253"/>
            <a:ext cx="6684009" cy="425892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Char char="•"/>
            </a:pPr>
            <a:r>
              <a:rPr lang="en-US" altLang="en-US" sz="2400" dirty="0"/>
              <a:t>Cramming more particles into a fixed volume increases the concentration of reactants or increases the pressure, this increases the frequency of collision, with a larger overall number of collisions per minute the rate of the reaction increases</a:t>
            </a:r>
          </a:p>
          <a:p>
            <a:pPr>
              <a:lnSpc>
                <a:spcPct val="90000"/>
              </a:lnSpc>
              <a:buFontTx/>
              <a:buChar char="•"/>
            </a:pPr>
            <a:r>
              <a:rPr lang="en-US" altLang="en-US" sz="2400" dirty="0"/>
              <a:t>Reducing particles in a fixed volume (decreasing concentration or pressure), this reduces the frequency of collisions, so in a given space of time there will be less collisions and therefore the rate decreases.</a:t>
            </a:r>
          </a:p>
        </p:txBody>
      </p:sp>
      <p:sp>
        <p:nvSpPr>
          <p:cNvPr id="11" name="Text Box 5">
            <a:extLst>
              <a:ext uri="{FF2B5EF4-FFF2-40B4-BE49-F238E27FC236}">
                <a16:creationId xmlns:a16="http://schemas.microsoft.com/office/drawing/2014/main" id="{7852D305-3517-478D-A740-A4CEA7D20873}"/>
              </a:ext>
            </a:extLst>
          </p:cNvPr>
          <p:cNvSpPr txBox="1">
            <a:spLocks noChangeArrowheads="1"/>
          </p:cNvSpPr>
          <p:nvPr/>
        </p:nvSpPr>
        <p:spPr bwMode="auto">
          <a:xfrm>
            <a:off x="210898" y="1625077"/>
            <a:ext cx="7085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400" dirty="0">
                <a:latin typeface="+mn-lt"/>
              </a:rPr>
              <a:t>The number of particles in a fixed volume affects the rate at which reactions occur.</a:t>
            </a:r>
          </a:p>
        </p:txBody>
      </p:sp>
      <p:pic>
        <p:nvPicPr>
          <p:cNvPr id="12" name="Picture 11">
            <a:extLst>
              <a:ext uri="{FF2B5EF4-FFF2-40B4-BE49-F238E27FC236}">
                <a16:creationId xmlns:a16="http://schemas.microsoft.com/office/drawing/2014/main" id="{7A5B9981-354E-4740-98B6-962C9345B858}"/>
              </a:ext>
            </a:extLst>
          </p:cNvPr>
          <p:cNvPicPr>
            <a:picLocks noChangeAspect="1"/>
          </p:cNvPicPr>
          <p:nvPr/>
        </p:nvPicPr>
        <p:blipFill>
          <a:blip r:embed="rId4"/>
          <a:stretch>
            <a:fillRect/>
          </a:stretch>
        </p:blipFill>
        <p:spPr>
          <a:xfrm>
            <a:off x="7754452" y="1214946"/>
            <a:ext cx="3428574" cy="2508062"/>
          </a:xfrm>
          <a:prstGeom prst="rect">
            <a:avLst/>
          </a:prstGeom>
        </p:spPr>
      </p:pic>
      <p:pic>
        <p:nvPicPr>
          <p:cNvPr id="13" name="Picture 12">
            <a:extLst>
              <a:ext uri="{FF2B5EF4-FFF2-40B4-BE49-F238E27FC236}">
                <a16:creationId xmlns:a16="http://schemas.microsoft.com/office/drawing/2014/main" id="{C5D176AE-EBE9-49C5-A269-0986BF989BC8}"/>
              </a:ext>
            </a:extLst>
          </p:cNvPr>
          <p:cNvPicPr>
            <a:picLocks noChangeAspect="1"/>
          </p:cNvPicPr>
          <p:nvPr/>
        </p:nvPicPr>
        <p:blipFill rotWithShape="1">
          <a:blip r:embed="rId5"/>
          <a:srcRect t="14846"/>
          <a:stretch/>
        </p:blipFill>
        <p:spPr>
          <a:xfrm>
            <a:off x="7754452" y="4039043"/>
            <a:ext cx="3640894" cy="2569397"/>
          </a:xfrm>
          <a:prstGeom prst="rect">
            <a:avLst/>
          </a:prstGeom>
        </p:spPr>
      </p:pic>
      <p:sp>
        <p:nvSpPr>
          <p:cNvPr id="4" name="TextBox 3">
            <a:extLst>
              <a:ext uri="{FF2B5EF4-FFF2-40B4-BE49-F238E27FC236}">
                <a16:creationId xmlns:a16="http://schemas.microsoft.com/office/drawing/2014/main" id="{FD2A3C2C-2428-42FA-A52B-FF25D7E508C3}"/>
              </a:ext>
            </a:extLst>
          </p:cNvPr>
          <p:cNvSpPr txBox="1"/>
          <p:nvPr/>
        </p:nvSpPr>
        <p:spPr>
          <a:xfrm>
            <a:off x="3060962" y="1095908"/>
            <a:ext cx="6453051" cy="461665"/>
          </a:xfrm>
          <a:prstGeom prst="rect">
            <a:avLst/>
          </a:prstGeom>
          <a:noFill/>
        </p:spPr>
        <p:txBody>
          <a:bodyPr wrap="square" rtlCol="0">
            <a:spAutoFit/>
          </a:bodyPr>
          <a:lstStyle/>
          <a:p>
            <a:r>
              <a:rPr lang="en-US" sz="2400" dirty="0">
                <a:solidFill>
                  <a:srgbClr val="FF0000"/>
                </a:solidFill>
              </a:rPr>
              <a:t>Concentration and pressure</a:t>
            </a:r>
            <a:endParaRPr lang="en-AU" sz="2400" dirty="0">
              <a:solidFill>
                <a:srgbClr val="FF0000"/>
              </a:solidFill>
            </a:endParaRPr>
          </a:p>
        </p:txBody>
      </p:sp>
    </p:spTree>
    <p:extLst>
      <p:ext uri="{BB962C8B-B14F-4D97-AF65-F5344CB8AC3E}">
        <p14:creationId xmlns:p14="http://schemas.microsoft.com/office/powerpoint/2010/main" val="40768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Content Placeholder 2">
            <a:extLst>
              <a:ext uri="{FF2B5EF4-FFF2-40B4-BE49-F238E27FC236}">
                <a16:creationId xmlns:a16="http://schemas.microsoft.com/office/drawing/2014/main" id="{5DC38FA6-D8AD-48EF-8794-7BD4C45D25F4}"/>
              </a:ext>
            </a:extLst>
          </p:cNvPr>
          <p:cNvSpPr txBox="1">
            <a:spLocks/>
          </p:cNvSpPr>
          <p:nvPr/>
        </p:nvSpPr>
        <p:spPr>
          <a:xfrm>
            <a:off x="-268183" y="1615868"/>
            <a:ext cx="8219275" cy="2438396"/>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AU" dirty="0"/>
              <a:t>Increasing the temperature increases the reaction rate</a:t>
            </a:r>
          </a:p>
          <a:p>
            <a:pPr lvl="1"/>
            <a:r>
              <a:rPr lang="en-AU" dirty="0"/>
              <a:t>At higher temperatures, particles on average have a greater kinetic energy and therefore a higher average speed.</a:t>
            </a:r>
          </a:p>
          <a:p>
            <a:pPr lvl="1"/>
            <a:r>
              <a:rPr lang="en-AU" dirty="0"/>
              <a:t>This means that a higher percentage of collisions have energy equal to or greater than the activations energy</a:t>
            </a:r>
          </a:p>
          <a:p>
            <a:pPr lvl="1"/>
            <a:r>
              <a:rPr lang="en-AU" dirty="0"/>
              <a:t>Greater percentage of collisions are successful, hence reaction rate increases</a:t>
            </a:r>
          </a:p>
        </p:txBody>
      </p:sp>
      <p:pic>
        <p:nvPicPr>
          <p:cNvPr id="10" name="Picture 9">
            <a:extLst>
              <a:ext uri="{FF2B5EF4-FFF2-40B4-BE49-F238E27FC236}">
                <a16:creationId xmlns:a16="http://schemas.microsoft.com/office/drawing/2014/main" id="{286E6327-86A4-41AC-812F-40906FA54980}"/>
              </a:ext>
            </a:extLst>
          </p:cNvPr>
          <p:cNvPicPr>
            <a:picLocks noChangeAspect="1"/>
          </p:cNvPicPr>
          <p:nvPr/>
        </p:nvPicPr>
        <p:blipFill>
          <a:blip r:embed="rId3"/>
          <a:stretch>
            <a:fillRect/>
          </a:stretch>
        </p:blipFill>
        <p:spPr>
          <a:xfrm>
            <a:off x="7951092" y="1306614"/>
            <a:ext cx="3985567" cy="2921721"/>
          </a:xfrm>
          <a:prstGeom prst="rect">
            <a:avLst/>
          </a:prstGeom>
        </p:spPr>
      </p:pic>
      <p:pic>
        <p:nvPicPr>
          <p:cNvPr id="11" name="Picture 2" descr="http://cwx.prenhall.com/bookbind/pubbooks/hillchem3/medialib/media_portfolio/text_images/CH13/FG13_09.JPG">
            <a:extLst>
              <a:ext uri="{FF2B5EF4-FFF2-40B4-BE49-F238E27FC236}">
                <a16:creationId xmlns:a16="http://schemas.microsoft.com/office/drawing/2014/main" id="{9B1CA3CD-A297-4C5F-8ED8-D57DEEF57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143" y="4663163"/>
            <a:ext cx="4796902" cy="21484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5953C40-B0B4-4D34-A4F0-A173AEE97CE2}"/>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Temperature</a:t>
            </a:r>
            <a:endParaRPr lang="en-AU" sz="2400" dirty="0">
              <a:solidFill>
                <a:srgbClr val="FF0000"/>
              </a:solidFill>
            </a:endParaRPr>
          </a:p>
        </p:txBody>
      </p:sp>
      <p:sp>
        <p:nvSpPr>
          <p:cNvPr id="4" name="TextBox 3">
            <a:extLst>
              <a:ext uri="{FF2B5EF4-FFF2-40B4-BE49-F238E27FC236}">
                <a16:creationId xmlns:a16="http://schemas.microsoft.com/office/drawing/2014/main" id="{CDDE6DE7-7E75-4910-B29C-18AC4F8FD413}"/>
              </a:ext>
            </a:extLst>
          </p:cNvPr>
          <p:cNvSpPr txBox="1"/>
          <p:nvPr/>
        </p:nvSpPr>
        <p:spPr>
          <a:xfrm>
            <a:off x="645243" y="4998719"/>
            <a:ext cx="1606898"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1"/>
                </a:solidFill>
              </a:rPr>
              <a:t>You might get asked to draw a graph to demonstrate the point </a:t>
            </a:r>
            <a:r>
              <a:rPr lang="en-US" dirty="0">
                <a:solidFill>
                  <a:schemeClr val="accent1"/>
                </a:solidFill>
                <a:latin typeface="Calibri" panose="020F0502020204030204" pitchFamily="34" charset="0"/>
                <a:cs typeface="Calibri" panose="020F0502020204030204" pitchFamily="34" charset="0"/>
              </a:rPr>
              <a:t>→</a:t>
            </a:r>
            <a:endParaRPr lang="en-AU" dirty="0">
              <a:solidFill>
                <a:schemeClr val="accent1"/>
              </a:solidFill>
            </a:endParaRPr>
          </a:p>
        </p:txBody>
      </p:sp>
      <p:sp>
        <p:nvSpPr>
          <p:cNvPr id="13" name="TextBox 12">
            <a:extLst>
              <a:ext uri="{FF2B5EF4-FFF2-40B4-BE49-F238E27FC236}">
                <a16:creationId xmlns:a16="http://schemas.microsoft.com/office/drawing/2014/main" id="{8F0D505E-7C57-4B73-8058-75FAB26C01D9}"/>
              </a:ext>
            </a:extLst>
          </p:cNvPr>
          <p:cNvSpPr txBox="1"/>
          <p:nvPr/>
        </p:nvSpPr>
        <p:spPr>
          <a:xfrm>
            <a:off x="7951092" y="4535723"/>
            <a:ext cx="3985567" cy="203132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rgbClr val="FF0000"/>
                </a:solidFill>
              </a:rPr>
              <a:t>Two points – 1) higher av speed = higher frequency of collision and 2) – higher av kinetic energy = collisions with more force with higher percentage having sufficient energy to overcome Ea.</a:t>
            </a:r>
          </a:p>
          <a:p>
            <a:endParaRPr lang="en-US" dirty="0">
              <a:solidFill>
                <a:srgbClr val="FF0000"/>
              </a:solidFill>
            </a:endParaRPr>
          </a:p>
          <a:p>
            <a:pPr algn="ctr"/>
            <a:r>
              <a:rPr lang="en-US" dirty="0">
                <a:solidFill>
                  <a:srgbClr val="FF0000"/>
                </a:solidFill>
              </a:rPr>
              <a:t>**You must discuss both**</a:t>
            </a:r>
            <a:endParaRPr lang="en-AU" dirty="0">
              <a:solidFill>
                <a:srgbClr val="FF0000"/>
              </a:solidFill>
            </a:endParaRPr>
          </a:p>
        </p:txBody>
      </p:sp>
    </p:spTree>
    <p:extLst>
      <p:ext uri="{BB962C8B-B14F-4D97-AF65-F5344CB8AC3E}">
        <p14:creationId xmlns:p14="http://schemas.microsoft.com/office/powerpoint/2010/main" val="360525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9" name="Picture 8">
            <a:extLst>
              <a:ext uri="{FF2B5EF4-FFF2-40B4-BE49-F238E27FC236}">
                <a16:creationId xmlns:a16="http://schemas.microsoft.com/office/drawing/2014/main" id="{5D18E71A-7293-4DAC-9D7D-3E5589905D67}"/>
              </a:ext>
            </a:extLst>
          </p:cNvPr>
          <p:cNvPicPr>
            <a:picLocks noChangeAspect="1"/>
          </p:cNvPicPr>
          <p:nvPr/>
        </p:nvPicPr>
        <p:blipFill>
          <a:blip r:embed="rId3"/>
          <a:stretch>
            <a:fillRect/>
          </a:stretch>
        </p:blipFill>
        <p:spPr>
          <a:xfrm>
            <a:off x="7268771" y="1028404"/>
            <a:ext cx="3912789" cy="2715760"/>
          </a:xfrm>
          <a:prstGeom prst="rect">
            <a:avLst/>
          </a:prstGeom>
        </p:spPr>
      </p:pic>
      <p:sp>
        <p:nvSpPr>
          <p:cNvPr id="10" name="TextBox 9">
            <a:extLst>
              <a:ext uri="{FF2B5EF4-FFF2-40B4-BE49-F238E27FC236}">
                <a16:creationId xmlns:a16="http://schemas.microsoft.com/office/drawing/2014/main" id="{6717D555-C946-4523-812E-633F44725A75}"/>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Surface area</a:t>
            </a:r>
            <a:endParaRPr lang="en-AU" sz="2400" dirty="0">
              <a:solidFill>
                <a:srgbClr val="FF0000"/>
              </a:solidFill>
            </a:endParaRPr>
          </a:p>
        </p:txBody>
      </p:sp>
      <p:sp>
        <p:nvSpPr>
          <p:cNvPr id="11" name="Text Box 4">
            <a:extLst>
              <a:ext uri="{FF2B5EF4-FFF2-40B4-BE49-F238E27FC236}">
                <a16:creationId xmlns:a16="http://schemas.microsoft.com/office/drawing/2014/main" id="{E8616D78-06A4-4D6D-A704-4C83F36ABB5E}"/>
              </a:ext>
            </a:extLst>
          </p:cNvPr>
          <p:cNvSpPr txBox="1">
            <a:spLocks noChangeArrowheads="1"/>
          </p:cNvSpPr>
          <p:nvPr/>
        </p:nvSpPr>
        <p:spPr bwMode="auto">
          <a:xfrm>
            <a:off x="137548" y="1690273"/>
            <a:ext cx="68483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400" dirty="0">
                <a:latin typeface="+mn-lt"/>
              </a:rPr>
              <a:t>The total surface area of a solid or liquid reactant affects the rate of a reaction.</a:t>
            </a:r>
          </a:p>
        </p:txBody>
      </p:sp>
      <p:pic>
        <p:nvPicPr>
          <p:cNvPr id="12" name="Picture 2" descr="http://www.chemguide.co.uk/physical/basicrates/sa.gif">
            <a:extLst>
              <a:ext uri="{FF2B5EF4-FFF2-40B4-BE49-F238E27FC236}">
                <a16:creationId xmlns:a16="http://schemas.microsoft.com/office/drawing/2014/main" id="{C92500D9-3E93-4F7B-88F2-FBD7691F0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790" y="3984934"/>
            <a:ext cx="3430816" cy="27157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149A04-0D4B-43FF-A467-76E592E80A9F}"/>
              </a:ext>
            </a:extLst>
          </p:cNvPr>
          <p:cNvSpPr txBox="1"/>
          <p:nvPr/>
        </p:nvSpPr>
        <p:spPr>
          <a:xfrm>
            <a:off x="0" y="2707812"/>
            <a:ext cx="6703083" cy="3416320"/>
          </a:xfrm>
          <a:prstGeom prst="rect">
            <a:avLst/>
          </a:prstGeom>
          <a:noFill/>
        </p:spPr>
        <p:txBody>
          <a:bodyPr wrap="square">
            <a:spAutoFit/>
          </a:bodyPr>
          <a:lstStyle/>
          <a:p>
            <a:pPr marL="800100" lvl="1" indent="-342900">
              <a:buFont typeface="Arial" panose="020B0604020202020204" pitchFamily="34" charset="0"/>
              <a:buChar char="•"/>
            </a:pPr>
            <a:r>
              <a:rPr lang="en-AU" sz="2400" dirty="0"/>
              <a:t>Reacting particles can only collide at surface boundaries where the phases make contact</a:t>
            </a:r>
          </a:p>
          <a:p>
            <a:pPr lvl="1"/>
            <a:endParaRPr lang="en-AU" sz="2400" dirty="0"/>
          </a:p>
          <a:p>
            <a:pPr marL="800100" lvl="1" indent="-342900">
              <a:buFont typeface="Arial" panose="020B0604020202020204" pitchFamily="34" charset="0"/>
              <a:buChar char="•"/>
            </a:pPr>
            <a:r>
              <a:rPr lang="en-AU" sz="2400" dirty="0"/>
              <a:t>Increasing the surface area exposes a greater amount of reacting particles to the possibility of collision</a:t>
            </a:r>
          </a:p>
          <a:p>
            <a:pPr lvl="1"/>
            <a:endParaRPr lang="en-AU" sz="2400" dirty="0"/>
          </a:p>
          <a:p>
            <a:pPr marL="800100" lvl="1" indent="-342900">
              <a:buFont typeface="Arial" panose="020B0604020202020204" pitchFamily="34" charset="0"/>
              <a:buChar char="•"/>
            </a:pPr>
            <a:r>
              <a:rPr lang="en-AU" sz="2400" dirty="0"/>
              <a:t>This results in increases frequency of collisions. (doesn’t change % successful)</a:t>
            </a:r>
          </a:p>
        </p:txBody>
      </p:sp>
    </p:spTree>
    <p:extLst>
      <p:ext uri="{BB962C8B-B14F-4D97-AF65-F5344CB8AC3E}">
        <p14:creationId xmlns:p14="http://schemas.microsoft.com/office/powerpoint/2010/main" val="238186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76F2C91B-7F1D-4294-9145-CD270AC116ED}"/>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Catalysts</a:t>
            </a:r>
            <a:endParaRPr lang="en-AU" sz="2400" dirty="0">
              <a:solidFill>
                <a:srgbClr val="FF0000"/>
              </a:solidFill>
            </a:endParaRPr>
          </a:p>
        </p:txBody>
      </p:sp>
      <p:pic>
        <p:nvPicPr>
          <p:cNvPr id="10" name="Picture 9">
            <a:extLst>
              <a:ext uri="{FF2B5EF4-FFF2-40B4-BE49-F238E27FC236}">
                <a16:creationId xmlns:a16="http://schemas.microsoft.com/office/drawing/2014/main" id="{C0DF2D3A-0638-4BF4-B9CB-9C69932ACDF1}"/>
              </a:ext>
            </a:extLst>
          </p:cNvPr>
          <p:cNvPicPr>
            <a:picLocks noChangeAspect="1"/>
          </p:cNvPicPr>
          <p:nvPr/>
        </p:nvPicPr>
        <p:blipFill>
          <a:blip r:embed="rId3"/>
          <a:stretch>
            <a:fillRect/>
          </a:stretch>
        </p:blipFill>
        <p:spPr>
          <a:xfrm>
            <a:off x="7922473" y="1088069"/>
            <a:ext cx="3974252" cy="3177358"/>
          </a:xfrm>
          <a:prstGeom prst="rect">
            <a:avLst/>
          </a:prstGeom>
        </p:spPr>
      </p:pic>
      <p:sp>
        <p:nvSpPr>
          <p:cNvPr id="11" name="TextBox 10">
            <a:extLst>
              <a:ext uri="{FF2B5EF4-FFF2-40B4-BE49-F238E27FC236}">
                <a16:creationId xmlns:a16="http://schemas.microsoft.com/office/drawing/2014/main" id="{4EC33B91-9690-4B8C-9F3A-03F84291D03E}"/>
              </a:ext>
            </a:extLst>
          </p:cNvPr>
          <p:cNvSpPr txBox="1"/>
          <p:nvPr/>
        </p:nvSpPr>
        <p:spPr>
          <a:xfrm>
            <a:off x="295275" y="1704045"/>
            <a:ext cx="7446645"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Recall - Activation energy (</a:t>
            </a:r>
            <a:r>
              <a:rPr lang="en-US" sz="2400" dirty="0" err="1">
                <a:latin typeface="Calibri" panose="020F0502020204030204" pitchFamily="34" charset="0"/>
                <a:cs typeface="Calibri" panose="020F0502020204030204" pitchFamily="34" charset="0"/>
              </a:rPr>
              <a:t>Ea</a:t>
            </a:r>
            <a:r>
              <a:rPr lang="en-US" sz="2400" dirty="0">
                <a:latin typeface="Calibri" panose="020F0502020204030204" pitchFamily="34" charset="0"/>
                <a:cs typeface="Calibri" panose="020F0502020204030204" pitchFamily="34" charset="0"/>
              </a:rPr>
              <a:t>) is the minimum energy required for a reaction to take place</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Catalysts are not consumed in the reaction (**So, we don’t write them in the equation. We write them above the reaction arrow**)</a:t>
            </a:r>
            <a:endParaRPr lang="en-AU"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A1A077AC-4E38-4DEC-98E1-A2EEE4B7C924}"/>
              </a:ext>
            </a:extLst>
          </p:cNvPr>
          <p:cNvPicPr>
            <a:picLocks noChangeAspect="1"/>
          </p:cNvPicPr>
          <p:nvPr/>
        </p:nvPicPr>
        <p:blipFill>
          <a:blip r:embed="rId4"/>
          <a:stretch>
            <a:fillRect/>
          </a:stretch>
        </p:blipFill>
        <p:spPr>
          <a:xfrm>
            <a:off x="3929195" y="4191629"/>
            <a:ext cx="3375118" cy="564321"/>
          </a:xfrm>
          <a:prstGeom prst="rect">
            <a:avLst/>
          </a:prstGeom>
        </p:spPr>
      </p:pic>
      <p:sp>
        <p:nvSpPr>
          <p:cNvPr id="13" name="TextBox 12">
            <a:extLst>
              <a:ext uri="{FF2B5EF4-FFF2-40B4-BE49-F238E27FC236}">
                <a16:creationId xmlns:a16="http://schemas.microsoft.com/office/drawing/2014/main" id="{289FA35C-9CAE-494C-B992-06F8754D5B31}"/>
              </a:ext>
            </a:extLst>
          </p:cNvPr>
          <p:cNvSpPr txBox="1"/>
          <p:nvPr/>
        </p:nvSpPr>
        <p:spPr>
          <a:xfrm>
            <a:off x="295275" y="4941068"/>
            <a:ext cx="11191875"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catalysts increasing the rate of reaction by providing an alternative pathway for the reaction. The alternative path has a lower activation energy, so more particles now have sufficient kinetic energy to achieve a successful collision</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8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C0FD32ED-7D13-4CE4-BBCA-C8D9529D40D1}"/>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Catalysts cont.</a:t>
            </a:r>
            <a:endParaRPr lang="en-AU" sz="2400" dirty="0">
              <a:solidFill>
                <a:srgbClr val="FF0000"/>
              </a:solidFill>
            </a:endParaRPr>
          </a:p>
        </p:txBody>
      </p:sp>
      <p:sp>
        <p:nvSpPr>
          <p:cNvPr id="3" name="TextBox 2">
            <a:extLst>
              <a:ext uri="{FF2B5EF4-FFF2-40B4-BE49-F238E27FC236}">
                <a16:creationId xmlns:a16="http://schemas.microsoft.com/office/drawing/2014/main" id="{C79F6D97-39E9-4B27-B6CC-B1039B74838B}"/>
              </a:ext>
            </a:extLst>
          </p:cNvPr>
          <p:cNvSpPr txBox="1"/>
          <p:nvPr/>
        </p:nvSpPr>
        <p:spPr>
          <a:xfrm>
            <a:off x="687977" y="1848055"/>
            <a:ext cx="10816046" cy="2805063"/>
          </a:xfrm>
          <a:prstGeom prst="rect">
            <a:avLst/>
          </a:prstGeom>
          <a:noFill/>
        </p:spPr>
        <p:txBody>
          <a:bodyPr wrap="square" rtlCol="0">
            <a:spAutoFit/>
          </a:bodyPr>
          <a:lstStyle/>
          <a:p>
            <a:pPr>
              <a:lnSpc>
                <a:spcPct val="150000"/>
              </a:lnSpc>
            </a:pPr>
            <a:r>
              <a:rPr lang="en-US" sz="2400" dirty="0"/>
              <a:t>A catalyst provides an alternative pathway for the reaction that has a lower activation energy (</a:t>
            </a:r>
            <a:r>
              <a:rPr lang="en-US" sz="2400" dirty="0" err="1"/>
              <a:t>Ea</a:t>
            </a:r>
            <a:r>
              <a:rPr lang="en-US" sz="2400" dirty="0"/>
              <a:t>). The result is that a greater proportion of particles now have sufficient kinetic energy to over come </a:t>
            </a:r>
            <a:r>
              <a:rPr lang="en-US" sz="2400" dirty="0" err="1"/>
              <a:t>Ea</a:t>
            </a:r>
            <a:r>
              <a:rPr lang="en-US" sz="2400" dirty="0"/>
              <a:t> leading to an increase in the percentage of successful collisions. This results in a higher frequency of successful collisions (greater number of successful collisions per unit of time) which is why the rate of reaction increases. </a:t>
            </a:r>
            <a:endParaRPr lang="en-AU" sz="2400" dirty="0"/>
          </a:p>
        </p:txBody>
      </p:sp>
    </p:spTree>
    <p:extLst>
      <p:ext uri="{BB962C8B-B14F-4D97-AF65-F5344CB8AC3E}">
        <p14:creationId xmlns:p14="http://schemas.microsoft.com/office/powerpoint/2010/main" val="79803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4"/>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C0FD32ED-7D13-4CE4-BBCA-C8D9529D40D1}"/>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Catalysts cont.</a:t>
            </a:r>
            <a:endParaRPr lang="en-AU" sz="2400" dirty="0">
              <a:solidFill>
                <a:srgbClr val="FF0000"/>
              </a:solidFill>
            </a:endParaRPr>
          </a:p>
        </p:txBody>
      </p:sp>
      <p:sp>
        <p:nvSpPr>
          <p:cNvPr id="12" name="Rectangle 69">
            <a:extLst>
              <a:ext uri="{FF2B5EF4-FFF2-40B4-BE49-F238E27FC236}">
                <a16:creationId xmlns:a16="http://schemas.microsoft.com/office/drawing/2014/main" id="{85048151-15D6-4772-A9BE-720BB1BB3283}"/>
              </a:ext>
            </a:extLst>
          </p:cNvPr>
          <p:cNvSpPr>
            <a:spLocks noChangeArrowheads="1"/>
          </p:cNvSpPr>
          <p:nvPr/>
        </p:nvSpPr>
        <p:spPr bwMode="auto">
          <a:xfrm>
            <a:off x="6306442" y="1720308"/>
            <a:ext cx="4191000" cy="464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sp>
        <p:nvSpPr>
          <p:cNvPr id="13" name="Rectangle 67">
            <a:extLst>
              <a:ext uri="{FF2B5EF4-FFF2-40B4-BE49-F238E27FC236}">
                <a16:creationId xmlns:a16="http://schemas.microsoft.com/office/drawing/2014/main" id="{2090FE6B-C34F-4D2D-A932-32FE94CE456D}"/>
              </a:ext>
            </a:extLst>
          </p:cNvPr>
          <p:cNvSpPr>
            <a:spLocks noChangeArrowheads="1"/>
          </p:cNvSpPr>
          <p:nvPr/>
        </p:nvSpPr>
        <p:spPr bwMode="auto">
          <a:xfrm>
            <a:off x="1524892" y="1720308"/>
            <a:ext cx="4419600" cy="464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AU" altLang="en-US" sz="2400"/>
          </a:p>
        </p:txBody>
      </p:sp>
      <p:grpSp>
        <p:nvGrpSpPr>
          <p:cNvPr id="14" name="Group 3">
            <a:extLst>
              <a:ext uri="{FF2B5EF4-FFF2-40B4-BE49-F238E27FC236}">
                <a16:creationId xmlns:a16="http://schemas.microsoft.com/office/drawing/2014/main" id="{5DCCCF4A-69DB-4125-B661-A58B6355CDF2}"/>
              </a:ext>
            </a:extLst>
          </p:cNvPr>
          <p:cNvGrpSpPr>
            <a:grpSpLocks/>
          </p:cNvGrpSpPr>
          <p:nvPr/>
        </p:nvGrpSpPr>
        <p:grpSpPr bwMode="auto">
          <a:xfrm>
            <a:off x="2136080" y="3015708"/>
            <a:ext cx="3581400" cy="2270125"/>
            <a:chOff x="1344" y="1492"/>
            <a:chExt cx="2835" cy="1718"/>
          </a:xfrm>
        </p:grpSpPr>
        <p:sp>
          <p:nvSpPr>
            <p:cNvPr id="15" name="Line 4">
              <a:extLst>
                <a:ext uri="{FF2B5EF4-FFF2-40B4-BE49-F238E27FC236}">
                  <a16:creationId xmlns:a16="http://schemas.microsoft.com/office/drawing/2014/main" id="{57BF3B03-5C5F-434A-8381-A1455D69CB93}"/>
                </a:ext>
              </a:extLst>
            </p:cNvPr>
            <p:cNvSpPr>
              <a:spLocks noChangeShapeType="1"/>
            </p:cNvSpPr>
            <p:nvPr/>
          </p:nvSpPr>
          <p:spPr bwMode="auto">
            <a:xfrm>
              <a:off x="1344" y="2522"/>
              <a:ext cx="430" cy="0"/>
            </a:xfrm>
            <a:prstGeom prst="line">
              <a:avLst/>
            </a:prstGeom>
            <a:noFill/>
            <a:ln w="57150">
              <a:solidFill>
                <a:srgbClr val="CCE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6" name="Freeform 5">
              <a:extLst>
                <a:ext uri="{FF2B5EF4-FFF2-40B4-BE49-F238E27FC236}">
                  <a16:creationId xmlns:a16="http://schemas.microsoft.com/office/drawing/2014/main" id="{0E031B30-422B-4CF6-BF53-E4A4CCDFEE01}"/>
                </a:ext>
              </a:extLst>
            </p:cNvPr>
            <p:cNvSpPr>
              <a:spLocks/>
            </p:cNvSpPr>
            <p:nvPr/>
          </p:nvSpPr>
          <p:spPr bwMode="auto">
            <a:xfrm>
              <a:off x="1774" y="1492"/>
              <a:ext cx="2405" cy="1718"/>
            </a:xfrm>
            <a:custGeom>
              <a:avLst/>
              <a:gdLst>
                <a:gd name="T0" fmla="*/ 0 w 2405"/>
                <a:gd name="T1" fmla="*/ 1030 h 1718"/>
                <a:gd name="T2" fmla="*/ 290 w 2405"/>
                <a:gd name="T3" fmla="*/ 872 h 1718"/>
                <a:gd name="T4" fmla="*/ 578 w 2405"/>
                <a:gd name="T5" fmla="*/ 188 h 1718"/>
                <a:gd name="T6" fmla="*/ 1034 w 2405"/>
                <a:gd name="T7" fmla="*/ 44 h 1718"/>
                <a:gd name="T8" fmla="*/ 1334 w 2405"/>
                <a:gd name="T9" fmla="*/ 452 h 1718"/>
                <a:gd name="T10" fmla="*/ 1546 w 2405"/>
                <a:gd name="T11" fmla="*/ 1318 h 1718"/>
                <a:gd name="T12" fmla="*/ 1718 w 2405"/>
                <a:gd name="T13" fmla="*/ 1606 h 1718"/>
                <a:gd name="T14" fmla="*/ 2147 w 2405"/>
                <a:gd name="T15" fmla="*/ 1702 h 1718"/>
                <a:gd name="T16" fmla="*/ 2405 w 2405"/>
                <a:gd name="T17" fmla="*/ 1702 h 17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5" h="1718">
                  <a:moveTo>
                    <a:pt x="0" y="1030"/>
                  </a:moveTo>
                  <a:cubicBezTo>
                    <a:pt x="48" y="1004"/>
                    <a:pt x="194" y="1012"/>
                    <a:pt x="290" y="872"/>
                  </a:cubicBezTo>
                  <a:cubicBezTo>
                    <a:pt x="386" y="732"/>
                    <a:pt x="454" y="326"/>
                    <a:pt x="578" y="188"/>
                  </a:cubicBezTo>
                  <a:cubicBezTo>
                    <a:pt x="702" y="50"/>
                    <a:pt x="908" y="0"/>
                    <a:pt x="1034" y="44"/>
                  </a:cubicBezTo>
                  <a:cubicBezTo>
                    <a:pt x="1160" y="88"/>
                    <a:pt x="1249" y="240"/>
                    <a:pt x="1334" y="452"/>
                  </a:cubicBezTo>
                  <a:cubicBezTo>
                    <a:pt x="1419" y="664"/>
                    <a:pt x="1482" y="1126"/>
                    <a:pt x="1546" y="1318"/>
                  </a:cubicBezTo>
                  <a:cubicBezTo>
                    <a:pt x="1610" y="1510"/>
                    <a:pt x="1618" y="1542"/>
                    <a:pt x="1718" y="1606"/>
                  </a:cubicBezTo>
                  <a:cubicBezTo>
                    <a:pt x="1818" y="1670"/>
                    <a:pt x="2033" y="1686"/>
                    <a:pt x="2147" y="1702"/>
                  </a:cubicBezTo>
                  <a:cubicBezTo>
                    <a:pt x="2262" y="1718"/>
                    <a:pt x="2362" y="1702"/>
                    <a:pt x="2405" y="1702"/>
                  </a:cubicBezTo>
                </a:path>
              </a:pathLst>
            </a:custGeom>
            <a:noFill/>
            <a:ln w="57150" cmpd="sng">
              <a:solidFill>
                <a:srgbClr val="CCE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17" name="Freeform 6">
            <a:extLst>
              <a:ext uri="{FF2B5EF4-FFF2-40B4-BE49-F238E27FC236}">
                <a16:creationId xmlns:a16="http://schemas.microsoft.com/office/drawing/2014/main" id="{7D239F07-C295-4B15-839B-39EA8E0B2CD2}"/>
              </a:ext>
            </a:extLst>
          </p:cNvPr>
          <p:cNvSpPr>
            <a:spLocks/>
          </p:cNvSpPr>
          <p:nvPr/>
        </p:nvSpPr>
        <p:spPr bwMode="auto">
          <a:xfrm rot="9296">
            <a:off x="3050480" y="3777708"/>
            <a:ext cx="1447800" cy="381000"/>
          </a:xfrm>
          <a:custGeom>
            <a:avLst/>
            <a:gdLst>
              <a:gd name="T0" fmla="*/ 0 w 1116"/>
              <a:gd name="T1" fmla="*/ 576035714 h 252"/>
              <a:gd name="T2" fmla="*/ 282746518 w 1116"/>
              <a:gd name="T3" fmla="*/ 256015369 h 252"/>
              <a:gd name="T4" fmla="*/ 727064144 w 1116"/>
              <a:gd name="T5" fmla="*/ 41144976 h 252"/>
              <a:gd name="T6" fmla="*/ 1110792117 w 1116"/>
              <a:gd name="T7" fmla="*/ 41144976 h 252"/>
              <a:gd name="T8" fmla="*/ 1635893350 w 1116"/>
              <a:gd name="T9" fmla="*/ 283445857 h 252"/>
              <a:gd name="T10" fmla="*/ 1878248065 w 1116"/>
              <a:gd name="T11" fmla="*/ 557749226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6" h="252">
                <a:moveTo>
                  <a:pt x="0" y="252"/>
                </a:moveTo>
                <a:cubicBezTo>
                  <a:pt x="28" y="229"/>
                  <a:pt x="96" y="151"/>
                  <a:pt x="168" y="112"/>
                </a:cubicBezTo>
                <a:cubicBezTo>
                  <a:pt x="240" y="73"/>
                  <a:pt x="350" y="34"/>
                  <a:pt x="432" y="18"/>
                </a:cubicBezTo>
                <a:cubicBezTo>
                  <a:pt x="514" y="2"/>
                  <a:pt x="570" y="0"/>
                  <a:pt x="660" y="18"/>
                </a:cubicBezTo>
                <a:cubicBezTo>
                  <a:pt x="750" y="36"/>
                  <a:pt x="896" y="86"/>
                  <a:pt x="972" y="124"/>
                </a:cubicBezTo>
                <a:cubicBezTo>
                  <a:pt x="1048" y="162"/>
                  <a:pt x="1086" y="219"/>
                  <a:pt x="1116" y="244"/>
                </a:cubicBezTo>
              </a:path>
            </a:pathLst>
          </a:custGeom>
          <a:noFill/>
          <a:ln w="57150" cmpd="sng">
            <a:solidFill>
              <a:srgbClr val="CC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18" name="Group 25">
            <a:extLst>
              <a:ext uri="{FF2B5EF4-FFF2-40B4-BE49-F238E27FC236}">
                <a16:creationId xmlns:a16="http://schemas.microsoft.com/office/drawing/2014/main" id="{ED006120-D4AA-4B67-B36F-18292C863522}"/>
              </a:ext>
            </a:extLst>
          </p:cNvPr>
          <p:cNvGrpSpPr>
            <a:grpSpLocks/>
          </p:cNvGrpSpPr>
          <p:nvPr/>
        </p:nvGrpSpPr>
        <p:grpSpPr bwMode="auto">
          <a:xfrm>
            <a:off x="1983680" y="1987008"/>
            <a:ext cx="3733800" cy="1143000"/>
            <a:chOff x="480" y="1104"/>
            <a:chExt cx="2352" cy="720"/>
          </a:xfrm>
        </p:grpSpPr>
        <p:grpSp>
          <p:nvGrpSpPr>
            <p:cNvPr id="19" name="Group 24">
              <a:extLst>
                <a:ext uri="{FF2B5EF4-FFF2-40B4-BE49-F238E27FC236}">
                  <a16:creationId xmlns:a16="http://schemas.microsoft.com/office/drawing/2014/main" id="{9E18BE2A-3A50-49B5-B711-B8E6652B3DB8}"/>
                </a:ext>
              </a:extLst>
            </p:cNvPr>
            <p:cNvGrpSpPr>
              <a:grpSpLocks/>
            </p:cNvGrpSpPr>
            <p:nvPr/>
          </p:nvGrpSpPr>
          <p:grpSpPr bwMode="auto">
            <a:xfrm>
              <a:off x="1824" y="1104"/>
              <a:ext cx="1008" cy="720"/>
              <a:chOff x="1824" y="1104"/>
              <a:chExt cx="1008" cy="720"/>
            </a:xfrm>
          </p:grpSpPr>
          <p:sp>
            <p:nvSpPr>
              <p:cNvPr id="21" name="Text Box 9">
                <a:extLst>
                  <a:ext uri="{FF2B5EF4-FFF2-40B4-BE49-F238E27FC236}">
                    <a16:creationId xmlns:a16="http://schemas.microsoft.com/office/drawing/2014/main" id="{1F415A38-BB83-4411-B415-0DC4AB13611A}"/>
                  </a:ext>
                </a:extLst>
              </p:cNvPr>
              <p:cNvSpPr txBox="1">
                <a:spLocks noChangeArrowheads="1"/>
              </p:cNvSpPr>
              <p:nvPr/>
            </p:nvSpPr>
            <p:spPr bwMode="auto">
              <a:xfrm>
                <a:off x="1824" y="1104"/>
                <a:ext cx="1008" cy="4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lang="en-US" altLang="en-US" sz="2400" b="1" dirty="0"/>
                  <a:t>Activation</a:t>
                </a:r>
              </a:p>
              <a:p>
                <a:pPr>
                  <a:lnSpc>
                    <a:spcPct val="85000"/>
                  </a:lnSpc>
                  <a:spcBef>
                    <a:spcPct val="0"/>
                  </a:spcBef>
                  <a:buFontTx/>
                  <a:buNone/>
                </a:pPr>
                <a:r>
                  <a:rPr lang="en-US" altLang="en-US" sz="2400" b="1" dirty="0"/>
                  <a:t>Energy</a:t>
                </a:r>
              </a:p>
            </p:txBody>
          </p:sp>
          <p:sp>
            <p:nvSpPr>
              <p:cNvPr id="22" name="Line 10">
                <a:extLst>
                  <a:ext uri="{FF2B5EF4-FFF2-40B4-BE49-F238E27FC236}">
                    <a16:creationId xmlns:a16="http://schemas.microsoft.com/office/drawing/2014/main" id="{F7953384-68FC-4126-AC6B-9694CFB0C6C7}"/>
                  </a:ext>
                </a:extLst>
              </p:cNvPr>
              <p:cNvSpPr>
                <a:spLocks noChangeShapeType="1"/>
              </p:cNvSpPr>
              <p:nvPr/>
            </p:nvSpPr>
            <p:spPr bwMode="auto">
              <a:xfrm rot="1296320" flipH="1">
                <a:off x="1824" y="1536"/>
                <a:ext cx="288"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 name="Line 11">
              <a:extLst>
                <a:ext uri="{FF2B5EF4-FFF2-40B4-BE49-F238E27FC236}">
                  <a16:creationId xmlns:a16="http://schemas.microsoft.com/office/drawing/2014/main" id="{3D3CEDAA-A8AA-4466-AB3E-709458716501}"/>
                </a:ext>
              </a:extLst>
            </p:cNvPr>
            <p:cNvSpPr>
              <a:spLocks noChangeShapeType="1"/>
            </p:cNvSpPr>
            <p:nvPr/>
          </p:nvSpPr>
          <p:spPr bwMode="auto">
            <a:xfrm flipH="1">
              <a:off x="480" y="1776"/>
              <a:ext cx="1152"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nvGrpSpPr>
          <p:cNvPr id="23" name="Group 22">
            <a:extLst>
              <a:ext uri="{FF2B5EF4-FFF2-40B4-BE49-F238E27FC236}">
                <a16:creationId xmlns:a16="http://schemas.microsoft.com/office/drawing/2014/main" id="{DF1E3C9C-2A1D-4407-B7CD-BF871D2E3F51}"/>
              </a:ext>
            </a:extLst>
          </p:cNvPr>
          <p:cNvGrpSpPr>
            <a:grpSpLocks/>
          </p:cNvGrpSpPr>
          <p:nvPr/>
        </p:nvGrpSpPr>
        <p:grpSpPr bwMode="auto">
          <a:xfrm>
            <a:off x="1448692" y="2406108"/>
            <a:ext cx="4389438" cy="3962400"/>
            <a:chOff x="143" y="1392"/>
            <a:chExt cx="2765" cy="2496"/>
          </a:xfrm>
        </p:grpSpPr>
        <p:sp>
          <p:nvSpPr>
            <p:cNvPr id="24" name="Freeform 13">
              <a:extLst>
                <a:ext uri="{FF2B5EF4-FFF2-40B4-BE49-F238E27FC236}">
                  <a16:creationId xmlns:a16="http://schemas.microsoft.com/office/drawing/2014/main" id="{39618F8A-7E6F-474A-984B-B383874F4B40}"/>
                </a:ext>
              </a:extLst>
            </p:cNvPr>
            <p:cNvSpPr>
              <a:spLocks/>
            </p:cNvSpPr>
            <p:nvPr/>
          </p:nvSpPr>
          <p:spPr bwMode="auto">
            <a:xfrm>
              <a:off x="464" y="1392"/>
              <a:ext cx="2444" cy="2160"/>
            </a:xfrm>
            <a:custGeom>
              <a:avLst/>
              <a:gdLst>
                <a:gd name="T0" fmla="*/ 0 w 3600"/>
                <a:gd name="T1" fmla="*/ 0 h 2160"/>
                <a:gd name="T2" fmla="*/ 0 w 3600"/>
                <a:gd name="T3" fmla="*/ 2160 h 2160"/>
                <a:gd name="T4" fmla="*/ 1659 w 3600"/>
                <a:gd name="T5" fmla="*/ 2160 h 2160"/>
                <a:gd name="T6" fmla="*/ 0 60000 65536"/>
                <a:gd name="T7" fmla="*/ 0 60000 65536"/>
                <a:gd name="T8" fmla="*/ 0 60000 65536"/>
              </a:gdLst>
              <a:ahLst/>
              <a:cxnLst>
                <a:cxn ang="T6">
                  <a:pos x="T0" y="T1"/>
                </a:cxn>
                <a:cxn ang="T7">
                  <a:pos x="T2" y="T3"/>
                </a:cxn>
                <a:cxn ang="T8">
                  <a:pos x="T4" y="T5"/>
                </a:cxn>
              </a:cxnLst>
              <a:rect l="0" t="0" r="r" b="b"/>
              <a:pathLst>
                <a:path w="3600" h="2160">
                  <a:moveTo>
                    <a:pt x="0" y="0"/>
                  </a:moveTo>
                  <a:lnTo>
                    <a:pt x="0" y="2160"/>
                  </a:lnTo>
                  <a:lnTo>
                    <a:pt x="3600" y="2160"/>
                  </a:ln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5" name="Text Box 14">
              <a:extLst>
                <a:ext uri="{FF2B5EF4-FFF2-40B4-BE49-F238E27FC236}">
                  <a16:creationId xmlns:a16="http://schemas.microsoft.com/office/drawing/2014/main" id="{91AC6DE6-C961-4EA7-96DF-B4323EF6E826}"/>
                </a:ext>
              </a:extLst>
            </p:cNvPr>
            <p:cNvSpPr txBox="1">
              <a:spLocks noChangeArrowheads="1"/>
            </p:cNvSpPr>
            <p:nvPr/>
          </p:nvSpPr>
          <p:spPr bwMode="auto">
            <a:xfrm>
              <a:off x="672" y="3600"/>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Reaction Co-ordinate</a:t>
              </a:r>
            </a:p>
          </p:txBody>
        </p:sp>
        <p:sp>
          <p:nvSpPr>
            <p:cNvPr id="26" name="Text Box 15">
              <a:extLst>
                <a:ext uri="{FF2B5EF4-FFF2-40B4-BE49-F238E27FC236}">
                  <a16:creationId xmlns:a16="http://schemas.microsoft.com/office/drawing/2014/main" id="{484AFF8A-71A6-44F0-BA34-61979860F612}"/>
                </a:ext>
              </a:extLst>
            </p:cNvPr>
            <p:cNvSpPr txBox="1">
              <a:spLocks noChangeArrowheads="1"/>
            </p:cNvSpPr>
            <p:nvPr/>
          </p:nvSpPr>
          <p:spPr bwMode="auto">
            <a:xfrm rot="-5399970">
              <a:off x="-145" y="2346"/>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 </a:t>
              </a:r>
              <a:r>
                <a:rPr lang="en-US" altLang="en-US" sz="2000" b="1"/>
                <a:t>Enthalpy</a:t>
              </a:r>
            </a:p>
          </p:txBody>
        </p:sp>
      </p:grpSp>
      <p:grpSp>
        <p:nvGrpSpPr>
          <p:cNvPr id="27" name="Group 27">
            <a:extLst>
              <a:ext uri="{FF2B5EF4-FFF2-40B4-BE49-F238E27FC236}">
                <a16:creationId xmlns:a16="http://schemas.microsoft.com/office/drawing/2014/main" id="{536A903E-CBA5-4A67-8966-13DA8ACC8787}"/>
              </a:ext>
            </a:extLst>
          </p:cNvPr>
          <p:cNvGrpSpPr>
            <a:grpSpLocks/>
          </p:cNvGrpSpPr>
          <p:nvPr/>
        </p:nvGrpSpPr>
        <p:grpSpPr bwMode="auto">
          <a:xfrm>
            <a:off x="1983680" y="2939508"/>
            <a:ext cx="3810000" cy="838200"/>
            <a:chOff x="480" y="1728"/>
            <a:chExt cx="2400" cy="528"/>
          </a:xfrm>
        </p:grpSpPr>
        <p:sp>
          <p:nvSpPr>
            <p:cNvPr id="28" name="Line 17">
              <a:extLst>
                <a:ext uri="{FF2B5EF4-FFF2-40B4-BE49-F238E27FC236}">
                  <a16:creationId xmlns:a16="http://schemas.microsoft.com/office/drawing/2014/main" id="{896917D6-EE06-44CD-8F3A-63C1CF222DB0}"/>
                </a:ext>
              </a:extLst>
            </p:cNvPr>
            <p:cNvSpPr>
              <a:spLocks noChangeShapeType="1"/>
            </p:cNvSpPr>
            <p:nvPr/>
          </p:nvSpPr>
          <p:spPr bwMode="auto">
            <a:xfrm flipH="1">
              <a:off x="480" y="2256"/>
              <a:ext cx="1104"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9" name="Group 26">
              <a:extLst>
                <a:ext uri="{FF2B5EF4-FFF2-40B4-BE49-F238E27FC236}">
                  <a16:creationId xmlns:a16="http://schemas.microsoft.com/office/drawing/2014/main" id="{A418ECDA-F6E7-4F21-826D-9187A4EF407E}"/>
                </a:ext>
              </a:extLst>
            </p:cNvPr>
            <p:cNvGrpSpPr>
              <a:grpSpLocks/>
            </p:cNvGrpSpPr>
            <p:nvPr/>
          </p:nvGrpSpPr>
          <p:grpSpPr bwMode="auto">
            <a:xfrm>
              <a:off x="1680" y="1728"/>
              <a:ext cx="1200" cy="480"/>
              <a:chOff x="1680" y="1728"/>
              <a:chExt cx="1200" cy="480"/>
            </a:xfrm>
          </p:grpSpPr>
          <p:sp>
            <p:nvSpPr>
              <p:cNvPr id="30" name="Text Box 19">
                <a:extLst>
                  <a:ext uri="{FF2B5EF4-FFF2-40B4-BE49-F238E27FC236}">
                    <a16:creationId xmlns:a16="http://schemas.microsoft.com/office/drawing/2014/main" id="{E6965424-3A02-4A09-90B5-964DF615B282}"/>
                  </a:ext>
                </a:extLst>
              </p:cNvPr>
              <p:cNvSpPr txBox="1">
                <a:spLocks noChangeArrowheads="1"/>
              </p:cNvSpPr>
              <p:nvPr/>
            </p:nvSpPr>
            <p:spPr bwMode="auto">
              <a:xfrm>
                <a:off x="2064" y="1728"/>
                <a:ext cx="816" cy="4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lang="en-US" altLang="en-US" sz="2400" b="1"/>
                  <a:t>Catalyst</a:t>
                </a:r>
              </a:p>
              <a:p>
                <a:pPr>
                  <a:lnSpc>
                    <a:spcPct val="85000"/>
                  </a:lnSpc>
                  <a:spcBef>
                    <a:spcPct val="0"/>
                  </a:spcBef>
                  <a:buFontTx/>
                  <a:buNone/>
                </a:pPr>
                <a:r>
                  <a:rPr lang="en-US" altLang="en-US" sz="2400" b="1"/>
                  <a:t>added</a:t>
                </a:r>
              </a:p>
            </p:txBody>
          </p:sp>
          <p:sp>
            <p:nvSpPr>
              <p:cNvPr id="31" name="Line 20">
                <a:extLst>
                  <a:ext uri="{FF2B5EF4-FFF2-40B4-BE49-F238E27FC236}">
                    <a16:creationId xmlns:a16="http://schemas.microsoft.com/office/drawing/2014/main" id="{40F22CD5-472D-4064-B855-AAAF64402A6A}"/>
                  </a:ext>
                </a:extLst>
              </p:cNvPr>
              <p:cNvSpPr>
                <a:spLocks noChangeShapeType="1"/>
              </p:cNvSpPr>
              <p:nvPr/>
            </p:nvSpPr>
            <p:spPr bwMode="auto">
              <a:xfrm flipH="1">
                <a:off x="1680" y="1968"/>
                <a:ext cx="384"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sp>
        <p:nvSpPr>
          <p:cNvPr id="32" name="Freeform 28">
            <a:extLst>
              <a:ext uri="{FF2B5EF4-FFF2-40B4-BE49-F238E27FC236}">
                <a16:creationId xmlns:a16="http://schemas.microsoft.com/office/drawing/2014/main" id="{D5D73BA3-D9C7-4129-AB9C-BD67950E3436}"/>
              </a:ext>
            </a:extLst>
          </p:cNvPr>
          <p:cNvSpPr>
            <a:spLocks/>
          </p:cNvSpPr>
          <p:nvPr/>
        </p:nvSpPr>
        <p:spPr bwMode="auto">
          <a:xfrm>
            <a:off x="7181155" y="3485608"/>
            <a:ext cx="3030537" cy="2101850"/>
          </a:xfrm>
          <a:custGeom>
            <a:avLst/>
            <a:gdLst>
              <a:gd name="T0" fmla="*/ 0 w 4105"/>
              <a:gd name="T1" fmla="*/ 2147483646 h 1324"/>
              <a:gd name="T2" fmla="*/ 222913161 w 4105"/>
              <a:gd name="T3" fmla="*/ 2147483646 h 1324"/>
              <a:gd name="T4" fmla="*/ 334097325 w 4105"/>
              <a:gd name="T5" fmla="*/ 2147483646 h 1324"/>
              <a:gd name="T6" fmla="*/ 406040280 w 4105"/>
              <a:gd name="T7" fmla="*/ 2006044375 h 1324"/>
              <a:gd name="T8" fmla="*/ 471443034 w 4105"/>
              <a:gd name="T9" fmla="*/ 1249997500 h 1324"/>
              <a:gd name="T10" fmla="*/ 582627198 w 4105"/>
              <a:gd name="T11" fmla="*/ 342741250 h 1324"/>
              <a:gd name="T12" fmla="*/ 713431967 w 4105"/>
              <a:gd name="T13" fmla="*/ 10080625 h 1324"/>
              <a:gd name="T14" fmla="*/ 837696534 w 4105"/>
              <a:gd name="T15" fmla="*/ 282257500 h 1324"/>
              <a:gd name="T16" fmla="*/ 1001203049 w 4105"/>
              <a:gd name="T17" fmla="*/ 1522174375 h 1324"/>
              <a:gd name="T18" fmla="*/ 1282433191 w 4105"/>
              <a:gd name="T19" fmla="*/ 2147483646 h 1324"/>
              <a:gd name="T20" fmla="*/ 1733710050 w 4105"/>
              <a:gd name="T21" fmla="*/ 2147483646 h 1324"/>
              <a:gd name="T22" fmla="*/ 2147483646 w 4105"/>
              <a:gd name="T23" fmla="*/ 2147483646 h 1324"/>
              <a:gd name="T24" fmla="*/ 2147483646 w 4105"/>
              <a:gd name="T25" fmla="*/ 2147483646 h 13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05" h="1324">
                <a:moveTo>
                  <a:pt x="0" y="1324"/>
                </a:moveTo>
                <a:cubicBezTo>
                  <a:pt x="68" y="1306"/>
                  <a:pt x="307" y="1264"/>
                  <a:pt x="409" y="1216"/>
                </a:cubicBezTo>
                <a:cubicBezTo>
                  <a:pt x="511" y="1168"/>
                  <a:pt x="557" y="1106"/>
                  <a:pt x="613" y="1036"/>
                </a:cubicBezTo>
                <a:cubicBezTo>
                  <a:pt x="669" y="966"/>
                  <a:pt x="703" y="886"/>
                  <a:pt x="745" y="796"/>
                </a:cubicBezTo>
                <a:cubicBezTo>
                  <a:pt x="787" y="706"/>
                  <a:pt x="811" y="606"/>
                  <a:pt x="865" y="496"/>
                </a:cubicBezTo>
                <a:cubicBezTo>
                  <a:pt x="919" y="386"/>
                  <a:pt x="995" y="218"/>
                  <a:pt x="1069" y="136"/>
                </a:cubicBezTo>
                <a:cubicBezTo>
                  <a:pt x="1143" y="54"/>
                  <a:pt x="1231" y="8"/>
                  <a:pt x="1309" y="4"/>
                </a:cubicBezTo>
                <a:cubicBezTo>
                  <a:pt x="1387" y="0"/>
                  <a:pt x="1449" y="12"/>
                  <a:pt x="1537" y="112"/>
                </a:cubicBezTo>
                <a:cubicBezTo>
                  <a:pt x="1625" y="212"/>
                  <a:pt x="1701" y="444"/>
                  <a:pt x="1837" y="604"/>
                </a:cubicBezTo>
                <a:cubicBezTo>
                  <a:pt x="1973" y="764"/>
                  <a:pt x="2129" y="964"/>
                  <a:pt x="2353" y="1072"/>
                </a:cubicBezTo>
                <a:cubicBezTo>
                  <a:pt x="2577" y="1180"/>
                  <a:pt x="2911" y="1214"/>
                  <a:pt x="3181" y="1252"/>
                </a:cubicBezTo>
                <a:cubicBezTo>
                  <a:pt x="3451" y="1290"/>
                  <a:pt x="3841" y="1294"/>
                  <a:pt x="3973" y="1300"/>
                </a:cubicBezTo>
                <a:cubicBezTo>
                  <a:pt x="4105" y="1306"/>
                  <a:pt x="3973" y="1290"/>
                  <a:pt x="3973" y="1288"/>
                </a:cubicBezTo>
              </a:path>
            </a:pathLst>
          </a:custGeom>
          <a:noFill/>
          <a:ln w="3810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33" name="Group 53">
            <a:extLst>
              <a:ext uri="{FF2B5EF4-FFF2-40B4-BE49-F238E27FC236}">
                <a16:creationId xmlns:a16="http://schemas.microsoft.com/office/drawing/2014/main" id="{22241CDF-E5B6-4B32-9CC9-F52619275A6A}"/>
              </a:ext>
            </a:extLst>
          </p:cNvPr>
          <p:cNvGrpSpPr>
            <a:grpSpLocks/>
          </p:cNvGrpSpPr>
          <p:nvPr/>
        </p:nvGrpSpPr>
        <p:grpSpPr bwMode="auto">
          <a:xfrm>
            <a:off x="6249292" y="2406108"/>
            <a:ext cx="4114800" cy="3962400"/>
            <a:chOff x="2976" y="1392"/>
            <a:chExt cx="2592" cy="2496"/>
          </a:xfrm>
        </p:grpSpPr>
        <p:sp>
          <p:nvSpPr>
            <p:cNvPr id="34" name="Freeform 30">
              <a:extLst>
                <a:ext uri="{FF2B5EF4-FFF2-40B4-BE49-F238E27FC236}">
                  <a16:creationId xmlns:a16="http://schemas.microsoft.com/office/drawing/2014/main" id="{87494FF0-1A2D-4B77-93F3-DF7767B7FBFA}"/>
                </a:ext>
              </a:extLst>
            </p:cNvPr>
            <p:cNvSpPr>
              <a:spLocks/>
            </p:cNvSpPr>
            <p:nvPr/>
          </p:nvSpPr>
          <p:spPr bwMode="auto">
            <a:xfrm>
              <a:off x="3408" y="1392"/>
              <a:ext cx="2160" cy="2160"/>
            </a:xfrm>
            <a:custGeom>
              <a:avLst/>
              <a:gdLst>
                <a:gd name="T0" fmla="*/ 0 w 3600"/>
                <a:gd name="T1" fmla="*/ 0 h 2160"/>
                <a:gd name="T2" fmla="*/ 0 w 3600"/>
                <a:gd name="T3" fmla="*/ 2160 h 2160"/>
                <a:gd name="T4" fmla="*/ 1296 w 3600"/>
                <a:gd name="T5" fmla="*/ 2160 h 2160"/>
                <a:gd name="T6" fmla="*/ 0 60000 65536"/>
                <a:gd name="T7" fmla="*/ 0 60000 65536"/>
                <a:gd name="T8" fmla="*/ 0 60000 65536"/>
              </a:gdLst>
              <a:ahLst/>
              <a:cxnLst>
                <a:cxn ang="T6">
                  <a:pos x="T0" y="T1"/>
                </a:cxn>
                <a:cxn ang="T7">
                  <a:pos x="T2" y="T3"/>
                </a:cxn>
                <a:cxn ang="T8">
                  <a:pos x="T4" y="T5"/>
                </a:cxn>
              </a:cxnLst>
              <a:rect l="0" t="0" r="r" b="b"/>
              <a:pathLst>
                <a:path w="3600" h="2160">
                  <a:moveTo>
                    <a:pt x="0" y="0"/>
                  </a:moveTo>
                  <a:lnTo>
                    <a:pt x="0" y="2160"/>
                  </a:lnTo>
                  <a:lnTo>
                    <a:pt x="3600" y="2160"/>
                  </a:ln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5" name="Text Box 31">
              <a:extLst>
                <a:ext uri="{FF2B5EF4-FFF2-40B4-BE49-F238E27FC236}">
                  <a16:creationId xmlns:a16="http://schemas.microsoft.com/office/drawing/2014/main" id="{46EADCAB-1C66-4B95-BF1F-0C50DF7085C2}"/>
                </a:ext>
              </a:extLst>
            </p:cNvPr>
            <p:cNvSpPr txBox="1">
              <a:spLocks noChangeArrowheads="1"/>
            </p:cNvSpPr>
            <p:nvPr/>
          </p:nvSpPr>
          <p:spPr bwMode="auto">
            <a:xfrm>
              <a:off x="3600" y="3600"/>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Energy of particles</a:t>
              </a:r>
            </a:p>
          </p:txBody>
        </p:sp>
        <p:sp>
          <p:nvSpPr>
            <p:cNvPr id="36" name="Text Box 32">
              <a:extLst>
                <a:ext uri="{FF2B5EF4-FFF2-40B4-BE49-F238E27FC236}">
                  <a16:creationId xmlns:a16="http://schemas.microsoft.com/office/drawing/2014/main" id="{99959452-048A-43F5-AE22-AC1042EA7123}"/>
                </a:ext>
              </a:extLst>
            </p:cNvPr>
            <p:cNvSpPr txBox="1">
              <a:spLocks noChangeArrowheads="1"/>
            </p:cNvSpPr>
            <p:nvPr/>
          </p:nvSpPr>
          <p:spPr bwMode="auto">
            <a:xfrm rot="-5399022">
              <a:off x="2424" y="2520"/>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t>No. of particles</a:t>
              </a:r>
            </a:p>
          </p:txBody>
        </p:sp>
      </p:grpSp>
      <p:grpSp>
        <p:nvGrpSpPr>
          <p:cNvPr id="37" name="Group 68">
            <a:extLst>
              <a:ext uri="{FF2B5EF4-FFF2-40B4-BE49-F238E27FC236}">
                <a16:creationId xmlns:a16="http://schemas.microsoft.com/office/drawing/2014/main" id="{F6E0EE65-F5EB-4E85-AC8A-92D588108C27}"/>
              </a:ext>
            </a:extLst>
          </p:cNvPr>
          <p:cNvGrpSpPr>
            <a:grpSpLocks/>
          </p:cNvGrpSpPr>
          <p:nvPr/>
        </p:nvGrpSpPr>
        <p:grpSpPr bwMode="auto">
          <a:xfrm>
            <a:off x="7468492" y="1948908"/>
            <a:ext cx="2819400" cy="3886200"/>
            <a:chOff x="3888" y="1104"/>
            <a:chExt cx="1536" cy="2448"/>
          </a:xfrm>
        </p:grpSpPr>
        <p:grpSp>
          <p:nvGrpSpPr>
            <p:cNvPr id="38" name="Group 54">
              <a:extLst>
                <a:ext uri="{FF2B5EF4-FFF2-40B4-BE49-F238E27FC236}">
                  <a16:creationId xmlns:a16="http://schemas.microsoft.com/office/drawing/2014/main" id="{D181B103-E56B-4EA1-9241-D2EECC954B5C}"/>
                </a:ext>
              </a:extLst>
            </p:cNvPr>
            <p:cNvGrpSpPr>
              <a:grpSpLocks/>
            </p:cNvGrpSpPr>
            <p:nvPr/>
          </p:nvGrpSpPr>
          <p:grpSpPr bwMode="auto">
            <a:xfrm>
              <a:off x="4076" y="1728"/>
              <a:ext cx="432" cy="1824"/>
              <a:chOff x="4220" y="1605"/>
              <a:chExt cx="432" cy="1947"/>
            </a:xfrm>
          </p:grpSpPr>
          <p:sp>
            <p:nvSpPr>
              <p:cNvPr id="40" name="Line 36">
                <a:extLst>
                  <a:ext uri="{FF2B5EF4-FFF2-40B4-BE49-F238E27FC236}">
                    <a16:creationId xmlns:a16="http://schemas.microsoft.com/office/drawing/2014/main" id="{C70BA586-2B5F-4A64-897B-A207493F1F94}"/>
                  </a:ext>
                </a:extLst>
              </p:cNvPr>
              <p:cNvSpPr>
                <a:spLocks noChangeShapeType="1"/>
              </p:cNvSpPr>
              <p:nvPr/>
            </p:nvSpPr>
            <p:spPr bwMode="auto">
              <a:xfrm>
                <a:off x="4560" y="2112"/>
                <a:ext cx="0" cy="144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 name="Line 37">
                <a:extLst>
                  <a:ext uri="{FF2B5EF4-FFF2-40B4-BE49-F238E27FC236}">
                    <a16:creationId xmlns:a16="http://schemas.microsoft.com/office/drawing/2014/main" id="{B65563A5-B1C8-4572-A4EB-9745FB85C173}"/>
                  </a:ext>
                </a:extLst>
              </p:cNvPr>
              <p:cNvSpPr>
                <a:spLocks noChangeShapeType="1"/>
              </p:cNvSpPr>
              <p:nvPr/>
            </p:nvSpPr>
            <p:spPr bwMode="auto">
              <a:xfrm rot="17964055" flipH="1">
                <a:off x="4220" y="1605"/>
                <a:ext cx="432"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39" name="Text Box 38">
              <a:extLst>
                <a:ext uri="{FF2B5EF4-FFF2-40B4-BE49-F238E27FC236}">
                  <a16:creationId xmlns:a16="http://schemas.microsoft.com/office/drawing/2014/main" id="{729DB8EA-A52E-4A52-9DBF-6B22AC55B4C4}"/>
                </a:ext>
              </a:extLst>
            </p:cNvPr>
            <p:cNvSpPr txBox="1">
              <a:spLocks noChangeArrowheads="1"/>
            </p:cNvSpPr>
            <p:nvPr/>
          </p:nvSpPr>
          <p:spPr bwMode="auto">
            <a:xfrm>
              <a:off x="3888" y="1104"/>
              <a:ext cx="1536" cy="526"/>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FF0000"/>
                  </a:solidFill>
                </a:rPr>
                <a:t>Activation energy (with catalyst)</a:t>
              </a:r>
            </a:p>
          </p:txBody>
        </p:sp>
      </p:grpSp>
      <p:grpSp>
        <p:nvGrpSpPr>
          <p:cNvPr id="42" name="Group 39">
            <a:extLst>
              <a:ext uri="{FF2B5EF4-FFF2-40B4-BE49-F238E27FC236}">
                <a16:creationId xmlns:a16="http://schemas.microsoft.com/office/drawing/2014/main" id="{6F11F3D3-9FA1-4724-AB35-35F1A33EACC1}"/>
              </a:ext>
            </a:extLst>
          </p:cNvPr>
          <p:cNvGrpSpPr>
            <a:grpSpLocks/>
          </p:cNvGrpSpPr>
          <p:nvPr/>
        </p:nvGrpSpPr>
        <p:grpSpPr bwMode="auto">
          <a:xfrm>
            <a:off x="8459092" y="4387308"/>
            <a:ext cx="1752600" cy="1447800"/>
            <a:chOff x="3024" y="2592"/>
            <a:chExt cx="2256" cy="912"/>
          </a:xfrm>
        </p:grpSpPr>
        <p:sp>
          <p:nvSpPr>
            <p:cNvPr id="43" name="Line 40">
              <a:extLst>
                <a:ext uri="{FF2B5EF4-FFF2-40B4-BE49-F238E27FC236}">
                  <a16:creationId xmlns:a16="http://schemas.microsoft.com/office/drawing/2014/main" id="{AEF8229E-6073-46F8-9109-94B63B68CB65}"/>
                </a:ext>
              </a:extLst>
            </p:cNvPr>
            <p:cNvSpPr>
              <a:spLocks noChangeShapeType="1"/>
            </p:cNvSpPr>
            <p:nvPr/>
          </p:nvSpPr>
          <p:spPr bwMode="auto">
            <a:xfrm>
              <a:off x="3024" y="3312"/>
              <a:ext cx="192" cy="19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 name="Line 41">
              <a:extLst>
                <a:ext uri="{FF2B5EF4-FFF2-40B4-BE49-F238E27FC236}">
                  <a16:creationId xmlns:a16="http://schemas.microsoft.com/office/drawing/2014/main" id="{B58F52AD-E7DD-4D05-8F28-7F9D32D994A3}"/>
                </a:ext>
              </a:extLst>
            </p:cNvPr>
            <p:cNvSpPr>
              <a:spLocks noChangeShapeType="1"/>
            </p:cNvSpPr>
            <p:nvPr/>
          </p:nvSpPr>
          <p:spPr bwMode="auto">
            <a:xfrm>
              <a:off x="3024" y="3168"/>
              <a:ext cx="336"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 name="Line 42">
              <a:extLst>
                <a:ext uri="{FF2B5EF4-FFF2-40B4-BE49-F238E27FC236}">
                  <a16:creationId xmlns:a16="http://schemas.microsoft.com/office/drawing/2014/main" id="{C7F42ADA-2069-4DD3-BA85-A95097D9507C}"/>
                </a:ext>
              </a:extLst>
            </p:cNvPr>
            <p:cNvSpPr>
              <a:spLocks noChangeShapeType="1"/>
            </p:cNvSpPr>
            <p:nvPr/>
          </p:nvSpPr>
          <p:spPr bwMode="auto">
            <a:xfrm>
              <a:off x="3024" y="2976"/>
              <a:ext cx="528" cy="52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6" name="Line 43">
              <a:extLst>
                <a:ext uri="{FF2B5EF4-FFF2-40B4-BE49-F238E27FC236}">
                  <a16:creationId xmlns:a16="http://schemas.microsoft.com/office/drawing/2014/main" id="{1579BD80-0C52-475C-BF33-6968E9F484AC}"/>
                </a:ext>
              </a:extLst>
            </p:cNvPr>
            <p:cNvSpPr>
              <a:spLocks noChangeShapeType="1"/>
            </p:cNvSpPr>
            <p:nvPr/>
          </p:nvSpPr>
          <p:spPr bwMode="auto">
            <a:xfrm>
              <a:off x="3024" y="2784"/>
              <a:ext cx="720" cy="72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 name="Line 44">
              <a:extLst>
                <a:ext uri="{FF2B5EF4-FFF2-40B4-BE49-F238E27FC236}">
                  <a16:creationId xmlns:a16="http://schemas.microsoft.com/office/drawing/2014/main" id="{750662BE-C30C-41B2-B3CA-1AEF80F2952C}"/>
                </a:ext>
              </a:extLst>
            </p:cNvPr>
            <p:cNvSpPr>
              <a:spLocks noChangeShapeType="1"/>
            </p:cNvSpPr>
            <p:nvPr/>
          </p:nvSpPr>
          <p:spPr bwMode="auto">
            <a:xfrm>
              <a:off x="3024" y="2592"/>
              <a:ext cx="912" cy="9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8" name="Line 45">
              <a:extLst>
                <a:ext uri="{FF2B5EF4-FFF2-40B4-BE49-F238E27FC236}">
                  <a16:creationId xmlns:a16="http://schemas.microsoft.com/office/drawing/2014/main" id="{1AED834C-5E46-4B41-B659-8C9D7E65B5C7}"/>
                </a:ext>
              </a:extLst>
            </p:cNvPr>
            <p:cNvSpPr>
              <a:spLocks noChangeShapeType="1"/>
            </p:cNvSpPr>
            <p:nvPr/>
          </p:nvSpPr>
          <p:spPr bwMode="auto">
            <a:xfrm>
              <a:off x="3792" y="3168"/>
              <a:ext cx="336"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9" name="Line 46">
              <a:extLst>
                <a:ext uri="{FF2B5EF4-FFF2-40B4-BE49-F238E27FC236}">
                  <a16:creationId xmlns:a16="http://schemas.microsoft.com/office/drawing/2014/main" id="{652F2D4F-8757-4225-90DD-04A13281228C}"/>
                </a:ext>
              </a:extLst>
            </p:cNvPr>
            <p:cNvSpPr>
              <a:spLocks noChangeShapeType="1"/>
            </p:cNvSpPr>
            <p:nvPr/>
          </p:nvSpPr>
          <p:spPr bwMode="auto">
            <a:xfrm>
              <a:off x="4032" y="3216"/>
              <a:ext cx="288" cy="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0" name="Line 47">
              <a:extLst>
                <a:ext uri="{FF2B5EF4-FFF2-40B4-BE49-F238E27FC236}">
                  <a16:creationId xmlns:a16="http://schemas.microsoft.com/office/drawing/2014/main" id="{DF4217DF-7D93-409C-A7F4-6E51141A204B}"/>
                </a:ext>
              </a:extLst>
            </p:cNvPr>
            <p:cNvSpPr>
              <a:spLocks noChangeShapeType="1"/>
            </p:cNvSpPr>
            <p:nvPr/>
          </p:nvSpPr>
          <p:spPr bwMode="auto">
            <a:xfrm>
              <a:off x="4272" y="3264"/>
              <a:ext cx="24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1" name="Line 48">
              <a:extLst>
                <a:ext uri="{FF2B5EF4-FFF2-40B4-BE49-F238E27FC236}">
                  <a16:creationId xmlns:a16="http://schemas.microsoft.com/office/drawing/2014/main" id="{2A2EE3CA-23CD-4449-AEF1-887C6D9F477C}"/>
                </a:ext>
              </a:extLst>
            </p:cNvPr>
            <p:cNvSpPr>
              <a:spLocks noChangeShapeType="1"/>
            </p:cNvSpPr>
            <p:nvPr/>
          </p:nvSpPr>
          <p:spPr bwMode="auto">
            <a:xfrm>
              <a:off x="4464" y="3264"/>
              <a:ext cx="24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 name="Line 49">
              <a:extLst>
                <a:ext uri="{FF2B5EF4-FFF2-40B4-BE49-F238E27FC236}">
                  <a16:creationId xmlns:a16="http://schemas.microsoft.com/office/drawing/2014/main" id="{9220EAF9-1CC5-4F2C-8098-BB8735C78F1B}"/>
                </a:ext>
              </a:extLst>
            </p:cNvPr>
            <p:cNvSpPr>
              <a:spLocks noChangeShapeType="1"/>
            </p:cNvSpPr>
            <p:nvPr/>
          </p:nvSpPr>
          <p:spPr bwMode="auto">
            <a:xfrm>
              <a:off x="4704" y="3312"/>
              <a:ext cx="192" cy="19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 name="Line 50">
              <a:extLst>
                <a:ext uri="{FF2B5EF4-FFF2-40B4-BE49-F238E27FC236}">
                  <a16:creationId xmlns:a16="http://schemas.microsoft.com/office/drawing/2014/main" id="{47B1EFD0-7A04-4B55-8077-F1E49454F9C4}"/>
                </a:ext>
              </a:extLst>
            </p:cNvPr>
            <p:cNvSpPr>
              <a:spLocks noChangeShapeType="1"/>
            </p:cNvSpPr>
            <p:nvPr/>
          </p:nvSpPr>
          <p:spPr bwMode="auto">
            <a:xfrm>
              <a:off x="4896" y="3312"/>
              <a:ext cx="192" cy="19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4" name="Line 51">
              <a:extLst>
                <a:ext uri="{FF2B5EF4-FFF2-40B4-BE49-F238E27FC236}">
                  <a16:creationId xmlns:a16="http://schemas.microsoft.com/office/drawing/2014/main" id="{0B897793-03F1-4116-AEC7-1388409EB1AE}"/>
                </a:ext>
              </a:extLst>
            </p:cNvPr>
            <p:cNvSpPr>
              <a:spLocks noChangeShapeType="1"/>
            </p:cNvSpPr>
            <p:nvPr/>
          </p:nvSpPr>
          <p:spPr bwMode="auto">
            <a:xfrm>
              <a:off x="5088" y="3312"/>
              <a:ext cx="192" cy="19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nvGrpSpPr>
          <p:cNvPr id="55" name="Group 55">
            <a:extLst>
              <a:ext uri="{FF2B5EF4-FFF2-40B4-BE49-F238E27FC236}">
                <a16:creationId xmlns:a16="http://schemas.microsoft.com/office/drawing/2014/main" id="{4ADA1821-92B6-4984-8F0C-22CD0074A380}"/>
              </a:ext>
            </a:extLst>
          </p:cNvPr>
          <p:cNvGrpSpPr>
            <a:grpSpLocks/>
          </p:cNvGrpSpPr>
          <p:nvPr/>
        </p:nvGrpSpPr>
        <p:grpSpPr bwMode="auto">
          <a:xfrm>
            <a:off x="9373492" y="5454108"/>
            <a:ext cx="762000" cy="381000"/>
            <a:chOff x="4080" y="3264"/>
            <a:chExt cx="1200" cy="240"/>
          </a:xfrm>
        </p:grpSpPr>
        <p:sp>
          <p:nvSpPr>
            <p:cNvPr id="56" name="Line 56">
              <a:extLst>
                <a:ext uri="{FF2B5EF4-FFF2-40B4-BE49-F238E27FC236}">
                  <a16:creationId xmlns:a16="http://schemas.microsoft.com/office/drawing/2014/main" id="{706407DB-73A4-4F32-A6AB-875A387891EE}"/>
                </a:ext>
              </a:extLst>
            </p:cNvPr>
            <p:cNvSpPr>
              <a:spLocks noChangeShapeType="1"/>
            </p:cNvSpPr>
            <p:nvPr/>
          </p:nvSpPr>
          <p:spPr bwMode="auto">
            <a:xfrm flipH="1">
              <a:off x="4080" y="3264"/>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7" name="Line 57">
              <a:extLst>
                <a:ext uri="{FF2B5EF4-FFF2-40B4-BE49-F238E27FC236}">
                  <a16:creationId xmlns:a16="http://schemas.microsoft.com/office/drawing/2014/main" id="{C5199193-D067-4751-AFCA-090EF390D2FB}"/>
                </a:ext>
              </a:extLst>
            </p:cNvPr>
            <p:cNvSpPr>
              <a:spLocks noChangeShapeType="1"/>
            </p:cNvSpPr>
            <p:nvPr/>
          </p:nvSpPr>
          <p:spPr bwMode="auto">
            <a:xfrm flipH="1">
              <a:off x="4080" y="3264"/>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 name="Line 58">
              <a:extLst>
                <a:ext uri="{FF2B5EF4-FFF2-40B4-BE49-F238E27FC236}">
                  <a16:creationId xmlns:a16="http://schemas.microsoft.com/office/drawing/2014/main" id="{A7B77AE9-414C-4407-9B1E-B62A004BE1D2}"/>
                </a:ext>
              </a:extLst>
            </p:cNvPr>
            <p:cNvSpPr>
              <a:spLocks noChangeShapeType="1"/>
            </p:cNvSpPr>
            <p:nvPr/>
          </p:nvSpPr>
          <p:spPr bwMode="auto">
            <a:xfrm flipH="1">
              <a:off x="4416"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 name="Line 59">
              <a:extLst>
                <a:ext uri="{FF2B5EF4-FFF2-40B4-BE49-F238E27FC236}">
                  <a16:creationId xmlns:a16="http://schemas.microsoft.com/office/drawing/2014/main" id="{01787AA0-07B8-4536-B349-0FA4F107D366}"/>
                </a:ext>
              </a:extLst>
            </p:cNvPr>
            <p:cNvSpPr>
              <a:spLocks noChangeShapeType="1"/>
            </p:cNvSpPr>
            <p:nvPr/>
          </p:nvSpPr>
          <p:spPr bwMode="auto">
            <a:xfrm flipH="1">
              <a:off x="4608"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 name="Line 60">
              <a:extLst>
                <a:ext uri="{FF2B5EF4-FFF2-40B4-BE49-F238E27FC236}">
                  <a16:creationId xmlns:a16="http://schemas.microsoft.com/office/drawing/2014/main" id="{B9ADA1F9-DA32-4145-8EF5-FD64D284D8EB}"/>
                </a:ext>
              </a:extLst>
            </p:cNvPr>
            <p:cNvSpPr>
              <a:spLocks noChangeShapeType="1"/>
            </p:cNvSpPr>
            <p:nvPr/>
          </p:nvSpPr>
          <p:spPr bwMode="auto">
            <a:xfrm flipH="1">
              <a:off x="4752"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1" name="Line 61">
              <a:extLst>
                <a:ext uri="{FF2B5EF4-FFF2-40B4-BE49-F238E27FC236}">
                  <a16:creationId xmlns:a16="http://schemas.microsoft.com/office/drawing/2014/main" id="{C6F0D6B2-C816-4230-98CD-8E175A1AF481}"/>
                </a:ext>
              </a:extLst>
            </p:cNvPr>
            <p:cNvSpPr>
              <a:spLocks noChangeShapeType="1"/>
            </p:cNvSpPr>
            <p:nvPr/>
          </p:nvSpPr>
          <p:spPr bwMode="auto">
            <a:xfrm flipH="1">
              <a:off x="4896"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 name="Line 62">
              <a:extLst>
                <a:ext uri="{FF2B5EF4-FFF2-40B4-BE49-F238E27FC236}">
                  <a16:creationId xmlns:a16="http://schemas.microsoft.com/office/drawing/2014/main" id="{45A91487-50A7-4801-B3C9-D7C932E82A3F}"/>
                </a:ext>
              </a:extLst>
            </p:cNvPr>
            <p:cNvSpPr>
              <a:spLocks noChangeShapeType="1"/>
            </p:cNvSpPr>
            <p:nvPr/>
          </p:nvSpPr>
          <p:spPr bwMode="auto">
            <a:xfrm flipH="1">
              <a:off x="5088"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 name="Line 63">
              <a:extLst>
                <a:ext uri="{FF2B5EF4-FFF2-40B4-BE49-F238E27FC236}">
                  <a16:creationId xmlns:a16="http://schemas.microsoft.com/office/drawing/2014/main" id="{0E5223A5-4BFB-4873-A365-9BC84539BAE7}"/>
                </a:ext>
              </a:extLst>
            </p:cNvPr>
            <p:cNvSpPr>
              <a:spLocks noChangeShapeType="1"/>
            </p:cNvSpPr>
            <p:nvPr/>
          </p:nvSpPr>
          <p:spPr bwMode="auto">
            <a:xfrm flipH="1">
              <a:off x="4272" y="33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nvGrpSpPr>
          <p:cNvPr id="64" name="Group 66">
            <a:extLst>
              <a:ext uri="{FF2B5EF4-FFF2-40B4-BE49-F238E27FC236}">
                <a16:creationId xmlns:a16="http://schemas.microsoft.com/office/drawing/2014/main" id="{E97BCB87-C3C9-4F27-A92F-051E9540AAEF}"/>
              </a:ext>
            </a:extLst>
          </p:cNvPr>
          <p:cNvGrpSpPr>
            <a:grpSpLocks/>
          </p:cNvGrpSpPr>
          <p:nvPr/>
        </p:nvGrpSpPr>
        <p:grpSpPr bwMode="auto">
          <a:xfrm>
            <a:off x="8840092" y="3168108"/>
            <a:ext cx="1524000" cy="2667000"/>
            <a:chOff x="4800" y="1584"/>
            <a:chExt cx="960" cy="2016"/>
          </a:xfrm>
        </p:grpSpPr>
        <p:sp>
          <p:nvSpPr>
            <p:cNvPr id="65" name="Line 33">
              <a:extLst>
                <a:ext uri="{FF2B5EF4-FFF2-40B4-BE49-F238E27FC236}">
                  <a16:creationId xmlns:a16="http://schemas.microsoft.com/office/drawing/2014/main" id="{7761338D-5E1A-4C8A-82C8-422BDCCFDC82}"/>
                </a:ext>
              </a:extLst>
            </p:cNvPr>
            <p:cNvSpPr>
              <a:spLocks noChangeShapeType="1"/>
            </p:cNvSpPr>
            <p:nvPr/>
          </p:nvSpPr>
          <p:spPr bwMode="auto">
            <a:xfrm>
              <a:off x="5136" y="2160"/>
              <a:ext cx="0" cy="144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6" name="Text Box 34">
              <a:extLst>
                <a:ext uri="{FF2B5EF4-FFF2-40B4-BE49-F238E27FC236}">
                  <a16:creationId xmlns:a16="http://schemas.microsoft.com/office/drawing/2014/main" id="{3227A278-02E7-4ABD-9D7E-930DDCD0039B}"/>
                </a:ext>
              </a:extLst>
            </p:cNvPr>
            <p:cNvSpPr txBox="1">
              <a:spLocks noChangeArrowheads="1"/>
            </p:cNvSpPr>
            <p:nvPr/>
          </p:nvSpPr>
          <p:spPr bwMode="auto">
            <a:xfrm>
              <a:off x="4800" y="1584"/>
              <a:ext cx="960" cy="5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lang="en-US" altLang="en-US" sz="2400"/>
                <a:t>Activation</a:t>
              </a:r>
              <a:r>
                <a:rPr lang="en-US" altLang="en-US" sz="2400" b="1"/>
                <a:t> </a:t>
              </a:r>
              <a:r>
                <a:rPr lang="en-US" altLang="en-US" sz="2400"/>
                <a:t>energy</a:t>
              </a:r>
              <a:endParaRPr lang="en-US" altLang="en-US" sz="2400" b="1"/>
            </a:p>
          </p:txBody>
        </p:sp>
        <p:sp>
          <p:nvSpPr>
            <p:cNvPr id="67" name="Line 64">
              <a:extLst>
                <a:ext uri="{FF2B5EF4-FFF2-40B4-BE49-F238E27FC236}">
                  <a16:creationId xmlns:a16="http://schemas.microsoft.com/office/drawing/2014/main" id="{F1C3B64A-D502-4140-9E24-EDFC71D819E6}"/>
                </a:ext>
              </a:extLst>
            </p:cNvPr>
            <p:cNvSpPr>
              <a:spLocks noChangeShapeType="1"/>
            </p:cNvSpPr>
            <p:nvPr/>
          </p:nvSpPr>
          <p:spPr bwMode="auto">
            <a:xfrm flipH="1">
              <a:off x="5184" y="2064"/>
              <a:ext cx="24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Tree>
    <p:extLst>
      <p:ext uri="{BB962C8B-B14F-4D97-AF65-F5344CB8AC3E}">
        <p14:creationId xmlns:p14="http://schemas.microsoft.com/office/powerpoint/2010/main" val="258264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 calcmode="lin" valueType="num">
                                      <p:cBhvr>
                                        <p:cTn id="20"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15"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1000" fill="hold"/>
                                        <p:tgtEl>
                                          <p:spTgt spid="33"/>
                                        </p:tgtEl>
                                        <p:attrNameLst>
                                          <p:attrName>ppt_w</p:attrName>
                                        </p:attrNameLst>
                                      </p:cBhvr>
                                      <p:tavLst>
                                        <p:tav tm="0">
                                          <p:val>
                                            <p:fltVal val="0"/>
                                          </p:val>
                                        </p:tav>
                                        <p:tav tm="100000">
                                          <p:val>
                                            <p:strVal val="#ppt_w"/>
                                          </p:val>
                                        </p:tav>
                                      </p:tavLst>
                                    </p:anim>
                                    <p:anim calcmode="lin" valueType="num">
                                      <p:cBhvr>
                                        <p:cTn id="26" dur="1000" fill="hold"/>
                                        <p:tgtEl>
                                          <p:spTgt spid="33"/>
                                        </p:tgtEl>
                                        <p:attrNameLst>
                                          <p:attrName>ppt_h</p:attrName>
                                        </p:attrNameLst>
                                      </p:cBhvr>
                                      <p:tavLst>
                                        <p:tav tm="0">
                                          <p:val>
                                            <p:fltVal val="0"/>
                                          </p:val>
                                        </p:tav>
                                        <p:tav tm="100000">
                                          <p:val>
                                            <p:strVal val="#ppt_h"/>
                                          </p:val>
                                        </p:tav>
                                      </p:tavLst>
                                    </p:anim>
                                    <p:anim calcmode="lin" valueType="num">
                                      <p:cBhvr>
                                        <p:cTn id="27"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subTnLst>
                                    <p:audio>
                                      <p:cMediaNode>
                                        <p:cTn display="0" masterRel="sameClick">
                                          <p:stCondLst>
                                            <p:cond evt="begin" delay="0">
                                              <p:tn val="40"/>
                                            </p:cond>
                                          </p:stCondLst>
                                          <p:endCondLst>
                                            <p:cond evt="onStopAudio" delay="0">
                                              <p:tgtEl>
                                                <p:sldTgt/>
                                              </p:tgtEl>
                                            </p:cond>
                                          </p:endCondLst>
                                        </p:cTn>
                                        <p:tgtEl>
                                          <p:sndTgt r:embed="rId3" name="LASER.WAV"/>
                                        </p:tgtEl>
                                      </p:cMediaNode>
                                    </p:audio>
                                  </p:subTnLst>
                                </p:cTn>
                              </p:par>
                            </p:childTnLst>
                          </p:cTn>
                        </p:par>
                        <p:par>
                          <p:cTn id="43" fill="hold">
                            <p:stCondLst>
                              <p:cond delay="500"/>
                            </p:stCondLst>
                            <p:childTnLst>
                              <p:par>
                                <p:cTn id="44" presetID="12" presetClass="entr" presetSubtype="2" fill="hold" nodeType="after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500"/>
                                        <p:tgtEl>
                                          <p:spTgt spid="64"/>
                                        </p:tgtEl>
                                        <p:attrNameLst>
                                          <p:attrName>ppt_x</p:attrName>
                                        </p:attrNameLst>
                                      </p:cBhvr>
                                      <p:tavLst>
                                        <p:tav tm="0">
                                          <p:val>
                                            <p:strVal val="#ppt_x+#ppt_w*1.125000"/>
                                          </p:val>
                                        </p:tav>
                                        <p:tav tm="100000">
                                          <p:val>
                                            <p:strVal val="#ppt_x"/>
                                          </p:val>
                                        </p:tav>
                                      </p:tavLst>
                                    </p:anim>
                                    <p:animEffect transition="in" filter="wipe(left)">
                                      <p:cBhvr>
                                        <p:cTn id="47" dur="500"/>
                                        <p:tgtEl>
                                          <p:spTgt spid="64"/>
                                        </p:tgtEl>
                                      </p:cBhvr>
                                    </p:animEffect>
                                  </p:childTnLst>
                                </p:cTn>
                              </p:par>
                            </p:childTnLst>
                          </p:cTn>
                        </p:par>
                        <p:par>
                          <p:cTn id="48" fill="hold">
                            <p:stCondLst>
                              <p:cond delay="1000"/>
                            </p:stCondLst>
                            <p:childTnLst>
                              <p:par>
                                <p:cTn id="49" presetID="4" presetClass="entr" presetSubtype="3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ox(out)">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subTnLst>
                                    <p:audio>
                                      <p:cMediaNode>
                                        <p:cTn display="0" masterRel="sameClick">
                                          <p:stCondLst>
                                            <p:cond evt="begin" delay="0">
                                              <p:tn val="54"/>
                                            </p:cond>
                                          </p:stCondLst>
                                          <p:endCondLst>
                                            <p:cond evt="onStopAudio" delay="0">
                                              <p:tgtEl>
                                                <p:sldTgt/>
                                              </p:tgtEl>
                                            </p:cond>
                                          </p:endCondLst>
                                        </p:cTn>
                                        <p:tgtEl>
                                          <p:sndTgt r:embed="rId2" name="WHOOSH.WAV"/>
                                        </p:tgtEl>
                                      </p:cMediaNode>
                                    </p:audio>
                                  </p:subTnLst>
                                </p:cTn>
                              </p:par>
                            </p:childTnLst>
                          </p:cTn>
                        </p:par>
                        <p:par>
                          <p:cTn id="57" fill="hold">
                            <p:stCondLst>
                              <p:cond delay="500"/>
                            </p:stCondLst>
                            <p:childTnLst>
                              <p:par>
                                <p:cTn id="58" presetID="3" presetClass="entr" presetSubtype="10"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0-#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500"/>
                            </p:stCondLst>
                            <p:childTnLst>
                              <p:par>
                                <p:cTn id="68" presetID="4" presetClass="entr" presetSubtype="32" fill="hold"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ox(out)">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Factors affecting rate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C0FD32ED-7D13-4CE4-BBCA-C8D9529D40D1}"/>
              </a:ext>
            </a:extLst>
          </p:cNvPr>
          <p:cNvSpPr txBox="1"/>
          <p:nvPr/>
        </p:nvSpPr>
        <p:spPr>
          <a:xfrm>
            <a:off x="3831224" y="1075782"/>
            <a:ext cx="6453051" cy="461665"/>
          </a:xfrm>
          <a:prstGeom prst="rect">
            <a:avLst/>
          </a:prstGeom>
          <a:noFill/>
        </p:spPr>
        <p:txBody>
          <a:bodyPr wrap="square" rtlCol="0">
            <a:spAutoFit/>
          </a:bodyPr>
          <a:lstStyle/>
          <a:p>
            <a:r>
              <a:rPr lang="en-US" sz="2400" dirty="0">
                <a:solidFill>
                  <a:srgbClr val="FF0000"/>
                </a:solidFill>
              </a:rPr>
              <a:t>Catalysts cont.</a:t>
            </a:r>
            <a:endParaRPr lang="en-AU" sz="2400" dirty="0">
              <a:solidFill>
                <a:srgbClr val="FF0000"/>
              </a:solidFill>
            </a:endParaRPr>
          </a:p>
        </p:txBody>
      </p:sp>
      <p:sp>
        <p:nvSpPr>
          <p:cNvPr id="12" name="TextBox 11">
            <a:extLst>
              <a:ext uri="{FF2B5EF4-FFF2-40B4-BE49-F238E27FC236}">
                <a16:creationId xmlns:a16="http://schemas.microsoft.com/office/drawing/2014/main" id="{7960A67B-DD7F-44F7-B108-B3FF0B9278C9}"/>
              </a:ext>
            </a:extLst>
          </p:cNvPr>
          <p:cNvSpPr txBox="1"/>
          <p:nvPr/>
        </p:nvSpPr>
        <p:spPr>
          <a:xfrm>
            <a:off x="122464" y="1494566"/>
            <a:ext cx="11239500" cy="1384995"/>
          </a:xfrm>
          <a:prstGeom prst="rect">
            <a:avLst/>
          </a:prstGeom>
          <a:noFill/>
        </p:spPr>
        <p:txBody>
          <a:bodyPr wrap="square" rtlCol="0">
            <a:spAutoFit/>
          </a:bodyPr>
          <a:lstStyle/>
          <a:p>
            <a:pPr>
              <a:lnSpc>
                <a:spcPct val="150000"/>
              </a:lnSpc>
            </a:pPr>
            <a:r>
              <a:rPr lang="en-US" sz="2400" dirty="0">
                <a:latin typeface="Calibri" panose="020F0502020204030204" pitchFamily="34" charset="0"/>
                <a:cs typeface="Calibri" panose="020F0502020204030204" pitchFamily="34" charset="0"/>
              </a:rPr>
              <a:t>Examples of catalysts</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Inorganic catalysts – e.g. many transition metals and compounds containing transition metals are good catalysts</a:t>
            </a:r>
          </a:p>
        </p:txBody>
      </p:sp>
      <p:sp>
        <p:nvSpPr>
          <p:cNvPr id="13" name="TextBox 12">
            <a:extLst>
              <a:ext uri="{FF2B5EF4-FFF2-40B4-BE49-F238E27FC236}">
                <a16:creationId xmlns:a16="http://schemas.microsoft.com/office/drawing/2014/main" id="{E39D1B30-3368-4993-AEC1-0C6B40DF69F0}"/>
              </a:ext>
            </a:extLst>
          </p:cNvPr>
          <p:cNvSpPr txBox="1"/>
          <p:nvPr/>
        </p:nvSpPr>
        <p:spPr>
          <a:xfrm>
            <a:off x="2259193" y="2910414"/>
            <a:ext cx="8620125" cy="1015663"/>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Calibri" panose="020F0502020204030204" pitchFamily="34" charset="0"/>
                <a:cs typeface="Calibri" panose="020F0502020204030204" pitchFamily="34" charset="0"/>
              </a:rPr>
              <a:t>The synthesis of ammonia (NH</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from nitrogen gas (N</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hydrogen gas (H</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No catalyst – activation energy = 238.5 kJ/mol</a:t>
            </a:r>
          </a:p>
          <a:p>
            <a:r>
              <a:rPr lang="en-US" sz="2000" dirty="0">
                <a:latin typeface="Calibri" panose="020F0502020204030204" pitchFamily="34" charset="0"/>
                <a:cs typeface="Calibri" panose="020F0502020204030204" pitchFamily="34" charset="0"/>
              </a:rPr>
              <a:t>With Catalyst – activation energy = 50.2 kJ/mol (used an iron catalysts)</a:t>
            </a:r>
            <a:endParaRPr lang="en-AU" sz="20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B222E83-6CD9-4F4B-969A-DF0FE6E90262}"/>
              </a:ext>
            </a:extLst>
          </p:cNvPr>
          <p:cNvSpPr txBox="1"/>
          <p:nvPr/>
        </p:nvSpPr>
        <p:spPr>
          <a:xfrm>
            <a:off x="-1" y="4109476"/>
            <a:ext cx="7306491"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Biological catalysts – enzymes </a:t>
            </a:r>
            <a:r>
              <a:rPr lang="en-US" sz="2400" dirty="0" err="1">
                <a:latin typeface="Calibri" panose="020F0502020204030204" pitchFamily="34" charset="0"/>
                <a:cs typeface="Calibri" panose="020F0502020204030204" pitchFamily="34" charset="0"/>
              </a:rPr>
              <a:t>catalyse</a:t>
            </a:r>
            <a:r>
              <a:rPr lang="en-US" sz="2400" dirty="0">
                <a:latin typeface="Calibri" panose="020F0502020204030204" pitchFamily="34" charset="0"/>
                <a:cs typeface="Calibri" panose="020F0502020204030204" pitchFamily="34" charset="0"/>
              </a:rPr>
              <a:t> many processing in living systems. These complex molecules have 3-dimensional structures that allow it to selective interact with specific substrates. Enzymes decrease </a:t>
            </a:r>
            <a:r>
              <a:rPr lang="en-US" sz="2400" dirty="0" err="1">
                <a:latin typeface="Calibri" panose="020F0502020204030204" pitchFamily="34" charset="0"/>
                <a:cs typeface="Calibri" panose="020F0502020204030204" pitchFamily="34" charset="0"/>
              </a:rPr>
              <a:t>Ea</a:t>
            </a:r>
            <a:r>
              <a:rPr lang="en-US" sz="2400" dirty="0">
                <a:latin typeface="Calibri" panose="020F0502020204030204" pitchFamily="34" charset="0"/>
                <a:cs typeface="Calibri" panose="020F0502020204030204" pitchFamily="34" charset="0"/>
              </a:rPr>
              <a:t> and direct the orientation of substrates.</a:t>
            </a:r>
            <a:endParaRPr lang="en-AU" sz="2400" dirty="0">
              <a:latin typeface="Calibri" panose="020F0502020204030204" pitchFamily="34" charset="0"/>
              <a:cs typeface="Calibri" panose="020F0502020204030204" pitchFamily="34" charset="0"/>
            </a:endParaRPr>
          </a:p>
        </p:txBody>
      </p:sp>
      <p:pic>
        <p:nvPicPr>
          <p:cNvPr id="15" name="Picture 14" descr="Diagram&#10;&#10;Description automatically generated">
            <a:extLst>
              <a:ext uri="{FF2B5EF4-FFF2-40B4-BE49-F238E27FC236}">
                <a16:creationId xmlns:a16="http://schemas.microsoft.com/office/drawing/2014/main" id="{4A273537-631F-4BD1-A677-195C9FD9C7F7}"/>
              </a:ext>
            </a:extLst>
          </p:cNvPr>
          <p:cNvPicPr>
            <a:picLocks noChangeAspect="1"/>
          </p:cNvPicPr>
          <p:nvPr/>
        </p:nvPicPr>
        <p:blipFill rotWithShape="1">
          <a:blip r:embed="rId3">
            <a:extLst>
              <a:ext uri="{28A0092B-C50C-407E-A947-70E740481C1C}">
                <a14:useLocalDpi xmlns:a14="http://schemas.microsoft.com/office/drawing/2010/main" val="0"/>
              </a:ext>
            </a:extLst>
          </a:blip>
          <a:srcRect l="15234" t="24028" r="13750" b="3472"/>
          <a:stretch/>
        </p:blipFill>
        <p:spPr>
          <a:xfrm>
            <a:off x="7460525" y="4101897"/>
            <a:ext cx="4032865" cy="2315903"/>
          </a:xfrm>
          <a:prstGeom prst="rect">
            <a:avLst/>
          </a:prstGeom>
        </p:spPr>
      </p:pic>
      <p:sp>
        <p:nvSpPr>
          <p:cNvPr id="16" name="TextBox 15">
            <a:extLst>
              <a:ext uri="{FF2B5EF4-FFF2-40B4-BE49-F238E27FC236}">
                <a16:creationId xmlns:a16="http://schemas.microsoft.com/office/drawing/2014/main" id="{B239DA57-F368-4EB7-A76E-564DA6F1110E}"/>
              </a:ext>
            </a:extLst>
          </p:cNvPr>
          <p:cNvSpPr txBox="1"/>
          <p:nvPr/>
        </p:nvSpPr>
        <p:spPr>
          <a:xfrm>
            <a:off x="7635366" y="6029650"/>
            <a:ext cx="1841591" cy="646331"/>
          </a:xfrm>
          <a:prstGeom prst="rect">
            <a:avLst/>
          </a:prstGeom>
          <a:ln w="28575"/>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solidFill>
                  <a:srgbClr val="8BA7C2"/>
                </a:solidFill>
                <a:latin typeface="Calibri" panose="020F0502020204030204" pitchFamily="34" charset="0"/>
                <a:cs typeface="Calibri" panose="020F0502020204030204" pitchFamily="34" charset="0"/>
              </a:rPr>
              <a:t>Called the “LOCK and KEY” model</a:t>
            </a:r>
            <a:endParaRPr lang="en-AU" dirty="0">
              <a:solidFill>
                <a:srgbClr val="8BA7C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805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Measuring rate of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Content Placeholder 2">
            <a:extLst>
              <a:ext uri="{FF2B5EF4-FFF2-40B4-BE49-F238E27FC236}">
                <a16:creationId xmlns:a16="http://schemas.microsoft.com/office/drawing/2014/main" id="{2F6D5073-C157-49A8-BC74-3856EC37FFA4}"/>
              </a:ext>
            </a:extLst>
          </p:cNvPr>
          <p:cNvSpPr txBox="1">
            <a:spLocks/>
          </p:cNvSpPr>
          <p:nvPr/>
        </p:nvSpPr>
        <p:spPr>
          <a:xfrm>
            <a:off x="1371109" y="1571945"/>
            <a:ext cx="9749737" cy="2105021"/>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Rate of reaction = </a:t>
            </a:r>
            <a:r>
              <a:rPr lang="en-AU" sz="2400" u="sng" dirty="0"/>
              <a:t>amount of substance used or produced </a:t>
            </a:r>
            <a:r>
              <a:rPr lang="en-AU" sz="2400" dirty="0"/>
              <a:t>				                            time taken</a:t>
            </a:r>
          </a:p>
          <a:p>
            <a:r>
              <a:rPr lang="en-AU" sz="2400" dirty="0"/>
              <a:t>Can be measured in moles per second, grams per second litres per second</a:t>
            </a:r>
          </a:p>
          <a:p>
            <a:r>
              <a:rPr lang="en-AU" sz="2400" dirty="0"/>
              <a:t>Shows the formation of products or the consumption of reactants</a:t>
            </a:r>
          </a:p>
        </p:txBody>
      </p:sp>
      <p:pic>
        <p:nvPicPr>
          <p:cNvPr id="10" name="Picture 2" descr="http://scienceaid.co.uk/chemistry/physical/images/concentration.png">
            <a:extLst>
              <a:ext uri="{FF2B5EF4-FFF2-40B4-BE49-F238E27FC236}">
                <a16:creationId xmlns:a16="http://schemas.microsoft.com/office/drawing/2014/main" id="{E189EF88-6A13-4CFB-A044-9FF774E00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79" y="4052425"/>
            <a:ext cx="4663036" cy="267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4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Outline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B212F12-2866-4059-9412-D274F76B2CFA}"/>
              </a:ext>
            </a:extLst>
          </p:cNvPr>
          <p:cNvSpPr txBox="1"/>
          <p:nvPr/>
        </p:nvSpPr>
        <p:spPr>
          <a:xfrm>
            <a:off x="888274" y="1846217"/>
            <a:ext cx="9570720" cy="3785652"/>
          </a:xfrm>
          <a:prstGeom prst="rect">
            <a:avLst/>
          </a:prstGeom>
          <a:noFill/>
        </p:spPr>
        <p:txBody>
          <a:bodyPr wrap="square" rtlCol="0">
            <a:spAutoFit/>
          </a:bodyPr>
          <a:lstStyle/>
          <a:p>
            <a:r>
              <a:rPr lang="en-US" sz="2400" dirty="0"/>
              <a:t>Review – Reaction rates</a:t>
            </a:r>
          </a:p>
          <a:p>
            <a:pPr marL="342900" indent="-342900">
              <a:buFont typeface="Arial" panose="020B0604020202020204" pitchFamily="34" charset="0"/>
              <a:buChar char="•"/>
            </a:pPr>
            <a:r>
              <a:rPr lang="en-US" sz="2400" dirty="0"/>
              <a:t>Collision theory</a:t>
            </a:r>
          </a:p>
          <a:p>
            <a:pPr marL="342900" indent="-342900">
              <a:buFont typeface="Arial" panose="020B0604020202020204" pitchFamily="34" charset="0"/>
              <a:buChar char="•"/>
            </a:pPr>
            <a:r>
              <a:rPr lang="en-US" sz="2400" dirty="0"/>
              <a:t>Activation energy and energy profile diagrams</a:t>
            </a:r>
          </a:p>
          <a:p>
            <a:pPr marL="342900" indent="-342900">
              <a:buFont typeface="Arial" panose="020B0604020202020204" pitchFamily="34" charset="0"/>
              <a:buChar char="•"/>
            </a:pPr>
            <a:r>
              <a:rPr lang="en-US" sz="2400" dirty="0"/>
              <a:t>Factors that affect rate of reaction</a:t>
            </a:r>
          </a:p>
          <a:p>
            <a:pPr marL="342900" indent="-342900">
              <a:buFont typeface="Arial" panose="020B0604020202020204" pitchFamily="34" charset="0"/>
              <a:buChar char="•"/>
            </a:pPr>
            <a:r>
              <a:rPr lang="en-US" sz="2400" dirty="0"/>
              <a:t>Ways to measure rates of reaction (including graphing results)</a:t>
            </a:r>
          </a:p>
          <a:p>
            <a:pPr marL="342900" indent="-342900">
              <a:buFont typeface="Arial" panose="020B0604020202020204" pitchFamily="34" charset="0"/>
              <a:buChar char="•"/>
            </a:pPr>
            <a:endParaRPr lang="en-US" sz="2400" dirty="0"/>
          </a:p>
          <a:p>
            <a:r>
              <a:rPr lang="en-US" sz="2400" dirty="0"/>
              <a:t>Resources</a:t>
            </a:r>
          </a:p>
          <a:p>
            <a:pPr marL="342900" indent="-342900">
              <a:buFont typeface="Arial" panose="020B0604020202020204" pitchFamily="34" charset="0"/>
              <a:buChar char="•"/>
            </a:pPr>
            <a:r>
              <a:rPr lang="en-US" sz="2400" dirty="0"/>
              <a:t>Essential chemistry unit 3 &amp; 4: Ch 1.4 to 1.5, Set 1 Q 5-11</a:t>
            </a:r>
          </a:p>
          <a:p>
            <a:pPr marL="342900" indent="-342900">
              <a:buFont typeface="Arial" panose="020B0604020202020204" pitchFamily="34" charset="0"/>
              <a:buChar char="•"/>
            </a:pPr>
            <a:r>
              <a:rPr lang="en-US" sz="2400" dirty="0"/>
              <a:t>STAWA 12: Set 4 – Reaction rates and energy, Experiment 1</a:t>
            </a:r>
          </a:p>
          <a:p>
            <a:pPr marL="342900" indent="-342900">
              <a:buFont typeface="Arial" panose="020B0604020202020204" pitchFamily="34" charset="0"/>
              <a:buChar char="•"/>
            </a:pPr>
            <a:r>
              <a:rPr lang="en-US" sz="2400" dirty="0"/>
              <a:t>Your year 11 resources</a:t>
            </a:r>
            <a:endParaRPr lang="en-AU" sz="2400" dirty="0"/>
          </a:p>
        </p:txBody>
      </p:sp>
    </p:spTree>
    <p:extLst>
      <p:ext uri="{BB962C8B-B14F-4D97-AF65-F5344CB8AC3E}">
        <p14:creationId xmlns:p14="http://schemas.microsoft.com/office/powerpoint/2010/main" val="51179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Measuring rate of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7021C3EA-BBC2-40B9-9D54-BEBC2239E967}"/>
              </a:ext>
            </a:extLst>
          </p:cNvPr>
          <p:cNvSpPr txBox="1"/>
          <p:nvPr/>
        </p:nvSpPr>
        <p:spPr>
          <a:xfrm>
            <a:off x="539931" y="1687582"/>
            <a:ext cx="10746378" cy="461665"/>
          </a:xfrm>
          <a:prstGeom prst="rect">
            <a:avLst/>
          </a:prstGeom>
          <a:noFill/>
        </p:spPr>
        <p:txBody>
          <a:bodyPr wrap="square" rtlCol="0">
            <a:spAutoFit/>
          </a:bodyPr>
          <a:lstStyle/>
          <a:p>
            <a:r>
              <a:rPr lang="en-US" sz="2400" dirty="0"/>
              <a:t>1. Formation of a solid product (you did this experiment in year 11)</a:t>
            </a:r>
            <a:endParaRPr lang="en-AU" sz="2400" dirty="0"/>
          </a:p>
        </p:txBody>
      </p:sp>
      <p:pic>
        <p:nvPicPr>
          <p:cNvPr id="11" name="Picture 10">
            <a:extLst>
              <a:ext uri="{FF2B5EF4-FFF2-40B4-BE49-F238E27FC236}">
                <a16:creationId xmlns:a16="http://schemas.microsoft.com/office/drawing/2014/main" id="{ED50A89A-7E6E-45A7-B41E-04362CDBFBE6}"/>
              </a:ext>
            </a:extLst>
          </p:cNvPr>
          <p:cNvPicPr>
            <a:picLocks noChangeAspect="1"/>
          </p:cNvPicPr>
          <p:nvPr/>
        </p:nvPicPr>
        <p:blipFill>
          <a:blip r:embed="rId3"/>
          <a:stretch>
            <a:fillRect/>
          </a:stretch>
        </p:blipFill>
        <p:spPr>
          <a:xfrm>
            <a:off x="552450" y="2545759"/>
            <a:ext cx="11087100" cy="3438525"/>
          </a:xfrm>
          <a:prstGeom prst="rect">
            <a:avLst/>
          </a:prstGeom>
        </p:spPr>
      </p:pic>
    </p:spTree>
    <p:extLst>
      <p:ext uri="{BB962C8B-B14F-4D97-AF65-F5344CB8AC3E}">
        <p14:creationId xmlns:p14="http://schemas.microsoft.com/office/powerpoint/2010/main" val="215857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Measuring rate of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7021C3EA-BBC2-40B9-9D54-BEBC2239E967}"/>
              </a:ext>
            </a:extLst>
          </p:cNvPr>
          <p:cNvSpPr txBox="1"/>
          <p:nvPr/>
        </p:nvSpPr>
        <p:spPr>
          <a:xfrm>
            <a:off x="539931" y="1652693"/>
            <a:ext cx="10746378" cy="461665"/>
          </a:xfrm>
          <a:prstGeom prst="rect">
            <a:avLst/>
          </a:prstGeom>
          <a:noFill/>
        </p:spPr>
        <p:txBody>
          <a:bodyPr wrap="square" rtlCol="0">
            <a:spAutoFit/>
          </a:bodyPr>
          <a:lstStyle/>
          <a:p>
            <a:r>
              <a:rPr lang="en-US" sz="2400" dirty="0"/>
              <a:t>2. Formation of a gaseous product (look at different graph shapes)</a:t>
            </a:r>
            <a:endParaRPr lang="en-AU" sz="2400" dirty="0"/>
          </a:p>
        </p:txBody>
      </p:sp>
      <p:pic>
        <p:nvPicPr>
          <p:cNvPr id="9" name="Picture 8" descr="A picture containing drawing&#10;&#10;Description automatically generated">
            <a:extLst>
              <a:ext uri="{FF2B5EF4-FFF2-40B4-BE49-F238E27FC236}">
                <a16:creationId xmlns:a16="http://schemas.microsoft.com/office/drawing/2014/main" id="{2E9AFEF8-B947-4053-8728-1FE7AB400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64" y="2678930"/>
            <a:ext cx="3781491" cy="1897380"/>
          </a:xfrm>
          <a:prstGeom prst="rect">
            <a:avLst/>
          </a:prstGeom>
        </p:spPr>
      </p:pic>
      <p:pic>
        <p:nvPicPr>
          <p:cNvPr id="10" name="Picture 9">
            <a:extLst>
              <a:ext uri="{FF2B5EF4-FFF2-40B4-BE49-F238E27FC236}">
                <a16:creationId xmlns:a16="http://schemas.microsoft.com/office/drawing/2014/main" id="{A82F87CB-E0E8-4BA0-9D7C-8EBF450A9D9A}"/>
              </a:ext>
            </a:extLst>
          </p:cNvPr>
          <p:cNvPicPr>
            <a:picLocks noChangeAspect="1"/>
          </p:cNvPicPr>
          <p:nvPr/>
        </p:nvPicPr>
        <p:blipFill rotWithShape="1">
          <a:blip r:embed="rId4"/>
          <a:srcRect r="4806"/>
          <a:stretch/>
        </p:blipFill>
        <p:spPr>
          <a:xfrm>
            <a:off x="264327" y="4731398"/>
            <a:ext cx="3729075" cy="2049181"/>
          </a:xfrm>
          <a:prstGeom prst="rect">
            <a:avLst/>
          </a:prstGeom>
        </p:spPr>
      </p:pic>
      <p:sp>
        <p:nvSpPr>
          <p:cNvPr id="4" name="TextBox 3">
            <a:extLst>
              <a:ext uri="{FF2B5EF4-FFF2-40B4-BE49-F238E27FC236}">
                <a16:creationId xmlns:a16="http://schemas.microsoft.com/office/drawing/2014/main" id="{B36F5B30-BF0B-487A-A93A-46C64DD26495}"/>
              </a:ext>
            </a:extLst>
          </p:cNvPr>
          <p:cNvSpPr txBox="1"/>
          <p:nvPr/>
        </p:nvSpPr>
        <p:spPr>
          <a:xfrm>
            <a:off x="1631572" y="2211978"/>
            <a:ext cx="3993566" cy="369332"/>
          </a:xfrm>
          <a:prstGeom prst="rect">
            <a:avLst/>
          </a:prstGeom>
          <a:noFill/>
        </p:spPr>
        <p:txBody>
          <a:bodyPr wrap="square" rtlCol="0">
            <a:spAutoFit/>
          </a:bodyPr>
          <a:lstStyle/>
          <a:p>
            <a:r>
              <a:rPr lang="en-US" dirty="0">
                <a:solidFill>
                  <a:srgbClr val="FF0000"/>
                </a:solidFill>
              </a:rPr>
              <a:t>Method a) Collect the gas</a:t>
            </a:r>
            <a:endParaRPr lang="en-AU" dirty="0">
              <a:solidFill>
                <a:srgbClr val="FF0000"/>
              </a:solidFill>
            </a:endParaRPr>
          </a:p>
        </p:txBody>
      </p:sp>
      <p:sp>
        <p:nvSpPr>
          <p:cNvPr id="12" name="TextBox 11">
            <a:extLst>
              <a:ext uri="{FF2B5EF4-FFF2-40B4-BE49-F238E27FC236}">
                <a16:creationId xmlns:a16="http://schemas.microsoft.com/office/drawing/2014/main" id="{9A1372E5-3EFF-4477-B7FF-6BA7668744A9}"/>
              </a:ext>
            </a:extLst>
          </p:cNvPr>
          <p:cNvSpPr txBox="1"/>
          <p:nvPr/>
        </p:nvSpPr>
        <p:spPr>
          <a:xfrm>
            <a:off x="6682708" y="2260849"/>
            <a:ext cx="4773582" cy="369332"/>
          </a:xfrm>
          <a:prstGeom prst="rect">
            <a:avLst/>
          </a:prstGeom>
          <a:noFill/>
        </p:spPr>
        <p:txBody>
          <a:bodyPr wrap="square" rtlCol="0">
            <a:spAutoFit/>
          </a:bodyPr>
          <a:lstStyle/>
          <a:p>
            <a:r>
              <a:rPr lang="en-US" dirty="0">
                <a:solidFill>
                  <a:srgbClr val="FF0000"/>
                </a:solidFill>
              </a:rPr>
              <a:t>Method b) Monitor change mass in open system</a:t>
            </a:r>
            <a:endParaRPr lang="en-AU" dirty="0">
              <a:solidFill>
                <a:srgbClr val="FF0000"/>
              </a:solidFill>
            </a:endParaRPr>
          </a:p>
        </p:txBody>
      </p:sp>
      <p:cxnSp>
        <p:nvCxnSpPr>
          <p:cNvPr id="14" name="Straight Connector 13">
            <a:extLst>
              <a:ext uri="{FF2B5EF4-FFF2-40B4-BE49-F238E27FC236}">
                <a16:creationId xmlns:a16="http://schemas.microsoft.com/office/drawing/2014/main" id="{BA2CD4D3-B6BC-4965-A753-5DA86EE1DE79}"/>
              </a:ext>
            </a:extLst>
          </p:cNvPr>
          <p:cNvCxnSpPr/>
          <p:nvPr/>
        </p:nvCxnSpPr>
        <p:spPr>
          <a:xfrm>
            <a:off x="5913120" y="2239656"/>
            <a:ext cx="0" cy="4230813"/>
          </a:xfrm>
          <a:prstGeom prst="line">
            <a:avLst/>
          </a:prstGeom>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B592C56D-D520-44E8-84B1-0D6CF4FCC242}"/>
              </a:ext>
            </a:extLst>
          </p:cNvPr>
          <p:cNvPicPr>
            <a:picLocks noChangeAspect="1"/>
          </p:cNvPicPr>
          <p:nvPr/>
        </p:nvPicPr>
        <p:blipFill>
          <a:blip r:embed="rId5"/>
          <a:stretch>
            <a:fillRect/>
          </a:stretch>
        </p:blipFill>
        <p:spPr>
          <a:xfrm>
            <a:off x="6807745" y="2807249"/>
            <a:ext cx="4762500" cy="3095625"/>
          </a:xfrm>
          <a:prstGeom prst="rect">
            <a:avLst/>
          </a:prstGeom>
        </p:spPr>
      </p:pic>
      <p:pic>
        <p:nvPicPr>
          <p:cNvPr id="17" name="Picture 16" descr="A close - up of a clock&#10;&#10;Description automatically generated with medium confidence">
            <a:extLst>
              <a:ext uri="{FF2B5EF4-FFF2-40B4-BE49-F238E27FC236}">
                <a16:creationId xmlns:a16="http://schemas.microsoft.com/office/drawing/2014/main" id="{306B7412-B2A4-46AE-BCE3-E8E96706B0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1285" y="3188765"/>
            <a:ext cx="840451" cy="1049519"/>
          </a:xfrm>
          <a:prstGeom prst="rect">
            <a:avLst/>
          </a:prstGeom>
        </p:spPr>
      </p:pic>
      <p:pic>
        <p:nvPicPr>
          <p:cNvPr id="18" name="Picture 17" descr="A close - up of a clock&#10;&#10;Description automatically generated with medium confidence">
            <a:extLst>
              <a:ext uri="{FF2B5EF4-FFF2-40B4-BE49-F238E27FC236}">
                <a16:creationId xmlns:a16="http://schemas.microsoft.com/office/drawing/2014/main" id="{DCFE5211-1FA8-4DEE-BA03-B756E454E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5155" y="5048045"/>
            <a:ext cx="840451" cy="1049519"/>
          </a:xfrm>
          <a:prstGeom prst="rect">
            <a:avLst/>
          </a:prstGeom>
        </p:spPr>
      </p:pic>
      <p:pic>
        <p:nvPicPr>
          <p:cNvPr id="19" name="Picture 18" descr="A close - up of a clock&#10;&#10;Description automatically generated with medium confidence">
            <a:extLst>
              <a:ext uri="{FF2B5EF4-FFF2-40B4-BE49-F238E27FC236}">
                <a16:creationId xmlns:a16="http://schemas.microsoft.com/office/drawing/2014/main" id="{5D0FCB4D-81C3-4E94-969E-037AD1FF29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9499" y="5572804"/>
            <a:ext cx="840451" cy="1049519"/>
          </a:xfrm>
          <a:prstGeom prst="rect">
            <a:avLst/>
          </a:prstGeom>
        </p:spPr>
      </p:pic>
    </p:spTree>
    <p:extLst>
      <p:ext uri="{BB962C8B-B14F-4D97-AF65-F5344CB8AC3E}">
        <p14:creationId xmlns:p14="http://schemas.microsoft.com/office/powerpoint/2010/main" val="314232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Measuring rate of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20" name="Content Placeholder 2">
            <a:extLst>
              <a:ext uri="{FF2B5EF4-FFF2-40B4-BE49-F238E27FC236}">
                <a16:creationId xmlns:a16="http://schemas.microsoft.com/office/drawing/2014/main" id="{082CD449-ABF2-4D6A-BE8E-C9C7A67B038E}"/>
              </a:ext>
            </a:extLst>
          </p:cNvPr>
          <p:cNvSpPr txBox="1">
            <a:spLocks/>
          </p:cNvSpPr>
          <p:nvPr/>
        </p:nvSpPr>
        <p:spPr>
          <a:xfrm>
            <a:off x="505641" y="1507334"/>
            <a:ext cx="11220450" cy="2619372"/>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A reaction rate is usually very fast at the start of a reaction as there are more reactants</a:t>
            </a:r>
          </a:p>
          <a:p>
            <a:r>
              <a:rPr lang="en-AU" sz="2400" dirty="0"/>
              <a:t>As the reactants become consumed the reaction rate slows down</a:t>
            </a:r>
          </a:p>
          <a:p>
            <a:r>
              <a:rPr lang="en-AU" sz="2400" dirty="0"/>
              <a:t>The steepness of the curve shows relative reaction rate, steeper = faster</a:t>
            </a:r>
          </a:p>
          <a:p>
            <a:r>
              <a:rPr lang="en-AU" sz="2400" dirty="0"/>
              <a:t>The levelling out shows that the reaction has gone to completion</a:t>
            </a:r>
          </a:p>
        </p:txBody>
      </p:sp>
      <p:grpSp>
        <p:nvGrpSpPr>
          <p:cNvPr id="21" name="Group 20">
            <a:extLst>
              <a:ext uri="{FF2B5EF4-FFF2-40B4-BE49-F238E27FC236}">
                <a16:creationId xmlns:a16="http://schemas.microsoft.com/office/drawing/2014/main" id="{9C1E9AC9-EB58-44B8-A8C0-35D6DE9E881D}"/>
              </a:ext>
            </a:extLst>
          </p:cNvPr>
          <p:cNvGrpSpPr/>
          <p:nvPr/>
        </p:nvGrpSpPr>
        <p:grpSpPr>
          <a:xfrm>
            <a:off x="327116" y="3715650"/>
            <a:ext cx="11313050" cy="3142350"/>
            <a:chOff x="249957" y="3548715"/>
            <a:chExt cx="11722968" cy="3363224"/>
          </a:xfrm>
        </p:grpSpPr>
        <p:pic>
          <p:nvPicPr>
            <p:cNvPr id="22" name="Picture 2" descr="http://www.bbc.co.uk/schools/gcsebitesize/science/images/rates_graph_1.gif">
              <a:extLst>
                <a:ext uri="{FF2B5EF4-FFF2-40B4-BE49-F238E27FC236}">
                  <a16:creationId xmlns:a16="http://schemas.microsoft.com/office/drawing/2014/main" id="{084B7CD0-64B2-4FB8-99A5-40A15917B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57" y="3832845"/>
              <a:ext cx="4446948" cy="275845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5C46AE6-36F3-458F-BF8A-70A17797FE25}"/>
                </a:ext>
              </a:extLst>
            </p:cNvPr>
            <p:cNvSpPr/>
            <p:nvPr/>
          </p:nvSpPr>
          <p:spPr>
            <a:xfrm>
              <a:off x="5267325" y="436245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4" name="Oval 23">
              <a:extLst>
                <a:ext uri="{FF2B5EF4-FFF2-40B4-BE49-F238E27FC236}">
                  <a16:creationId xmlns:a16="http://schemas.microsoft.com/office/drawing/2014/main" id="{4A13F131-A483-4963-89EC-59AAA9B5B5A2}"/>
                </a:ext>
              </a:extLst>
            </p:cNvPr>
            <p:cNvSpPr/>
            <p:nvPr/>
          </p:nvSpPr>
          <p:spPr>
            <a:xfrm>
              <a:off x="5429250" y="4495800"/>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295FC2AD-6179-4494-BF59-5AC61BB347D5}"/>
                </a:ext>
              </a:extLst>
            </p:cNvPr>
            <p:cNvSpPr/>
            <p:nvPr/>
          </p:nvSpPr>
          <p:spPr>
            <a:xfrm>
              <a:off x="5819775" y="459105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D2F25757-8C6C-4323-9882-5C00DB4A29C1}"/>
                </a:ext>
              </a:extLst>
            </p:cNvPr>
            <p:cNvSpPr/>
            <p:nvPr/>
          </p:nvSpPr>
          <p:spPr>
            <a:xfrm>
              <a:off x="5772150" y="494347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57590CD-E4B9-4FD4-84E4-0664F118AA72}"/>
                </a:ext>
              </a:extLst>
            </p:cNvPr>
            <p:cNvSpPr/>
            <p:nvPr/>
          </p:nvSpPr>
          <p:spPr>
            <a:xfrm>
              <a:off x="6162675" y="50387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0D946733-1BDD-4462-AB13-A797514AEF93}"/>
                </a:ext>
              </a:extLst>
            </p:cNvPr>
            <p:cNvSpPr/>
            <p:nvPr/>
          </p:nvSpPr>
          <p:spPr>
            <a:xfrm>
              <a:off x="5581650" y="553402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9A6C05C6-52DF-4045-883A-BAB8E2315DE3}"/>
                </a:ext>
              </a:extLst>
            </p:cNvPr>
            <p:cNvSpPr/>
            <p:nvPr/>
          </p:nvSpPr>
          <p:spPr>
            <a:xfrm>
              <a:off x="5972175" y="559857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5E7CB09F-AE40-4DAE-9956-5DFC1D9DDEC5}"/>
                </a:ext>
              </a:extLst>
            </p:cNvPr>
            <p:cNvSpPr/>
            <p:nvPr/>
          </p:nvSpPr>
          <p:spPr>
            <a:xfrm>
              <a:off x="6267450" y="5319712"/>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A6D31051-4A75-47C9-BE19-7AC31893BF29}"/>
                </a:ext>
              </a:extLst>
            </p:cNvPr>
            <p:cNvSpPr/>
            <p:nvPr/>
          </p:nvSpPr>
          <p:spPr>
            <a:xfrm>
              <a:off x="5791200" y="524827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AAEEA314-30ED-41F2-BBB6-DBB41CBE9A03}"/>
                </a:ext>
              </a:extLst>
            </p:cNvPr>
            <p:cNvSpPr/>
            <p:nvPr/>
          </p:nvSpPr>
          <p:spPr>
            <a:xfrm>
              <a:off x="5772150" y="5886450"/>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3" name="Oval 32">
              <a:extLst>
                <a:ext uri="{FF2B5EF4-FFF2-40B4-BE49-F238E27FC236}">
                  <a16:creationId xmlns:a16="http://schemas.microsoft.com/office/drawing/2014/main" id="{65545AAE-388E-48CF-A6C7-E53C7180A2F9}"/>
                </a:ext>
              </a:extLst>
            </p:cNvPr>
            <p:cNvSpPr/>
            <p:nvPr/>
          </p:nvSpPr>
          <p:spPr>
            <a:xfrm>
              <a:off x="6162675" y="59817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4" name="Oval 33">
              <a:extLst>
                <a:ext uri="{FF2B5EF4-FFF2-40B4-BE49-F238E27FC236}">
                  <a16:creationId xmlns:a16="http://schemas.microsoft.com/office/drawing/2014/main" id="{92D72B41-4CF7-491F-AE4F-DA523C91DCB4}"/>
                </a:ext>
              </a:extLst>
            </p:cNvPr>
            <p:cNvSpPr/>
            <p:nvPr/>
          </p:nvSpPr>
          <p:spPr>
            <a:xfrm>
              <a:off x="6190170" y="464819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5" name="Oval 34">
              <a:extLst>
                <a:ext uri="{FF2B5EF4-FFF2-40B4-BE49-F238E27FC236}">
                  <a16:creationId xmlns:a16="http://schemas.microsoft.com/office/drawing/2014/main" id="{A8B68CE1-919E-4DE7-9EAF-4A9BF0DB8650}"/>
                </a:ext>
              </a:extLst>
            </p:cNvPr>
            <p:cNvSpPr/>
            <p:nvPr/>
          </p:nvSpPr>
          <p:spPr>
            <a:xfrm>
              <a:off x="5438775" y="49911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7EEF4A9D-5622-49AF-BC9E-F1072142CB26}"/>
                </a:ext>
              </a:extLst>
            </p:cNvPr>
            <p:cNvSpPr/>
            <p:nvPr/>
          </p:nvSpPr>
          <p:spPr>
            <a:xfrm>
              <a:off x="5581649" y="3550695"/>
              <a:ext cx="390525" cy="39052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25EE2BC9-907B-4AEA-BB39-CC14580A8518}"/>
                </a:ext>
              </a:extLst>
            </p:cNvPr>
            <p:cNvSpPr/>
            <p:nvPr/>
          </p:nvSpPr>
          <p:spPr>
            <a:xfrm>
              <a:off x="6399717" y="3554490"/>
              <a:ext cx="410657" cy="3905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38" name="TextBox 37">
              <a:extLst>
                <a:ext uri="{FF2B5EF4-FFF2-40B4-BE49-F238E27FC236}">
                  <a16:creationId xmlns:a16="http://schemas.microsoft.com/office/drawing/2014/main" id="{B8562266-8182-45D8-980F-61903E4509B4}"/>
                </a:ext>
              </a:extLst>
            </p:cNvPr>
            <p:cNvSpPr txBox="1"/>
            <p:nvPr/>
          </p:nvSpPr>
          <p:spPr>
            <a:xfrm>
              <a:off x="6000753" y="3548715"/>
              <a:ext cx="533400" cy="369332"/>
            </a:xfrm>
            <a:prstGeom prst="rect">
              <a:avLst/>
            </a:prstGeom>
            <a:noFill/>
          </p:spPr>
          <p:txBody>
            <a:bodyPr wrap="square" rtlCol="0">
              <a:spAutoFit/>
            </a:bodyPr>
            <a:lstStyle/>
            <a:p>
              <a:r>
                <a:rPr lang="en-US" dirty="0"/>
                <a:t>+</a:t>
              </a:r>
              <a:endParaRPr lang="en-AU" dirty="0"/>
            </a:p>
          </p:txBody>
        </p:sp>
        <p:sp>
          <p:nvSpPr>
            <p:cNvPr id="39" name="TextBox 38">
              <a:extLst>
                <a:ext uri="{FF2B5EF4-FFF2-40B4-BE49-F238E27FC236}">
                  <a16:creationId xmlns:a16="http://schemas.microsoft.com/office/drawing/2014/main" id="{C26DF72F-3F9B-4D16-9117-A980B4AEDD64}"/>
                </a:ext>
              </a:extLst>
            </p:cNvPr>
            <p:cNvSpPr txBox="1"/>
            <p:nvPr/>
          </p:nvSpPr>
          <p:spPr>
            <a:xfrm>
              <a:off x="6847393" y="3573516"/>
              <a:ext cx="400050" cy="369332"/>
            </a:xfrm>
            <a:prstGeom prst="rect">
              <a:avLst/>
            </a:prstGeom>
            <a:noFill/>
          </p:spPr>
          <p:txBody>
            <a:bodyPr wrap="square" rtlCol="0">
              <a:spAutoFit/>
            </a:bodyPr>
            <a:lstStyle/>
            <a:p>
              <a:r>
                <a:rPr lang="en-AU" dirty="0">
                  <a:latin typeface="Calibri" panose="020F0502020204030204" pitchFamily="34" charset="0"/>
                  <a:cs typeface="Calibri" panose="020F0502020204030204" pitchFamily="34" charset="0"/>
                </a:rPr>
                <a:t>→</a:t>
              </a:r>
              <a:endParaRPr lang="en-AU" dirty="0"/>
            </a:p>
          </p:txBody>
        </p:sp>
        <p:sp>
          <p:nvSpPr>
            <p:cNvPr id="40" name="Oval 39">
              <a:extLst>
                <a:ext uri="{FF2B5EF4-FFF2-40B4-BE49-F238E27FC236}">
                  <a16:creationId xmlns:a16="http://schemas.microsoft.com/office/drawing/2014/main" id="{D366D621-CB40-4355-B20F-6D8635D3AABC}"/>
                </a:ext>
              </a:extLst>
            </p:cNvPr>
            <p:cNvSpPr/>
            <p:nvPr/>
          </p:nvSpPr>
          <p:spPr>
            <a:xfrm>
              <a:off x="7296149" y="3560220"/>
              <a:ext cx="390525" cy="390522"/>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grpSp>
          <p:nvGrpSpPr>
            <p:cNvPr id="41" name="Group 40">
              <a:extLst>
                <a:ext uri="{FF2B5EF4-FFF2-40B4-BE49-F238E27FC236}">
                  <a16:creationId xmlns:a16="http://schemas.microsoft.com/office/drawing/2014/main" id="{2AFB48CE-40BE-4390-B66F-AD37B803D58E}"/>
                </a:ext>
              </a:extLst>
            </p:cNvPr>
            <p:cNvGrpSpPr/>
            <p:nvPr/>
          </p:nvGrpSpPr>
          <p:grpSpPr>
            <a:xfrm>
              <a:off x="6667500" y="4381500"/>
              <a:ext cx="1228725" cy="1910775"/>
              <a:chOff x="6667500" y="4381500"/>
              <a:chExt cx="1228725" cy="1910775"/>
            </a:xfrm>
          </p:grpSpPr>
          <p:sp>
            <p:nvSpPr>
              <p:cNvPr id="63" name="Rectangle 62">
                <a:extLst>
                  <a:ext uri="{FF2B5EF4-FFF2-40B4-BE49-F238E27FC236}">
                    <a16:creationId xmlns:a16="http://schemas.microsoft.com/office/drawing/2014/main" id="{02DD757D-98E2-4632-AA9C-A97145BAE831}"/>
                  </a:ext>
                </a:extLst>
              </p:cNvPr>
              <p:cNvSpPr/>
              <p:nvPr/>
            </p:nvSpPr>
            <p:spPr>
              <a:xfrm>
                <a:off x="6667500"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64" name="Oval 63">
                <a:extLst>
                  <a:ext uri="{FF2B5EF4-FFF2-40B4-BE49-F238E27FC236}">
                    <a16:creationId xmlns:a16="http://schemas.microsoft.com/office/drawing/2014/main" id="{DD9C6B0E-68FE-49F9-9C4B-5CA727AD8CB0}"/>
                  </a:ext>
                </a:extLst>
              </p:cNvPr>
              <p:cNvSpPr/>
              <p:nvPr/>
            </p:nvSpPr>
            <p:spPr>
              <a:xfrm>
                <a:off x="7219950" y="4610100"/>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5" name="Oval 64">
                <a:extLst>
                  <a:ext uri="{FF2B5EF4-FFF2-40B4-BE49-F238E27FC236}">
                    <a16:creationId xmlns:a16="http://schemas.microsoft.com/office/drawing/2014/main" id="{4FAAADBC-7079-4689-9AE1-86A5EAEDB4C0}"/>
                  </a:ext>
                </a:extLst>
              </p:cNvPr>
              <p:cNvSpPr/>
              <p:nvPr/>
            </p:nvSpPr>
            <p:spPr>
              <a:xfrm>
                <a:off x="7172325" y="4962525"/>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6E8741B7-1545-4284-A143-300AAD98EBB1}"/>
                  </a:ext>
                </a:extLst>
              </p:cNvPr>
              <p:cNvSpPr/>
              <p:nvPr/>
            </p:nvSpPr>
            <p:spPr>
              <a:xfrm>
                <a:off x="7372350" y="56483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7" name="Oval 66">
                <a:extLst>
                  <a:ext uri="{FF2B5EF4-FFF2-40B4-BE49-F238E27FC236}">
                    <a16:creationId xmlns:a16="http://schemas.microsoft.com/office/drawing/2014/main" id="{4AFF68A3-5726-49CC-BE9C-AE31ADA7CCE2}"/>
                  </a:ext>
                </a:extLst>
              </p:cNvPr>
              <p:cNvSpPr/>
              <p:nvPr/>
            </p:nvSpPr>
            <p:spPr>
              <a:xfrm>
                <a:off x="7667625"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68" name="Oval 67">
                <a:extLst>
                  <a:ext uri="{FF2B5EF4-FFF2-40B4-BE49-F238E27FC236}">
                    <a16:creationId xmlns:a16="http://schemas.microsoft.com/office/drawing/2014/main" id="{6D79A2CB-CA0E-4561-8B95-7E6F12B309D5}"/>
                  </a:ext>
                </a:extLst>
              </p:cNvPr>
              <p:cNvSpPr/>
              <p:nvPr/>
            </p:nvSpPr>
            <p:spPr>
              <a:xfrm>
                <a:off x="7191375"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9" name="Oval 68">
                <a:extLst>
                  <a:ext uri="{FF2B5EF4-FFF2-40B4-BE49-F238E27FC236}">
                    <a16:creationId xmlns:a16="http://schemas.microsoft.com/office/drawing/2014/main" id="{2EF86642-C3FC-4BA0-8A03-D03704F06A45}"/>
                  </a:ext>
                </a:extLst>
              </p:cNvPr>
              <p:cNvSpPr/>
              <p:nvPr/>
            </p:nvSpPr>
            <p:spPr>
              <a:xfrm>
                <a:off x="7562850"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70" name="Oval 69">
                <a:extLst>
                  <a:ext uri="{FF2B5EF4-FFF2-40B4-BE49-F238E27FC236}">
                    <a16:creationId xmlns:a16="http://schemas.microsoft.com/office/drawing/2014/main" id="{658DD49A-E23F-4C7E-A3EF-FC040EE0A5CB}"/>
                  </a:ext>
                </a:extLst>
              </p:cNvPr>
              <p:cNvSpPr/>
              <p:nvPr/>
            </p:nvSpPr>
            <p:spPr>
              <a:xfrm>
                <a:off x="7590345" y="466724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71" name="Oval 70">
                <a:extLst>
                  <a:ext uri="{FF2B5EF4-FFF2-40B4-BE49-F238E27FC236}">
                    <a16:creationId xmlns:a16="http://schemas.microsoft.com/office/drawing/2014/main" id="{5583EDC7-CD0F-4F19-8260-1B377ABB5D65}"/>
                  </a:ext>
                </a:extLst>
              </p:cNvPr>
              <p:cNvSpPr/>
              <p:nvPr/>
            </p:nvSpPr>
            <p:spPr>
              <a:xfrm>
                <a:off x="6838950"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pic>
          <p:nvPicPr>
            <p:cNvPr id="42" name="Graphic 41" descr="Fast Forward">
              <a:extLst>
                <a:ext uri="{FF2B5EF4-FFF2-40B4-BE49-F238E27FC236}">
                  <a16:creationId xmlns:a16="http://schemas.microsoft.com/office/drawing/2014/main" id="{D65614DB-2311-499B-A286-5D8F05A10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7000" y="6217158"/>
              <a:ext cx="684718" cy="684718"/>
            </a:xfrm>
            <a:prstGeom prst="rect">
              <a:avLst/>
            </a:prstGeom>
          </p:spPr>
        </p:pic>
        <p:grpSp>
          <p:nvGrpSpPr>
            <p:cNvPr id="43" name="Group 42">
              <a:extLst>
                <a:ext uri="{FF2B5EF4-FFF2-40B4-BE49-F238E27FC236}">
                  <a16:creationId xmlns:a16="http://schemas.microsoft.com/office/drawing/2014/main" id="{776E5BDE-B10E-4A1D-9B59-D637F15B889D}"/>
                </a:ext>
              </a:extLst>
            </p:cNvPr>
            <p:cNvGrpSpPr/>
            <p:nvPr/>
          </p:nvGrpSpPr>
          <p:grpSpPr>
            <a:xfrm>
              <a:off x="8562975" y="4381500"/>
              <a:ext cx="1228725" cy="1910775"/>
              <a:chOff x="8562975" y="4381500"/>
              <a:chExt cx="1228725" cy="1910775"/>
            </a:xfrm>
          </p:grpSpPr>
          <p:sp>
            <p:nvSpPr>
              <p:cNvPr id="55" name="Rectangle 54">
                <a:extLst>
                  <a:ext uri="{FF2B5EF4-FFF2-40B4-BE49-F238E27FC236}">
                    <a16:creationId xmlns:a16="http://schemas.microsoft.com/office/drawing/2014/main" id="{C510F9FC-CC18-4670-85E7-ABEA333ED4C3}"/>
                  </a:ext>
                </a:extLst>
              </p:cNvPr>
              <p:cNvSpPr/>
              <p:nvPr/>
            </p:nvSpPr>
            <p:spPr>
              <a:xfrm>
                <a:off x="8562975"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56" name="Oval 55">
                <a:extLst>
                  <a:ext uri="{FF2B5EF4-FFF2-40B4-BE49-F238E27FC236}">
                    <a16:creationId xmlns:a16="http://schemas.microsoft.com/office/drawing/2014/main" id="{FB736CD7-F370-4BBD-B088-DF9B7A94A2A3}"/>
                  </a:ext>
                </a:extLst>
              </p:cNvPr>
              <p:cNvSpPr/>
              <p:nvPr/>
            </p:nvSpPr>
            <p:spPr>
              <a:xfrm>
                <a:off x="9115425" y="461010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7" name="Oval 56">
                <a:extLst>
                  <a:ext uri="{FF2B5EF4-FFF2-40B4-BE49-F238E27FC236}">
                    <a16:creationId xmlns:a16="http://schemas.microsoft.com/office/drawing/2014/main" id="{0994DBF3-0C4B-4D3F-940C-5E11AAFF0571}"/>
                  </a:ext>
                </a:extLst>
              </p:cNvPr>
              <p:cNvSpPr/>
              <p:nvPr/>
            </p:nvSpPr>
            <p:spPr>
              <a:xfrm>
                <a:off x="9267825" y="5648325"/>
                <a:ext cx="190500" cy="1905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519FB43F-FC45-4843-8A1E-0DCAE5C5DB5A}"/>
                  </a:ext>
                </a:extLst>
              </p:cNvPr>
              <p:cNvSpPr/>
              <p:nvPr/>
            </p:nvSpPr>
            <p:spPr>
              <a:xfrm>
                <a:off x="9563100"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A4215B83-4643-4D39-B4F1-91B8B38E0CB6}"/>
                  </a:ext>
                </a:extLst>
              </p:cNvPr>
              <p:cNvSpPr/>
              <p:nvPr/>
            </p:nvSpPr>
            <p:spPr>
              <a:xfrm>
                <a:off x="9086850"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E37DBC63-62E4-499D-A0D8-4B27F2FF29E9}"/>
                  </a:ext>
                </a:extLst>
              </p:cNvPr>
              <p:cNvSpPr/>
              <p:nvPr/>
            </p:nvSpPr>
            <p:spPr>
              <a:xfrm>
                <a:off x="9458325"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2E9C5976-21FB-4EC7-8CC5-6CC8878B5DAF}"/>
                  </a:ext>
                </a:extLst>
              </p:cNvPr>
              <p:cNvSpPr/>
              <p:nvPr/>
            </p:nvSpPr>
            <p:spPr>
              <a:xfrm>
                <a:off x="9485820" y="4667247"/>
                <a:ext cx="190500" cy="1905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62" name="Oval 61">
                <a:extLst>
                  <a:ext uri="{FF2B5EF4-FFF2-40B4-BE49-F238E27FC236}">
                    <a16:creationId xmlns:a16="http://schemas.microsoft.com/office/drawing/2014/main" id="{E0240595-A375-4E89-8DCE-841111FC9DC7}"/>
                  </a:ext>
                </a:extLst>
              </p:cNvPr>
              <p:cNvSpPr/>
              <p:nvPr/>
            </p:nvSpPr>
            <p:spPr>
              <a:xfrm>
                <a:off x="8734425"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pic>
          <p:nvPicPr>
            <p:cNvPr id="44" name="Graphic 43" descr="Fast Forward">
              <a:extLst>
                <a:ext uri="{FF2B5EF4-FFF2-40B4-BE49-F238E27FC236}">
                  <a16:creationId xmlns:a16="http://schemas.microsoft.com/office/drawing/2014/main" id="{145963EE-3EA4-43B5-A264-4D4E05802A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0753" y="6227221"/>
              <a:ext cx="684718" cy="684718"/>
            </a:xfrm>
            <a:prstGeom prst="rect">
              <a:avLst/>
            </a:prstGeom>
          </p:spPr>
        </p:pic>
        <p:pic>
          <p:nvPicPr>
            <p:cNvPr id="45" name="Graphic 44" descr="Fast Forward">
              <a:extLst>
                <a:ext uri="{FF2B5EF4-FFF2-40B4-BE49-F238E27FC236}">
                  <a16:creationId xmlns:a16="http://schemas.microsoft.com/office/drawing/2014/main" id="{FAFC851E-84E8-4A94-AC22-AC48C65690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9550" y="6217158"/>
              <a:ext cx="684718" cy="684718"/>
            </a:xfrm>
            <a:prstGeom prst="rect">
              <a:avLst/>
            </a:prstGeom>
          </p:spPr>
        </p:pic>
        <p:grpSp>
          <p:nvGrpSpPr>
            <p:cNvPr id="46" name="Group 45">
              <a:extLst>
                <a:ext uri="{FF2B5EF4-FFF2-40B4-BE49-F238E27FC236}">
                  <a16:creationId xmlns:a16="http://schemas.microsoft.com/office/drawing/2014/main" id="{F818514B-85F1-4B12-90D0-B6944AF0AC40}"/>
                </a:ext>
              </a:extLst>
            </p:cNvPr>
            <p:cNvGrpSpPr/>
            <p:nvPr/>
          </p:nvGrpSpPr>
          <p:grpSpPr>
            <a:xfrm>
              <a:off x="10744200" y="4381500"/>
              <a:ext cx="1228725" cy="1910775"/>
              <a:chOff x="10744200" y="4381500"/>
              <a:chExt cx="1228725" cy="1910775"/>
            </a:xfrm>
          </p:grpSpPr>
          <p:sp>
            <p:nvSpPr>
              <p:cNvPr id="48" name="Rectangle 47">
                <a:extLst>
                  <a:ext uri="{FF2B5EF4-FFF2-40B4-BE49-F238E27FC236}">
                    <a16:creationId xmlns:a16="http://schemas.microsoft.com/office/drawing/2014/main" id="{9AE45EE0-3B1F-4E20-8C10-A2F884E842C7}"/>
                  </a:ext>
                </a:extLst>
              </p:cNvPr>
              <p:cNvSpPr/>
              <p:nvPr/>
            </p:nvSpPr>
            <p:spPr>
              <a:xfrm>
                <a:off x="10744200" y="4381500"/>
                <a:ext cx="1228725" cy="191077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49" name="Oval 48">
                <a:extLst>
                  <a:ext uri="{FF2B5EF4-FFF2-40B4-BE49-F238E27FC236}">
                    <a16:creationId xmlns:a16="http://schemas.microsoft.com/office/drawing/2014/main" id="{E76E5AFD-FFF7-4E98-BBBB-51080BD0FE76}"/>
                  </a:ext>
                </a:extLst>
              </p:cNvPr>
              <p:cNvSpPr/>
              <p:nvPr/>
            </p:nvSpPr>
            <p:spPr>
              <a:xfrm>
                <a:off x="11296650" y="461010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88031088-F0C5-4A57-B785-2347E5676506}"/>
                  </a:ext>
                </a:extLst>
              </p:cNvPr>
              <p:cNvSpPr/>
              <p:nvPr/>
            </p:nvSpPr>
            <p:spPr>
              <a:xfrm>
                <a:off x="11744325" y="5338762"/>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51" name="Oval 50">
                <a:extLst>
                  <a:ext uri="{FF2B5EF4-FFF2-40B4-BE49-F238E27FC236}">
                    <a16:creationId xmlns:a16="http://schemas.microsoft.com/office/drawing/2014/main" id="{F14740EC-92E0-4810-9951-6F766E5D7927}"/>
                  </a:ext>
                </a:extLst>
              </p:cNvPr>
              <p:cNvSpPr/>
              <p:nvPr/>
            </p:nvSpPr>
            <p:spPr>
              <a:xfrm>
                <a:off x="11268075" y="5267325"/>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2" name="Oval 51">
                <a:extLst>
                  <a:ext uri="{FF2B5EF4-FFF2-40B4-BE49-F238E27FC236}">
                    <a16:creationId xmlns:a16="http://schemas.microsoft.com/office/drawing/2014/main" id="{F1684C0D-FBFE-4B0E-85E2-35EE7AA4C975}"/>
                  </a:ext>
                </a:extLst>
              </p:cNvPr>
              <p:cNvSpPr/>
              <p:nvPr/>
            </p:nvSpPr>
            <p:spPr>
              <a:xfrm>
                <a:off x="11639550" y="60007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sp>
            <p:nvSpPr>
              <p:cNvPr id="53" name="Oval 52">
                <a:extLst>
                  <a:ext uri="{FF2B5EF4-FFF2-40B4-BE49-F238E27FC236}">
                    <a16:creationId xmlns:a16="http://schemas.microsoft.com/office/drawing/2014/main" id="{64AE8225-E76D-41F5-BDA3-C3F5916C075B}"/>
                  </a:ext>
                </a:extLst>
              </p:cNvPr>
              <p:cNvSpPr/>
              <p:nvPr/>
            </p:nvSpPr>
            <p:spPr>
              <a:xfrm>
                <a:off x="11667045" y="4667247"/>
                <a:ext cx="190500" cy="190500"/>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54" name="Oval 53">
                <a:extLst>
                  <a:ext uri="{FF2B5EF4-FFF2-40B4-BE49-F238E27FC236}">
                    <a16:creationId xmlns:a16="http://schemas.microsoft.com/office/drawing/2014/main" id="{0A2BF696-9A0B-471E-B17F-EF9FC03BE8C9}"/>
                  </a:ext>
                </a:extLst>
              </p:cNvPr>
              <p:cNvSpPr/>
              <p:nvPr/>
            </p:nvSpPr>
            <p:spPr>
              <a:xfrm>
                <a:off x="10915650" y="5010150"/>
                <a:ext cx="190500" cy="190500"/>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AU"/>
              </a:p>
            </p:txBody>
          </p:sp>
        </p:grpSp>
        <p:sp>
          <p:nvSpPr>
            <p:cNvPr id="47" name="Isosceles Triangle 46">
              <a:extLst>
                <a:ext uri="{FF2B5EF4-FFF2-40B4-BE49-F238E27FC236}">
                  <a16:creationId xmlns:a16="http://schemas.microsoft.com/office/drawing/2014/main" id="{0DB9C190-7C41-4307-B780-C1F63CADBD82}"/>
                </a:ext>
              </a:extLst>
            </p:cNvPr>
            <p:cNvSpPr/>
            <p:nvPr/>
          </p:nvSpPr>
          <p:spPr>
            <a:xfrm rot="5400000">
              <a:off x="10156673" y="6489277"/>
              <a:ext cx="413054" cy="191042"/>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14369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Measuring rate of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3" name="Picture 2">
            <a:extLst>
              <a:ext uri="{FF2B5EF4-FFF2-40B4-BE49-F238E27FC236}">
                <a16:creationId xmlns:a16="http://schemas.microsoft.com/office/drawing/2014/main" id="{90D7E38B-744A-45C6-9DC3-9EE2CAA290E0}"/>
              </a:ext>
            </a:extLst>
          </p:cNvPr>
          <p:cNvPicPr>
            <a:picLocks noChangeAspect="1"/>
          </p:cNvPicPr>
          <p:nvPr/>
        </p:nvPicPr>
        <p:blipFill>
          <a:blip r:embed="rId3"/>
          <a:stretch>
            <a:fillRect/>
          </a:stretch>
        </p:blipFill>
        <p:spPr>
          <a:xfrm>
            <a:off x="385893" y="1704045"/>
            <a:ext cx="11029572" cy="3501571"/>
          </a:xfrm>
          <a:prstGeom prst="rect">
            <a:avLst/>
          </a:prstGeom>
        </p:spPr>
      </p:pic>
      <p:sp>
        <p:nvSpPr>
          <p:cNvPr id="89" name="TextBox 88">
            <a:extLst>
              <a:ext uri="{FF2B5EF4-FFF2-40B4-BE49-F238E27FC236}">
                <a16:creationId xmlns:a16="http://schemas.microsoft.com/office/drawing/2014/main" id="{0091D9BA-7FE1-4015-AA0B-49BB947F9B04}"/>
              </a:ext>
            </a:extLst>
          </p:cNvPr>
          <p:cNvSpPr txBox="1"/>
          <p:nvPr/>
        </p:nvSpPr>
        <p:spPr>
          <a:xfrm>
            <a:off x="645906" y="5209746"/>
            <a:ext cx="11306607" cy="1143070"/>
          </a:xfrm>
          <a:prstGeom prst="rect">
            <a:avLst/>
          </a:prstGeom>
          <a:noFill/>
        </p:spPr>
        <p:txBody>
          <a:bodyPr wrap="square" rtlCol="0">
            <a:spAutoFit/>
          </a:bodyPr>
          <a:lstStyle/>
          <a:p>
            <a:pPr>
              <a:lnSpc>
                <a:spcPct val="150000"/>
              </a:lnSpc>
            </a:pPr>
            <a:r>
              <a:rPr lang="en-AU" sz="2400" dirty="0"/>
              <a:t>Consider the graphs of concentration versus time for two reactions shown above.  Look at the shape of the curves and compare to the reaction and the reaction coefficients.</a:t>
            </a:r>
          </a:p>
        </p:txBody>
      </p:sp>
    </p:spTree>
    <p:extLst>
      <p:ext uri="{BB962C8B-B14F-4D97-AF65-F5344CB8AC3E}">
        <p14:creationId xmlns:p14="http://schemas.microsoft.com/office/powerpoint/2010/main" val="54435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Collision theory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Content Placeholder 2">
            <a:extLst>
              <a:ext uri="{FF2B5EF4-FFF2-40B4-BE49-F238E27FC236}">
                <a16:creationId xmlns:a16="http://schemas.microsoft.com/office/drawing/2014/main" id="{5C6E7349-7DA1-482A-809D-535512D95722}"/>
              </a:ext>
            </a:extLst>
          </p:cNvPr>
          <p:cNvSpPr txBox="1">
            <a:spLocks/>
          </p:cNvSpPr>
          <p:nvPr/>
        </p:nvSpPr>
        <p:spPr>
          <a:xfrm>
            <a:off x="291737" y="1704045"/>
            <a:ext cx="6579325" cy="4564623"/>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The way in which reactions occur can be understood in terms of collision theory</a:t>
            </a:r>
          </a:p>
          <a:p>
            <a:pPr lvl="1">
              <a:buFont typeface="Wingdings" panose="05000000000000000000" pitchFamily="2" charset="2"/>
              <a:buChar char="Ø"/>
            </a:pPr>
            <a:r>
              <a:rPr lang="en-AU" dirty="0"/>
              <a:t>The reacting particles must collide</a:t>
            </a:r>
          </a:p>
          <a:p>
            <a:pPr lvl="1">
              <a:buFont typeface="Wingdings" panose="05000000000000000000" pitchFamily="2" charset="2"/>
              <a:buChar char="Ø"/>
            </a:pPr>
            <a:r>
              <a:rPr lang="en-AU" dirty="0"/>
              <a:t>The particles must collide with enough energy to equal or exceed a certain amount (</a:t>
            </a:r>
            <a:r>
              <a:rPr lang="en-AU" dirty="0">
                <a:solidFill>
                  <a:srgbClr val="FF0000"/>
                </a:solidFill>
              </a:rPr>
              <a:t>activation energy </a:t>
            </a:r>
            <a:r>
              <a:rPr lang="en-AU" dirty="0" err="1">
                <a:solidFill>
                  <a:srgbClr val="FF0000"/>
                </a:solidFill>
              </a:rPr>
              <a:t>Ea</a:t>
            </a:r>
            <a:r>
              <a:rPr lang="en-AU" dirty="0"/>
              <a:t>)</a:t>
            </a:r>
          </a:p>
          <a:p>
            <a:pPr lvl="1">
              <a:buFont typeface="Wingdings" panose="05000000000000000000" pitchFamily="2" charset="2"/>
              <a:buChar char="Ø"/>
            </a:pPr>
            <a:r>
              <a:rPr lang="en-AU" dirty="0"/>
              <a:t>Reacting particles must collide in a suitable orientation</a:t>
            </a:r>
          </a:p>
          <a:p>
            <a:r>
              <a:rPr lang="en-AU" sz="2400" dirty="0"/>
              <a:t>All three of these must occur for a reaction to proceed</a:t>
            </a:r>
          </a:p>
        </p:txBody>
      </p:sp>
      <p:pic>
        <p:nvPicPr>
          <p:cNvPr id="10" name="Picture 9">
            <a:extLst>
              <a:ext uri="{FF2B5EF4-FFF2-40B4-BE49-F238E27FC236}">
                <a16:creationId xmlns:a16="http://schemas.microsoft.com/office/drawing/2014/main" id="{15781D47-CE61-4152-ACAF-67783E96E726}"/>
              </a:ext>
            </a:extLst>
          </p:cNvPr>
          <p:cNvPicPr>
            <a:picLocks noChangeAspect="1"/>
          </p:cNvPicPr>
          <p:nvPr/>
        </p:nvPicPr>
        <p:blipFill>
          <a:blip r:embed="rId3"/>
          <a:stretch>
            <a:fillRect/>
          </a:stretch>
        </p:blipFill>
        <p:spPr>
          <a:xfrm>
            <a:off x="7037861" y="1522572"/>
            <a:ext cx="4739493" cy="4085770"/>
          </a:xfrm>
          <a:prstGeom prst="rect">
            <a:avLst/>
          </a:prstGeom>
        </p:spPr>
      </p:pic>
      <p:sp>
        <p:nvSpPr>
          <p:cNvPr id="3" name="TextBox 2">
            <a:extLst>
              <a:ext uri="{FF2B5EF4-FFF2-40B4-BE49-F238E27FC236}">
                <a16:creationId xmlns:a16="http://schemas.microsoft.com/office/drawing/2014/main" id="{C144C21F-7CE2-4E47-8153-CC8CC76B102C}"/>
              </a:ext>
            </a:extLst>
          </p:cNvPr>
          <p:cNvSpPr txBox="1"/>
          <p:nvPr/>
        </p:nvSpPr>
        <p:spPr>
          <a:xfrm>
            <a:off x="165463" y="6374674"/>
            <a:ext cx="8621486" cy="369332"/>
          </a:xfrm>
          <a:prstGeom prst="rect">
            <a:avLst/>
          </a:prstGeom>
          <a:noFill/>
        </p:spPr>
        <p:txBody>
          <a:bodyPr wrap="square" rtlCol="0">
            <a:spAutoFit/>
          </a:bodyPr>
          <a:lstStyle/>
          <a:p>
            <a:r>
              <a:rPr lang="en-US" dirty="0"/>
              <a:t>Picture: https://www.compoundchem.com/2016/02/17/rate-of-reaction/</a:t>
            </a:r>
            <a:endParaRPr lang="en-AU" dirty="0"/>
          </a:p>
        </p:txBody>
      </p:sp>
    </p:spTree>
    <p:extLst>
      <p:ext uri="{BB962C8B-B14F-4D97-AF65-F5344CB8AC3E}">
        <p14:creationId xmlns:p14="http://schemas.microsoft.com/office/powerpoint/2010/main" val="192232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Collision theory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grpSp>
        <p:nvGrpSpPr>
          <p:cNvPr id="17" name="Group 16">
            <a:extLst>
              <a:ext uri="{FF2B5EF4-FFF2-40B4-BE49-F238E27FC236}">
                <a16:creationId xmlns:a16="http://schemas.microsoft.com/office/drawing/2014/main" id="{DA1FF49D-66EE-48B8-8D7B-82CF6B552BA1}"/>
              </a:ext>
            </a:extLst>
          </p:cNvPr>
          <p:cNvGrpSpPr/>
          <p:nvPr/>
        </p:nvGrpSpPr>
        <p:grpSpPr>
          <a:xfrm>
            <a:off x="2837906" y="1226999"/>
            <a:ext cx="5471652" cy="1647844"/>
            <a:chOff x="2837906" y="1226999"/>
            <a:chExt cx="5471652" cy="1647844"/>
          </a:xfrm>
        </p:grpSpPr>
        <p:sp>
          <p:nvSpPr>
            <p:cNvPr id="14" name="TextBox 13">
              <a:extLst>
                <a:ext uri="{FF2B5EF4-FFF2-40B4-BE49-F238E27FC236}">
                  <a16:creationId xmlns:a16="http://schemas.microsoft.com/office/drawing/2014/main" id="{19CE8A8E-FA9D-40DE-B637-5F4140C8A1DD}"/>
                </a:ext>
              </a:extLst>
            </p:cNvPr>
            <p:cNvSpPr txBox="1"/>
            <p:nvPr/>
          </p:nvSpPr>
          <p:spPr>
            <a:xfrm>
              <a:off x="2837906" y="1813619"/>
              <a:ext cx="5000625" cy="461665"/>
            </a:xfrm>
            <a:prstGeom prst="rect">
              <a:avLst/>
            </a:prstGeom>
            <a:noFill/>
          </p:spPr>
          <p:txBody>
            <a:bodyPr wrap="square" rtlCol="0">
              <a:spAutoFit/>
            </a:bodyPr>
            <a:lstStyle/>
            <a:p>
              <a:r>
                <a:rPr lang="en-US" sz="2400" b="1" dirty="0"/>
                <a:t>Must collide to react</a:t>
              </a:r>
              <a:endParaRPr lang="en-AU" sz="2400" b="1" dirty="0"/>
            </a:p>
          </p:txBody>
        </p:sp>
        <p:pic>
          <p:nvPicPr>
            <p:cNvPr id="15" name="Picture 14">
              <a:extLst>
                <a:ext uri="{FF2B5EF4-FFF2-40B4-BE49-F238E27FC236}">
                  <a16:creationId xmlns:a16="http://schemas.microsoft.com/office/drawing/2014/main" id="{52A03B31-4BED-40DB-B48D-DA65D44B885D}"/>
                </a:ext>
              </a:extLst>
            </p:cNvPr>
            <p:cNvPicPr>
              <a:picLocks noChangeAspect="1"/>
            </p:cNvPicPr>
            <p:nvPr/>
          </p:nvPicPr>
          <p:blipFill>
            <a:blip r:embed="rId3"/>
            <a:stretch>
              <a:fillRect/>
            </a:stretch>
          </p:blipFill>
          <p:spPr>
            <a:xfrm>
              <a:off x="5886630" y="1444138"/>
              <a:ext cx="2301329" cy="1188808"/>
            </a:xfrm>
            <a:prstGeom prst="rect">
              <a:avLst/>
            </a:prstGeom>
          </p:spPr>
        </p:pic>
        <p:sp>
          <p:nvSpPr>
            <p:cNvPr id="3" name="Rectangle 2">
              <a:extLst>
                <a:ext uri="{FF2B5EF4-FFF2-40B4-BE49-F238E27FC236}">
                  <a16:creationId xmlns:a16="http://schemas.microsoft.com/office/drawing/2014/main" id="{B1CDFFA4-7030-4DC0-BBE1-45C0294CD129}"/>
                </a:ext>
              </a:extLst>
            </p:cNvPr>
            <p:cNvSpPr/>
            <p:nvPr/>
          </p:nvSpPr>
          <p:spPr>
            <a:xfrm>
              <a:off x="2837906" y="1226999"/>
              <a:ext cx="5471652" cy="164784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8" name="Group 17">
            <a:extLst>
              <a:ext uri="{FF2B5EF4-FFF2-40B4-BE49-F238E27FC236}">
                <a16:creationId xmlns:a16="http://schemas.microsoft.com/office/drawing/2014/main" id="{C82D238F-9E5B-481D-9B53-356F4609CACF}"/>
              </a:ext>
            </a:extLst>
          </p:cNvPr>
          <p:cNvGrpSpPr/>
          <p:nvPr/>
        </p:nvGrpSpPr>
        <p:grpSpPr>
          <a:xfrm>
            <a:off x="595839" y="2978333"/>
            <a:ext cx="4876800" cy="3569735"/>
            <a:chOff x="595839" y="2978333"/>
            <a:chExt cx="4876800" cy="3569735"/>
          </a:xfrm>
        </p:grpSpPr>
        <p:pic>
          <p:nvPicPr>
            <p:cNvPr id="11" name="Picture 10" descr="A picture containing screenshot&#10;&#10;Description automatically generated">
              <a:extLst>
                <a:ext uri="{FF2B5EF4-FFF2-40B4-BE49-F238E27FC236}">
                  <a16:creationId xmlns:a16="http://schemas.microsoft.com/office/drawing/2014/main" id="{A906F275-3A49-4BED-A219-85945A56F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839" y="3069210"/>
              <a:ext cx="4876800" cy="3248025"/>
            </a:xfrm>
            <a:prstGeom prst="rect">
              <a:avLst/>
            </a:prstGeom>
          </p:spPr>
        </p:pic>
        <p:sp>
          <p:nvSpPr>
            <p:cNvPr id="12" name="TextBox 11">
              <a:extLst>
                <a:ext uri="{FF2B5EF4-FFF2-40B4-BE49-F238E27FC236}">
                  <a16:creationId xmlns:a16="http://schemas.microsoft.com/office/drawing/2014/main" id="{B7FDFB86-3F90-4EB5-8C26-2EC58A65F2C0}"/>
                </a:ext>
              </a:extLst>
            </p:cNvPr>
            <p:cNvSpPr txBox="1"/>
            <p:nvPr/>
          </p:nvSpPr>
          <p:spPr>
            <a:xfrm>
              <a:off x="1384188" y="6086403"/>
              <a:ext cx="3543300" cy="461665"/>
            </a:xfrm>
            <a:prstGeom prst="rect">
              <a:avLst/>
            </a:prstGeom>
            <a:noFill/>
          </p:spPr>
          <p:txBody>
            <a:bodyPr wrap="square" rtlCol="0">
              <a:spAutoFit/>
            </a:bodyPr>
            <a:lstStyle/>
            <a:p>
              <a:r>
                <a:rPr lang="en-US" sz="2400" b="1" dirty="0"/>
                <a:t>Needs enough energy</a:t>
              </a:r>
              <a:endParaRPr lang="en-AU" sz="2400" b="1" dirty="0"/>
            </a:p>
          </p:txBody>
        </p:sp>
        <p:sp>
          <p:nvSpPr>
            <p:cNvPr id="4" name="Rectangle 3">
              <a:extLst>
                <a:ext uri="{FF2B5EF4-FFF2-40B4-BE49-F238E27FC236}">
                  <a16:creationId xmlns:a16="http://schemas.microsoft.com/office/drawing/2014/main" id="{A81640AE-682E-4DC2-9FF5-CAF3E3DC9982}"/>
                </a:ext>
              </a:extLst>
            </p:cNvPr>
            <p:cNvSpPr/>
            <p:nvPr/>
          </p:nvSpPr>
          <p:spPr>
            <a:xfrm>
              <a:off x="1005908" y="2978333"/>
              <a:ext cx="4153989" cy="35697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a:extLst>
              <a:ext uri="{FF2B5EF4-FFF2-40B4-BE49-F238E27FC236}">
                <a16:creationId xmlns:a16="http://schemas.microsoft.com/office/drawing/2014/main" id="{EB63D421-D037-4E2D-9F2D-23AF517FF789}"/>
              </a:ext>
            </a:extLst>
          </p:cNvPr>
          <p:cNvGrpSpPr/>
          <p:nvPr/>
        </p:nvGrpSpPr>
        <p:grpSpPr>
          <a:xfrm>
            <a:off x="5564776" y="2978332"/>
            <a:ext cx="6007776" cy="3569734"/>
            <a:chOff x="5564776" y="2978332"/>
            <a:chExt cx="6007776" cy="3569734"/>
          </a:xfrm>
        </p:grpSpPr>
        <p:pic>
          <p:nvPicPr>
            <p:cNvPr id="10" name="Picture 9">
              <a:extLst>
                <a:ext uri="{FF2B5EF4-FFF2-40B4-BE49-F238E27FC236}">
                  <a16:creationId xmlns:a16="http://schemas.microsoft.com/office/drawing/2014/main" id="{1C1F69E6-BC4E-40BE-97BB-963CE4A807F5}"/>
                </a:ext>
              </a:extLst>
            </p:cNvPr>
            <p:cNvPicPr>
              <a:picLocks noChangeAspect="1"/>
            </p:cNvPicPr>
            <p:nvPr/>
          </p:nvPicPr>
          <p:blipFill>
            <a:blip r:embed="rId5"/>
            <a:stretch>
              <a:fillRect/>
            </a:stretch>
          </p:blipFill>
          <p:spPr>
            <a:xfrm>
              <a:off x="5564776" y="3344630"/>
              <a:ext cx="5920829" cy="2543175"/>
            </a:xfrm>
            <a:prstGeom prst="rect">
              <a:avLst/>
            </a:prstGeom>
          </p:spPr>
        </p:pic>
        <p:sp>
          <p:nvSpPr>
            <p:cNvPr id="13" name="TextBox 12">
              <a:extLst>
                <a:ext uri="{FF2B5EF4-FFF2-40B4-BE49-F238E27FC236}">
                  <a16:creationId xmlns:a16="http://schemas.microsoft.com/office/drawing/2014/main" id="{A1F25F74-DA78-4DBF-A928-10096F4222BE}"/>
                </a:ext>
              </a:extLst>
            </p:cNvPr>
            <p:cNvSpPr txBox="1"/>
            <p:nvPr/>
          </p:nvSpPr>
          <p:spPr>
            <a:xfrm>
              <a:off x="6802388" y="6086400"/>
              <a:ext cx="4251049" cy="461665"/>
            </a:xfrm>
            <a:prstGeom prst="rect">
              <a:avLst/>
            </a:prstGeom>
            <a:noFill/>
          </p:spPr>
          <p:txBody>
            <a:bodyPr wrap="square" rtlCol="0">
              <a:spAutoFit/>
            </a:bodyPr>
            <a:lstStyle/>
            <a:p>
              <a:r>
                <a:rPr lang="en-US" sz="2400" b="1" dirty="0"/>
                <a:t>Needs correct orientation</a:t>
              </a:r>
              <a:endParaRPr lang="en-AU" sz="2400" b="1" dirty="0"/>
            </a:p>
          </p:txBody>
        </p:sp>
        <p:sp>
          <p:nvSpPr>
            <p:cNvPr id="16" name="Rectangle 15">
              <a:extLst>
                <a:ext uri="{FF2B5EF4-FFF2-40B4-BE49-F238E27FC236}">
                  <a16:creationId xmlns:a16="http://schemas.microsoft.com/office/drawing/2014/main" id="{F5926990-08A3-41D5-814A-F2FCD3E6F042}"/>
                </a:ext>
              </a:extLst>
            </p:cNvPr>
            <p:cNvSpPr/>
            <p:nvPr/>
          </p:nvSpPr>
          <p:spPr>
            <a:xfrm>
              <a:off x="5651723" y="2978332"/>
              <a:ext cx="5920829" cy="35697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18420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Rectangle 3">
            <a:extLst>
              <a:ext uri="{FF2B5EF4-FFF2-40B4-BE49-F238E27FC236}">
                <a16:creationId xmlns:a16="http://schemas.microsoft.com/office/drawing/2014/main" id="{84618475-A4AD-474C-AAB5-18CED58D67A7}"/>
              </a:ext>
            </a:extLst>
          </p:cNvPr>
          <p:cNvSpPr txBox="1">
            <a:spLocks noChangeArrowheads="1"/>
          </p:cNvSpPr>
          <p:nvPr/>
        </p:nvSpPr>
        <p:spPr>
          <a:xfrm>
            <a:off x="933517" y="1662674"/>
            <a:ext cx="10562681" cy="1676400"/>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a:t>The minimum energy that colliding particles must have in order to react is called the </a:t>
            </a:r>
            <a:r>
              <a:rPr lang="en-US" altLang="en-US" sz="2400" b="1" u="sng" dirty="0">
                <a:solidFill>
                  <a:srgbClr val="7030A0"/>
                </a:solidFill>
              </a:rPr>
              <a:t>activation energy</a:t>
            </a:r>
            <a:r>
              <a:rPr lang="en-US" altLang="en-US" sz="2400" dirty="0"/>
              <a:t>.</a:t>
            </a:r>
          </a:p>
        </p:txBody>
      </p:sp>
      <p:sp>
        <p:nvSpPr>
          <p:cNvPr id="10" name="Text Box 4">
            <a:extLst>
              <a:ext uri="{FF2B5EF4-FFF2-40B4-BE49-F238E27FC236}">
                <a16:creationId xmlns:a16="http://schemas.microsoft.com/office/drawing/2014/main" id="{988A3851-FD27-4CEE-A0FF-6E95E9473944}"/>
              </a:ext>
            </a:extLst>
          </p:cNvPr>
          <p:cNvSpPr txBox="1">
            <a:spLocks noChangeArrowheads="1"/>
          </p:cNvSpPr>
          <p:nvPr/>
        </p:nvSpPr>
        <p:spPr bwMode="auto">
          <a:xfrm>
            <a:off x="1265192" y="2547826"/>
            <a:ext cx="9448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9725" indent="-339725">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342900" indent="-342900">
              <a:spcBef>
                <a:spcPct val="50000"/>
              </a:spcBef>
              <a:buFont typeface="Arial" panose="020B0604020202020204" pitchFamily="34" charset="0"/>
              <a:buChar char="•"/>
            </a:pPr>
            <a:r>
              <a:rPr lang="en-US" altLang="en-US" sz="2400" dirty="0">
                <a:latin typeface="+mn-lt"/>
              </a:rPr>
              <a:t>You can think of the activation energy for a reaction as a barrier that reactants must cross before products can form.</a:t>
            </a:r>
          </a:p>
        </p:txBody>
      </p:sp>
      <p:sp>
        <p:nvSpPr>
          <p:cNvPr id="11" name="Content Placeholder 2">
            <a:extLst>
              <a:ext uri="{FF2B5EF4-FFF2-40B4-BE49-F238E27FC236}">
                <a16:creationId xmlns:a16="http://schemas.microsoft.com/office/drawing/2014/main" id="{2F8B79AD-1E7C-47E6-90F7-3A39549EA058}"/>
              </a:ext>
            </a:extLst>
          </p:cNvPr>
          <p:cNvSpPr txBox="1">
            <a:spLocks/>
          </p:cNvSpPr>
          <p:nvPr/>
        </p:nvSpPr>
        <p:spPr>
          <a:xfrm>
            <a:off x="1265192" y="3339075"/>
            <a:ext cx="10010775" cy="3200284"/>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As reacting particles approach each other, repulsive forces between electron clouds causes them to slow down and lose kinetic energy</a:t>
            </a:r>
          </a:p>
          <a:p>
            <a:r>
              <a:rPr lang="en-AU" sz="2400" dirty="0"/>
              <a:t>This lost kinetic energy converts to increased potential energy of the colliding particles</a:t>
            </a:r>
          </a:p>
          <a:p>
            <a:r>
              <a:rPr lang="en-AU" sz="2400" dirty="0"/>
              <a:t>If they have enough kinetic energy they will approach close enough (collide) to form a </a:t>
            </a:r>
            <a:r>
              <a:rPr lang="en-AU" sz="2400" dirty="0">
                <a:solidFill>
                  <a:srgbClr val="FF0000"/>
                </a:solidFill>
              </a:rPr>
              <a:t>transition state </a:t>
            </a:r>
            <a:r>
              <a:rPr lang="en-AU" sz="2400" dirty="0"/>
              <a:t>also known as the </a:t>
            </a:r>
            <a:r>
              <a:rPr lang="en-AU" sz="2400" dirty="0">
                <a:solidFill>
                  <a:srgbClr val="FF0000"/>
                </a:solidFill>
              </a:rPr>
              <a:t>activated complex </a:t>
            </a:r>
            <a:r>
              <a:rPr lang="en-AU" sz="2400" dirty="0"/>
              <a:t>– the highest potential energy state</a:t>
            </a:r>
          </a:p>
        </p:txBody>
      </p:sp>
    </p:spTree>
    <p:extLst>
      <p:ext uri="{BB962C8B-B14F-4D97-AF65-F5344CB8AC3E}">
        <p14:creationId xmlns:p14="http://schemas.microsoft.com/office/powerpoint/2010/main" val="373920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12" name="Picture 5" descr="0132525763_A545a">
            <a:extLst>
              <a:ext uri="{FF2B5EF4-FFF2-40B4-BE49-F238E27FC236}">
                <a16:creationId xmlns:a16="http://schemas.microsoft.com/office/drawing/2014/main" id="{FAAC05C2-5B6E-4D83-97D7-1CAEAF9DF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17" y="1308207"/>
            <a:ext cx="7155630" cy="533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a:extLst>
              <a:ext uri="{FF2B5EF4-FFF2-40B4-BE49-F238E27FC236}">
                <a16:creationId xmlns:a16="http://schemas.microsoft.com/office/drawing/2014/main" id="{1A7ED549-06F3-4B2B-8113-BEBFB1F1C31B}"/>
              </a:ext>
            </a:extLst>
          </p:cNvPr>
          <p:cNvSpPr txBox="1">
            <a:spLocks noChangeArrowheads="1"/>
          </p:cNvSpPr>
          <p:nvPr/>
        </p:nvSpPr>
        <p:spPr>
          <a:xfrm>
            <a:off x="1051817" y="1974329"/>
            <a:ext cx="3648075" cy="3038471"/>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a:t>The activation-energy barrier must be crossed before reactants are converted to products.</a:t>
            </a:r>
          </a:p>
        </p:txBody>
      </p:sp>
      <p:sp>
        <p:nvSpPr>
          <p:cNvPr id="14" name="TextBox 13">
            <a:extLst>
              <a:ext uri="{FF2B5EF4-FFF2-40B4-BE49-F238E27FC236}">
                <a16:creationId xmlns:a16="http://schemas.microsoft.com/office/drawing/2014/main" id="{1BB9E6F2-4BCB-4D6F-B638-2A082869019A}"/>
              </a:ext>
            </a:extLst>
          </p:cNvPr>
          <p:cNvSpPr txBox="1"/>
          <p:nvPr/>
        </p:nvSpPr>
        <p:spPr>
          <a:xfrm>
            <a:off x="1398466" y="4517571"/>
            <a:ext cx="2266951"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Exothermic or endothermic?</a:t>
            </a:r>
            <a:endParaRPr lang="en-AU" sz="2400" dirty="0"/>
          </a:p>
        </p:txBody>
      </p:sp>
    </p:spTree>
    <p:extLst>
      <p:ext uri="{BB962C8B-B14F-4D97-AF65-F5344CB8AC3E}">
        <p14:creationId xmlns:p14="http://schemas.microsoft.com/office/powerpoint/2010/main" val="341223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10" name="Picture 9" descr="545b">
            <a:extLst>
              <a:ext uri="{FF2B5EF4-FFF2-40B4-BE49-F238E27FC236}">
                <a16:creationId xmlns:a16="http://schemas.microsoft.com/office/drawing/2014/main" id="{7547E252-7107-4588-9FEC-AC49895D5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46" r="3491"/>
          <a:stretch>
            <a:fillRect/>
          </a:stretch>
        </p:blipFill>
        <p:spPr bwMode="auto">
          <a:xfrm>
            <a:off x="6153151" y="1525119"/>
            <a:ext cx="5610219" cy="441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0132525763_A545a">
            <a:extLst>
              <a:ext uri="{FF2B5EF4-FFF2-40B4-BE49-F238E27FC236}">
                <a16:creationId xmlns:a16="http://schemas.microsoft.com/office/drawing/2014/main" id="{FDFFD199-571C-411B-A2B7-2CFBD9CB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2573"/>
            <a:ext cx="5984708" cy="44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A66AA65-C3DE-4C92-B835-1F164C699732}"/>
              </a:ext>
            </a:extLst>
          </p:cNvPr>
          <p:cNvSpPr txBox="1"/>
          <p:nvPr/>
        </p:nvSpPr>
        <p:spPr>
          <a:xfrm>
            <a:off x="2025015" y="6080908"/>
            <a:ext cx="2066925" cy="461665"/>
          </a:xfrm>
          <a:prstGeom prst="rect">
            <a:avLst/>
          </a:prstGeom>
          <a:noFill/>
        </p:spPr>
        <p:txBody>
          <a:bodyPr wrap="square" rtlCol="0">
            <a:spAutoFit/>
          </a:bodyPr>
          <a:lstStyle/>
          <a:p>
            <a:r>
              <a:rPr lang="en-US" sz="2400" b="1" dirty="0">
                <a:solidFill>
                  <a:srgbClr val="0070C0"/>
                </a:solidFill>
              </a:rPr>
              <a:t>Exothermic</a:t>
            </a:r>
            <a:endParaRPr lang="en-AU" sz="2400" b="1" dirty="0">
              <a:solidFill>
                <a:srgbClr val="0070C0"/>
              </a:solidFill>
            </a:endParaRPr>
          </a:p>
        </p:txBody>
      </p:sp>
      <p:sp>
        <p:nvSpPr>
          <p:cNvPr id="16" name="TextBox 15">
            <a:extLst>
              <a:ext uri="{FF2B5EF4-FFF2-40B4-BE49-F238E27FC236}">
                <a16:creationId xmlns:a16="http://schemas.microsoft.com/office/drawing/2014/main" id="{85D0D56D-6361-4A20-89DA-DFD503B787A2}"/>
              </a:ext>
            </a:extLst>
          </p:cNvPr>
          <p:cNvSpPr txBox="1"/>
          <p:nvPr/>
        </p:nvSpPr>
        <p:spPr>
          <a:xfrm>
            <a:off x="8100062" y="6121983"/>
            <a:ext cx="2390778" cy="461665"/>
          </a:xfrm>
          <a:prstGeom prst="rect">
            <a:avLst/>
          </a:prstGeom>
          <a:noFill/>
        </p:spPr>
        <p:txBody>
          <a:bodyPr wrap="square" rtlCol="0">
            <a:spAutoFit/>
          </a:bodyPr>
          <a:lstStyle/>
          <a:p>
            <a:r>
              <a:rPr lang="en-US" sz="2400" b="1" dirty="0">
                <a:solidFill>
                  <a:srgbClr val="0070C0"/>
                </a:solidFill>
              </a:rPr>
              <a:t>Endothermic</a:t>
            </a:r>
            <a:endParaRPr lang="en-AU" sz="2400" b="1" dirty="0">
              <a:solidFill>
                <a:srgbClr val="0070C0"/>
              </a:solidFill>
            </a:endParaRPr>
          </a:p>
        </p:txBody>
      </p:sp>
    </p:spTree>
    <p:extLst>
      <p:ext uri="{BB962C8B-B14F-4D97-AF65-F5344CB8AC3E}">
        <p14:creationId xmlns:p14="http://schemas.microsoft.com/office/powerpoint/2010/main" val="397508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2" name="Content Placeholder 2">
            <a:extLst>
              <a:ext uri="{FF2B5EF4-FFF2-40B4-BE49-F238E27FC236}">
                <a16:creationId xmlns:a16="http://schemas.microsoft.com/office/drawing/2014/main" id="{F9CCC6FE-13C3-4673-BC38-0F7A8DB34577}"/>
              </a:ext>
            </a:extLst>
          </p:cNvPr>
          <p:cNvSpPr txBox="1">
            <a:spLocks/>
          </p:cNvSpPr>
          <p:nvPr/>
        </p:nvSpPr>
        <p:spPr>
          <a:xfrm>
            <a:off x="428625" y="1522572"/>
            <a:ext cx="11334750" cy="2943220"/>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The </a:t>
            </a:r>
            <a:r>
              <a:rPr lang="en-AU" sz="2400" b="1" dirty="0">
                <a:solidFill>
                  <a:srgbClr val="7030A0"/>
                </a:solidFill>
              </a:rPr>
              <a:t>transition state </a:t>
            </a:r>
            <a:r>
              <a:rPr lang="en-AU" sz="2400" dirty="0"/>
              <a:t>is where the original bonds are being broken and new bonds are being formed</a:t>
            </a:r>
          </a:p>
          <a:p>
            <a:r>
              <a:rPr lang="en-AU" sz="2400" dirty="0"/>
              <a:t>It is an unstable arrangement; </a:t>
            </a:r>
            <a:r>
              <a:rPr lang="en-US" sz="2400" dirty="0"/>
              <a:t>i</a:t>
            </a:r>
            <a:r>
              <a:rPr lang="en-US" altLang="en-US" sz="2400" dirty="0"/>
              <a:t>ts brief existence ends with the reformation of the reactants or with the formation of products </a:t>
            </a:r>
          </a:p>
          <a:p>
            <a:r>
              <a:rPr lang="en-AU" sz="2400" dirty="0"/>
              <a:t>The minimum collision energy required to form the transition state is known as the activation energy </a:t>
            </a:r>
            <a:r>
              <a:rPr lang="en-AU" sz="2400" dirty="0" err="1"/>
              <a:t>Ea</a:t>
            </a:r>
            <a:endParaRPr lang="en-AU" sz="2400" dirty="0"/>
          </a:p>
          <a:p>
            <a:endParaRPr lang="en-AU" sz="2400" dirty="0"/>
          </a:p>
        </p:txBody>
      </p:sp>
      <p:pic>
        <p:nvPicPr>
          <p:cNvPr id="13" name="Picture 4" descr="http://wiki.chemprime.chemeddl.org/images/5/50/Energy_Profile_of_CO_Reacting_with_NO2.jpg">
            <a:extLst>
              <a:ext uri="{FF2B5EF4-FFF2-40B4-BE49-F238E27FC236}">
                <a16:creationId xmlns:a16="http://schemas.microsoft.com/office/drawing/2014/main" id="{A318A222-114D-4AB7-B5F7-A6E40B303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33" y="4105112"/>
            <a:ext cx="4559370" cy="262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5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Activation 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9" name="Picture 8">
            <a:extLst>
              <a:ext uri="{FF2B5EF4-FFF2-40B4-BE49-F238E27FC236}">
                <a16:creationId xmlns:a16="http://schemas.microsoft.com/office/drawing/2014/main" id="{8EAFBC70-7A58-4B83-8593-19250E953772}"/>
              </a:ext>
            </a:extLst>
          </p:cNvPr>
          <p:cNvPicPr>
            <a:picLocks noChangeAspect="1"/>
          </p:cNvPicPr>
          <p:nvPr/>
        </p:nvPicPr>
        <p:blipFill>
          <a:blip r:embed="rId3"/>
          <a:stretch>
            <a:fillRect/>
          </a:stretch>
        </p:blipFill>
        <p:spPr>
          <a:xfrm>
            <a:off x="432140" y="1785708"/>
            <a:ext cx="11019632" cy="4914859"/>
          </a:xfrm>
          <a:prstGeom prst="rect">
            <a:avLst/>
          </a:prstGeom>
        </p:spPr>
      </p:pic>
      <p:sp>
        <p:nvSpPr>
          <p:cNvPr id="3" name="TextBox 2">
            <a:extLst>
              <a:ext uri="{FF2B5EF4-FFF2-40B4-BE49-F238E27FC236}">
                <a16:creationId xmlns:a16="http://schemas.microsoft.com/office/drawing/2014/main" id="{39FFB3F1-091B-474C-9BF2-D5169D32F5AF}"/>
              </a:ext>
            </a:extLst>
          </p:cNvPr>
          <p:cNvSpPr txBox="1"/>
          <p:nvPr/>
        </p:nvSpPr>
        <p:spPr>
          <a:xfrm>
            <a:off x="4537166" y="1176223"/>
            <a:ext cx="5486400" cy="461665"/>
          </a:xfrm>
          <a:prstGeom prst="rect">
            <a:avLst/>
          </a:prstGeom>
          <a:noFill/>
        </p:spPr>
        <p:txBody>
          <a:bodyPr wrap="square" rtlCol="0">
            <a:spAutoFit/>
          </a:bodyPr>
          <a:lstStyle/>
          <a:p>
            <a:r>
              <a:rPr lang="en-US" sz="2400" dirty="0">
                <a:solidFill>
                  <a:srgbClr val="FF0000"/>
                </a:solidFill>
              </a:rPr>
              <a:t>Check understanding</a:t>
            </a:r>
            <a:endParaRPr lang="en-AU" sz="2400" dirty="0">
              <a:solidFill>
                <a:srgbClr val="FF0000"/>
              </a:solidFill>
            </a:endParaRPr>
          </a:p>
        </p:txBody>
      </p:sp>
    </p:spTree>
    <p:extLst>
      <p:ext uri="{BB962C8B-B14F-4D97-AF65-F5344CB8AC3E}">
        <p14:creationId xmlns:p14="http://schemas.microsoft.com/office/powerpoint/2010/main" val="201802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1358</Words>
  <Application>Microsoft Office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20</cp:revision>
  <dcterms:created xsi:type="dcterms:W3CDTF">2021-01-31T07:33:31Z</dcterms:created>
  <dcterms:modified xsi:type="dcterms:W3CDTF">2021-02-02T06:18:37Z</dcterms:modified>
</cp:coreProperties>
</file>