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2" r:id="rId7"/>
    <p:sldId id="261" r:id="rId8"/>
    <p:sldId id="260" r:id="rId9"/>
    <p:sldId id="264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Commercial electrochemical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Batteries and fuel cells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544449-F865-4666-8A49-43CA93AF2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1" r="12327"/>
          <a:stretch/>
        </p:blipFill>
        <p:spPr>
          <a:xfrm>
            <a:off x="1492469" y="0"/>
            <a:ext cx="9196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6FDD89-C4E4-4ECA-830A-BB491DFC5ED1}"/>
              </a:ext>
            </a:extLst>
          </p:cNvPr>
          <p:cNvSpPr txBox="1">
            <a:spLocks/>
          </p:cNvSpPr>
          <p:nvPr/>
        </p:nvSpPr>
        <p:spPr>
          <a:xfrm>
            <a:off x="638620" y="702156"/>
            <a:ext cx="3568661" cy="513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Battery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E7032C-B827-46D3-925C-030500624307}"/>
              </a:ext>
            </a:extLst>
          </p:cNvPr>
          <p:cNvSpPr txBox="1">
            <a:spLocks/>
          </p:cNvSpPr>
          <p:nvPr/>
        </p:nvSpPr>
        <p:spPr>
          <a:xfrm>
            <a:off x="843586" y="1408050"/>
            <a:ext cx="5486094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Convert stored chemical energy into electrical energy</a:t>
            </a:r>
          </a:p>
          <a:p>
            <a:r>
              <a:rPr lang="en-US" sz="2400" dirty="0"/>
              <a:t>Reaction between chemicals take place</a:t>
            </a:r>
          </a:p>
          <a:p>
            <a:r>
              <a:rPr lang="en-US" sz="2400" dirty="0"/>
              <a:t>Consisting of electrochemical cells</a:t>
            </a:r>
          </a:p>
          <a:p>
            <a:r>
              <a:rPr lang="en-US" sz="2400" dirty="0"/>
              <a:t>Contains</a:t>
            </a:r>
          </a:p>
          <a:p>
            <a:pPr lvl="1"/>
            <a:r>
              <a:rPr lang="en-US" sz="2400" dirty="0"/>
              <a:t>Electrodes</a:t>
            </a:r>
          </a:p>
          <a:p>
            <a:pPr lvl="1"/>
            <a:r>
              <a:rPr lang="en-US" sz="2400" dirty="0"/>
              <a:t>Electrolyte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A58A5-4D55-47A9-B3D3-6FEE981BB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58"/>
          <a:stretch/>
        </p:blipFill>
        <p:spPr>
          <a:xfrm>
            <a:off x="6188710" y="970280"/>
            <a:ext cx="5482314" cy="46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5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A3A326-3DC0-42A8-9687-0AB0515C3CD3}"/>
              </a:ext>
            </a:extLst>
          </p:cNvPr>
          <p:cNvSpPr txBox="1">
            <a:spLocks/>
          </p:cNvSpPr>
          <p:nvPr/>
        </p:nvSpPr>
        <p:spPr>
          <a:xfrm>
            <a:off x="523240" y="1083944"/>
            <a:ext cx="10515600" cy="5398135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Cathode</a:t>
            </a:r>
          </a:p>
          <a:p>
            <a:pPr lvl="1"/>
            <a:r>
              <a:rPr lang="en-US" sz="2400" dirty="0"/>
              <a:t>Positive terminal </a:t>
            </a:r>
          </a:p>
          <a:p>
            <a:pPr lvl="1"/>
            <a:r>
              <a:rPr lang="en-US" sz="2400" dirty="0"/>
              <a:t>Chemical reduction occurs (gain electrons)</a:t>
            </a:r>
          </a:p>
          <a:p>
            <a:r>
              <a:rPr lang="en-US" sz="2400" dirty="0"/>
              <a:t>Anode</a:t>
            </a:r>
          </a:p>
          <a:p>
            <a:pPr lvl="1"/>
            <a:r>
              <a:rPr lang="en-US" sz="2400" dirty="0"/>
              <a:t>Negative terminal</a:t>
            </a:r>
          </a:p>
          <a:p>
            <a:pPr lvl="1"/>
            <a:r>
              <a:rPr lang="en-US" sz="2400" dirty="0"/>
              <a:t>Chemical oxidation occurs (lose electrons)</a:t>
            </a:r>
          </a:p>
          <a:p>
            <a:r>
              <a:rPr lang="en-US" sz="2400" dirty="0"/>
              <a:t>Electrolytes allow: </a:t>
            </a:r>
          </a:p>
          <a:p>
            <a:pPr lvl="1"/>
            <a:r>
              <a:rPr lang="en-US" sz="2400" dirty="0"/>
              <a:t>Separation of ionic transport and electrical transport</a:t>
            </a:r>
          </a:p>
          <a:p>
            <a:pPr lvl="1"/>
            <a:r>
              <a:rPr lang="en-US" sz="2400" dirty="0"/>
              <a:t>Ions to move between electrodes and terminals</a:t>
            </a:r>
          </a:p>
          <a:p>
            <a:pPr lvl="1"/>
            <a:r>
              <a:rPr lang="en-US" sz="2400" dirty="0"/>
              <a:t>Current to flow out of the battery to perform work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172FA-4581-4D23-9E44-36DDFD82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019" y="929639"/>
            <a:ext cx="4738841" cy="37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7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7A5B65-564D-4F56-B20C-ED5933583608}"/>
              </a:ext>
            </a:extLst>
          </p:cNvPr>
          <p:cNvSpPr txBox="1">
            <a:spLocks/>
          </p:cNvSpPr>
          <p:nvPr/>
        </p:nvSpPr>
        <p:spPr>
          <a:xfrm>
            <a:off x="355315" y="6630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Primary Cell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493729-EA5D-48CC-AFA6-B74325CB5C83}"/>
              </a:ext>
            </a:extLst>
          </p:cNvPr>
          <p:cNvSpPr txBox="1">
            <a:spLocks/>
          </p:cNvSpPr>
          <p:nvPr/>
        </p:nvSpPr>
        <p:spPr>
          <a:xfrm>
            <a:off x="355315" y="1517399"/>
            <a:ext cx="5970815" cy="4351338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One use (non-rechargeable/disposable)</a:t>
            </a:r>
          </a:p>
          <a:p>
            <a:r>
              <a:rPr lang="en-US" sz="2400" dirty="0"/>
              <a:t>Chemical reaction used, can not be reversed</a:t>
            </a:r>
          </a:p>
          <a:p>
            <a:r>
              <a:rPr lang="en-US" sz="2400" dirty="0"/>
              <a:t>Used when long periods of storage are required</a:t>
            </a:r>
          </a:p>
          <a:p>
            <a:r>
              <a:rPr lang="en-US" sz="2400" dirty="0"/>
              <a:t>Lower discharge rate than secondary batteries </a:t>
            </a:r>
          </a:p>
          <a:p>
            <a:r>
              <a:rPr lang="en-US" sz="2400" dirty="0"/>
              <a:t>Use:</a:t>
            </a:r>
          </a:p>
          <a:p>
            <a:pPr marL="457200" lvl="1" indent="0">
              <a:buFont typeface="Wingdings 2" panose="05020102010507070707" pitchFamily="18" charset="2"/>
              <a:buNone/>
            </a:pPr>
            <a:r>
              <a:rPr lang="en-US" sz="2000" dirty="0"/>
              <a:t>smoke detectors, flashlights, remote controls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A43A0-A685-4E8C-8B4C-22743793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271" y="1589319"/>
            <a:ext cx="5225414" cy="43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5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AC0A-C15D-4AA2-A124-2B753F95F421}"/>
              </a:ext>
            </a:extLst>
          </p:cNvPr>
          <p:cNvSpPr txBox="1">
            <a:spLocks/>
          </p:cNvSpPr>
          <p:nvPr/>
        </p:nvSpPr>
        <p:spPr>
          <a:xfrm>
            <a:off x="437508" y="693898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Secondary Cells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16EC-7780-4BA6-96FC-D028CA366AA5}"/>
              </a:ext>
            </a:extLst>
          </p:cNvPr>
          <p:cNvSpPr txBox="1">
            <a:spLocks/>
          </p:cNvSpPr>
          <p:nvPr/>
        </p:nvSpPr>
        <p:spPr>
          <a:xfrm>
            <a:off x="437508" y="1356678"/>
            <a:ext cx="6682483" cy="5331797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Rechargeable batteries</a:t>
            </a:r>
          </a:p>
          <a:p>
            <a:r>
              <a:rPr lang="en-US" sz="2400" dirty="0"/>
              <a:t>Reaction can be readily reversed</a:t>
            </a:r>
          </a:p>
          <a:p>
            <a:r>
              <a:rPr lang="en-US" sz="2400" dirty="0"/>
              <a:t>Similar to primary cells except redox reaction can be reversed</a:t>
            </a:r>
          </a:p>
          <a:p>
            <a:r>
              <a:rPr lang="en-US" sz="2400" dirty="0"/>
              <a:t>Recharging:</a:t>
            </a:r>
          </a:p>
          <a:p>
            <a:pPr lvl="1"/>
            <a:r>
              <a:rPr lang="en-US" sz="2400" dirty="0"/>
              <a:t>Electrodes undergo the opposite process than discharging</a:t>
            </a:r>
          </a:p>
          <a:p>
            <a:pPr lvl="1"/>
            <a:r>
              <a:rPr lang="en-US" sz="2400" dirty="0"/>
              <a:t>Cathode is oxidized and produces electrons </a:t>
            </a:r>
          </a:p>
          <a:p>
            <a:pPr lvl="1"/>
            <a:r>
              <a:rPr lang="en-US" sz="2400" dirty="0"/>
              <a:t>Electrons absorbed by anode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743DA-474D-49C1-8E6B-EC174EB7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845" y="1758696"/>
            <a:ext cx="4462748" cy="39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4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F94790A-4CC7-414A-BA93-64E5588D1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642" y="1489752"/>
            <a:ext cx="6041974" cy="4510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F0CF3-F187-4CAC-A0F1-016BD45F40EE}"/>
              </a:ext>
            </a:extLst>
          </p:cNvPr>
          <p:cNvSpPr txBox="1">
            <a:spLocks/>
          </p:cNvSpPr>
          <p:nvPr/>
        </p:nvSpPr>
        <p:spPr>
          <a:xfrm>
            <a:off x="457200" y="572584"/>
            <a:ext cx="76200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/>
              <a:t>Fuel Cells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DE95-7C3A-498E-84BB-8DF451966D91}"/>
              </a:ext>
            </a:extLst>
          </p:cNvPr>
          <p:cNvSpPr txBox="1">
            <a:spLocks/>
          </p:cNvSpPr>
          <p:nvPr/>
        </p:nvSpPr>
        <p:spPr>
          <a:xfrm>
            <a:off x="457200" y="1834138"/>
            <a:ext cx="5830584" cy="459028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fuel</a:t>
            </a:r>
            <a:r>
              <a:rPr lang="en-AU" sz="2800" dirty="0"/>
              <a:t> cells differ from primary cells and secondary cells in that they do not store the oxidising or reducing agent</a:t>
            </a:r>
          </a:p>
          <a:p>
            <a:r>
              <a:rPr lang="en-AU" sz="2800" dirty="0"/>
              <a:t>instead, these reactants are constantly fed into the cell to produce electricity</a:t>
            </a:r>
          </a:p>
        </p:txBody>
      </p:sp>
    </p:spTree>
    <p:extLst>
      <p:ext uri="{BB962C8B-B14F-4D97-AF65-F5344CB8AC3E}">
        <p14:creationId xmlns:p14="http://schemas.microsoft.com/office/powerpoint/2010/main" val="7671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0CF3-F187-4CAC-A0F1-016BD45F40EE}"/>
              </a:ext>
            </a:extLst>
          </p:cNvPr>
          <p:cNvSpPr txBox="1">
            <a:spLocks/>
          </p:cNvSpPr>
          <p:nvPr/>
        </p:nvSpPr>
        <p:spPr>
          <a:xfrm>
            <a:off x="457200" y="572584"/>
            <a:ext cx="76200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/>
              <a:t>Fuel Cells 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2C7875-4A30-4BA2-B18E-77FD0156D4A0}"/>
              </a:ext>
            </a:extLst>
          </p:cNvPr>
          <p:cNvSpPr txBox="1">
            <a:spLocks/>
          </p:cNvSpPr>
          <p:nvPr/>
        </p:nvSpPr>
        <p:spPr>
          <a:xfrm>
            <a:off x="5547189" y="1554264"/>
            <a:ext cx="6087438" cy="459028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most common fuel cell is based on the reaction between hydrogen and oxygen to form water</a:t>
            </a:r>
          </a:p>
          <a:p>
            <a:r>
              <a:rPr lang="en-US" sz="2400" dirty="0"/>
              <a:t>Chemical by products are expelled from the cell as it operates</a:t>
            </a:r>
          </a:p>
          <a:p>
            <a:r>
              <a:rPr lang="en-US" sz="2400" dirty="0"/>
              <a:t>The electrodes are porous, compressed carbon containing a suitable catalyst</a:t>
            </a:r>
          </a:p>
          <a:p>
            <a:r>
              <a:rPr lang="en-US" sz="2400" dirty="0"/>
              <a:t>The electrolyte may be either hydrochloric acid or potassium hydroxide</a:t>
            </a:r>
          </a:p>
        </p:txBody>
      </p:sp>
      <p:pic>
        <p:nvPicPr>
          <p:cNvPr id="5" name="Picture 2" descr="http://www.aaenvironment.com/FuelCell1.gif">
            <a:extLst>
              <a:ext uri="{FF2B5EF4-FFF2-40B4-BE49-F238E27FC236}">
                <a16:creationId xmlns:a16="http://schemas.microsoft.com/office/drawing/2014/main" id="{A8A203C7-ECBF-4570-98BA-5177933FC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73" y="1293614"/>
            <a:ext cx="4254007" cy="511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9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228E4206-E427-4DB1-AB3E-9A10B74EE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" b="2141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A49C1-6172-4FC3-BB51-AEBF049A22CC}"/>
              </a:ext>
            </a:extLst>
          </p:cNvPr>
          <p:cNvSpPr txBox="1"/>
          <p:nvPr/>
        </p:nvSpPr>
        <p:spPr>
          <a:xfrm>
            <a:off x="640422" y="518132"/>
            <a:ext cx="10905059" cy="3330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Complete the worksheet on different examples of commercial cells then continue working on essential chemistry set 11 and 12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9941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{850AAED3-A94F-4890-91A5-36FC220D8681}tf33552983_win32</Template>
  <TotalTime>25</TotalTime>
  <Words>257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Commercial electrochemical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 electrochemical cells</dc:title>
  <dc:creator>Alison Barnes</dc:creator>
  <cp:lastModifiedBy>Alison Barnes</cp:lastModifiedBy>
  <cp:revision>3</cp:revision>
  <dcterms:created xsi:type="dcterms:W3CDTF">2021-06-03T16:06:48Z</dcterms:created>
  <dcterms:modified xsi:type="dcterms:W3CDTF">2021-06-03T16:31:49Z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