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dl4LBFLW+hzxqGCa29l1c7XC7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89" name="Google Shape;89;p1"/>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90" name="Google Shape;90;p1"/>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 name="Google Shape;92;p1"/>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Alcohols</a:t>
            </a:r>
            <a:endParaRPr b="0" i="0" sz="3600" u="none" cap="none" strike="noStrike">
              <a:solidFill>
                <a:srgbClr val="000000"/>
              </a:solidFill>
              <a:latin typeface="Calibri"/>
              <a:ea typeface="Calibri"/>
              <a:cs typeface="Calibri"/>
              <a:sym typeface="Calibri"/>
            </a:endParaRPr>
          </a:p>
        </p:txBody>
      </p:sp>
      <p:sp>
        <p:nvSpPr>
          <p:cNvPr id="93" name="Google Shape;93;p1"/>
          <p:cNvSpPr txBox="1"/>
          <p:nvPr/>
        </p:nvSpPr>
        <p:spPr>
          <a:xfrm>
            <a:off x="619125" y="1781175"/>
            <a:ext cx="10963275"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Lesson Outcome:</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Naming Alcohols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Understand the properties of alcohols and be able to explain them using your knowledge of intermolecular forces</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Resources: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Essential Chemistry, ch 11.2 and 11.3, pages 118-119</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Problem set 16 Q 1 – 5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03" name="Google Shape;203;p10"/>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04" name="Google Shape;204;p10"/>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5" name="Google Shape;205;p10"/>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6" name="Google Shape;206;p10"/>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Properties of alcohols</a:t>
            </a:r>
            <a:endParaRPr b="0" i="0" sz="3600" u="none" cap="none" strike="noStrike">
              <a:solidFill>
                <a:srgbClr val="000000"/>
              </a:solidFill>
              <a:latin typeface="Calibri"/>
              <a:ea typeface="Calibri"/>
              <a:cs typeface="Calibri"/>
              <a:sym typeface="Calibri"/>
            </a:endParaRPr>
          </a:p>
        </p:txBody>
      </p:sp>
      <p:pic>
        <p:nvPicPr>
          <p:cNvPr descr="A screenshot of a cell phone&#10;&#10;Description automatically generated" id="207" name="Google Shape;207;p10"/>
          <p:cNvPicPr preferRelativeResize="0"/>
          <p:nvPr/>
        </p:nvPicPr>
        <p:blipFill rotWithShape="1">
          <a:blip r:embed="rId4">
            <a:alphaModFix/>
          </a:blip>
          <a:srcRect b="0" l="0" r="0" t="0"/>
          <a:stretch/>
        </p:blipFill>
        <p:spPr>
          <a:xfrm>
            <a:off x="7086262" y="2031018"/>
            <a:ext cx="4839375" cy="4086795"/>
          </a:xfrm>
          <a:prstGeom prst="rect">
            <a:avLst/>
          </a:prstGeom>
          <a:noFill/>
          <a:ln>
            <a:noFill/>
          </a:ln>
        </p:spPr>
      </p:pic>
      <p:sp>
        <p:nvSpPr>
          <p:cNvPr id="208" name="Google Shape;208;p10"/>
          <p:cNvSpPr txBox="1"/>
          <p:nvPr/>
        </p:nvSpPr>
        <p:spPr>
          <a:xfrm>
            <a:off x="285750" y="1685925"/>
            <a:ext cx="669607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Solubility</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Ability of the molecules in a mixture to attract one another as strongly as the molecules of the pure substances do</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Alcohols with </a:t>
            </a:r>
            <a:r>
              <a:rPr b="0" i="0" lang="en-US" sz="2400" u="none" cap="none" strike="noStrike">
                <a:solidFill>
                  <a:schemeClr val="accent1"/>
                </a:solidFill>
                <a:latin typeface="Calibri"/>
                <a:ea typeface="Calibri"/>
                <a:cs typeface="Calibri"/>
                <a:sym typeface="Calibri"/>
              </a:rPr>
              <a:t>low molecular weight </a:t>
            </a:r>
            <a:r>
              <a:rPr b="0" i="0" lang="en-US" sz="2400" u="none" cap="none" strike="noStrike">
                <a:solidFill>
                  <a:schemeClr val="dk1"/>
                </a:solidFill>
                <a:latin typeface="Calibri"/>
                <a:ea typeface="Calibri"/>
                <a:cs typeface="Calibri"/>
                <a:sym typeface="Calibri"/>
              </a:rPr>
              <a:t>– dissolves compounds that have hydrogen bonding or dipole-dipole forces </a:t>
            </a:r>
            <a:r>
              <a:rPr b="0" i="1" lang="en-US" sz="2400" u="none" cap="none" strike="noStrike">
                <a:solidFill>
                  <a:schemeClr val="dk1"/>
                </a:solidFill>
                <a:latin typeface="Calibri"/>
                <a:ea typeface="Calibri"/>
                <a:cs typeface="Calibri"/>
                <a:sym typeface="Calibri"/>
              </a:rPr>
              <a:t>e.g.</a:t>
            </a:r>
            <a:r>
              <a:rPr b="0" i="0" lang="en-US" sz="2400" u="none" cap="none" strike="noStrike">
                <a:solidFill>
                  <a:schemeClr val="dk1"/>
                </a:solidFill>
                <a:latin typeface="Calibri"/>
                <a:ea typeface="Calibri"/>
                <a:cs typeface="Calibri"/>
                <a:sym typeface="Calibri"/>
              </a:rPr>
              <a:t> methanol and water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 molecular weight increases – dispersion forces increase, these larger alcohols dissolve non-polar substances that also have dispersion forces.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14" name="Google Shape;214;p11"/>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15" name="Google Shape;215;p11"/>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6" name="Google Shape;216;p11"/>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7" name="Google Shape;217;p11"/>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Properties of alcohols</a:t>
            </a:r>
            <a:endParaRPr b="0" i="0" sz="3600" u="none" cap="none" strike="noStrike">
              <a:solidFill>
                <a:srgbClr val="000000"/>
              </a:solidFill>
              <a:latin typeface="Calibri"/>
              <a:ea typeface="Calibri"/>
              <a:cs typeface="Calibri"/>
              <a:sym typeface="Calibri"/>
            </a:endParaRPr>
          </a:p>
        </p:txBody>
      </p:sp>
      <p:pic>
        <p:nvPicPr>
          <p:cNvPr descr="A screenshot of a cell phone&#10;&#10;Description automatically generated" id="218" name="Google Shape;218;p11"/>
          <p:cNvPicPr preferRelativeResize="0"/>
          <p:nvPr/>
        </p:nvPicPr>
        <p:blipFill rotWithShape="1">
          <a:blip r:embed="rId4">
            <a:alphaModFix/>
          </a:blip>
          <a:srcRect b="0" l="0" r="0" t="0"/>
          <a:stretch/>
        </p:blipFill>
        <p:spPr>
          <a:xfrm>
            <a:off x="7735618" y="2142362"/>
            <a:ext cx="4258495" cy="3596249"/>
          </a:xfrm>
          <a:prstGeom prst="rect">
            <a:avLst/>
          </a:prstGeom>
          <a:noFill/>
          <a:ln>
            <a:noFill/>
          </a:ln>
        </p:spPr>
      </p:pic>
      <p:sp>
        <p:nvSpPr>
          <p:cNvPr id="219" name="Google Shape;219;p11"/>
          <p:cNvSpPr txBox="1"/>
          <p:nvPr/>
        </p:nvSpPr>
        <p:spPr>
          <a:xfrm>
            <a:off x="97245" y="1919903"/>
            <a:ext cx="7449868"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accent1"/>
              </a:buClr>
              <a:buSzPts val="2400"/>
              <a:buFont typeface="Calibri"/>
              <a:buAutoNum type="arabicPeriod"/>
            </a:pPr>
            <a:r>
              <a:rPr lang="en-US" sz="2400">
                <a:solidFill>
                  <a:schemeClr val="accent1"/>
                </a:solidFill>
                <a:latin typeface="Calibri"/>
                <a:ea typeface="Calibri"/>
                <a:cs typeface="Calibri"/>
                <a:sym typeface="Calibri"/>
              </a:rPr>
              <a:t>Using table 2 explain the trend in the solubility of alcohols in water (Table 2)</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Alcohols with low molecular weights are miscible with water (soluble in all proportions). Dominate IMF in low molecular weight alcohols is hydrogen bonding, water molecules are also attracted by hydrogen bonding, therefore they are attracted to each other and dissolve.</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 MW increases dispersion forces become significant, there are no dispersion forces in water so the molecules are not attracted to each and therefore have lower solubility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25" name="Google Shape;225;p1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26" name="Google Shape;226;p1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7" name="Google Shape;227;p1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8" name="Google Shape;228;p12"/>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On going work</a:t>
            </a:r>
            <a:endParaRPr b="0" i="0" sz="3600" u="none" cap="none" strike="noStrike">
              <a:solidFill>
                <a:srgbClr val="000000"/>
              </a:solidFill>
              <a:latin typeface="Calibri"/>
              <a:ea typeface="Calibri"/>
              <a:cs typeface="Calibri"/>
              <a:sym typeface="Calibri"/>
            </a:endParaRPr>
          </a:p>
        </p:txBody>
      </p:sp>
      <p:sp>
        <p:nvSpPr>
          <p:cNvPr id="229" name="Google Shape;229;p12"/>
          <p:cNvSpPr txBox="1"/>
          <p:nvPr/>
        </p:nvSpPr>
        <p:spPr>
          <a:xfrm>
            <a:off x="571500" y="1819275"/>
            <a:ext cx="10782300"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Set 16 Q1-5</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Set 15 Q 1,2, 6-11, 12-16</a:t>
            </a:r>
            <a:endParaRPr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Finish Experiment 29 – you should have a completed table with all examples drawn (even the ones you didn’t have time to build); add the general formulae; and add uses for the different groups of compounds (</a:t>
            </a:r>
            <a:r>
              <a:rPr i="1" lang="en-US" sz="2400">
                <a:solidFill>
                  <a:schemeClr val="dk1"/>
                </a:solidFill>
                <a:latin typeface="Calibri"/>
                <a:ea typeface="Calibri"/>
                <a:cs typeface="Calibri"/>
                <a:sym typeface="Calibri"/>
              </a:rPr>
              <a:t>e.g</a:t>
            </a:r>
            <a:r>
              <a:rPr lang="en-US" sz="2400">
                <a:solidFill>
                  <a:schemeClr val="dk1"/>
                </a:solidFill>
                <a:latin typeface="Calibri"/>
                <a:ea typeface="Calibri"/>
                <a:cs typeface="Calibri"/>
                <a:sym typeface="Calibri"/>
              </a:rPr>
              <a:t> uses of alcohols, uses of aldehydes etc)</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99" name="Google Shape;99;p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00" name="Google Shape;100;p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1" name="Google Shape;101;p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2" name="Google Shape;102;p2"/>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Naming alcohols</a:t>
            </a:r>
            <a:endParaRPr b="0" i="0" sz="3600" u="none" cap="none" strike="noStrike">
              <a:solidFill>
                <a:srgbClr val="000000"/>
              </a:solidFill>
              <a:latin typeface="Calibri"/>
              <a:ea typeface="Calibri"/>
              <a:cs typeface="Calibri"/>
              <a:sym typeface="Calibri"/>
            </a:endParaRPr>
          </a:p>
        </p:txBody>
      </p:sp>
      <p:sp>
        <p:nvSpPr>
          <p:cNvPr id="103" name="Google Shape;103;p2"/>
          <p:cNvSpPr txBox="1"/>
          <p:nvPr/>
        </p:nvSpPr>
        <p:spPr>
          <a:xfrm>
            <a:off x="742950" y="1635599"/>
            <a:ext cx="104870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What were the three alcohols we made with the molymods in lab 29?</a:t>
            </a:r>
            <a:endParaRPr sz="2800">
              <a:solidFill>
                <a:srgbClr val="FF0000"/>
              </a:solidFill>
              <a:latin typeface="Calibri"/>
              <a:ea typeface="Calibri"/>
              <a:cs typeface="Calibri"/>
              <a:sym typeface="Calibri"/>
            </a:endParaRPr>
          </a:p>
        </p:txBody>
      </p:sp>
      <p:sp>
        <p:nvSpPr>
          <p:cNvPr id="104" name="Google Shape;104;p2"/>
          <p:cNvSpPr txBox="1"/>
          <p:nvPr/>
        </p:nvSpPr>
        <p:spPr>
          <a:xfrm>
            <a:off x="523875" y="2256309"/>
            <a:ext cx="2200323" cy="50210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Methanol 	</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Ethanol	</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Propanol</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baseline="-25000" sz="2400">
              <a:solidFill>
                <a:schemeClr val="dk1"/>
              </a:solidFill>
              <a:latin typeface="Calibri"/>
              <a:ea typeface="Calibri"/>
              <a:cs typeface="Calibri"/>
              <a:sym typeface="Calibri"/>
            </a:endParaRPr>
          </a:p>
        </p:txBody>
      </p:sp>
      <p:pic>
        <p:nvPicPr>
          <p:cNvPr id="105" name="Google Shape;105;p2"/>
          <p:cNvPicPr preferRelativeResize="0"/>
          <p:nvPr/>
        </p:nvPicPr>
        <p:blipFill rotWithShape="1">
          <a:blip r:embed="rId4">
            <a:alphaModFix/>
          </a:blip>
          <a:srcRect b="0" l="0" r="0" t="0"/>
          <a:stretch/>
        </p:blipFill>
        <p:spPr>
          <a:xfrm>
            <a:off x="8401001" y="2283671"/>
            <a:ext cx="2200323" cy="4143351"/>
          </a:xfrm>
          <a:prstGeom prst="rect">
            <a:avLst/>
          </a:prstGeom>
          <a:noFill/>
          <a:ln>
            <a:noFill/>
          </a:ln>
        </p:spPr>
      </p:pic>
      <p:sp>
        <p:nvSpPr>
          <p:cNvPr id="106" name="Google Shape;106;p2"/>
          <p:cNvSpPr txBox="1"/>
          <p:nvPr/>
        </p:nvSpPr>
        <p:spPr>
          <a:xfrm>
            <a:off x="1513775" y="2341596"/>
            <a:ext cx="26481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OH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C</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5</a:t>
            </a:r>
            <a:r>
              <a:rPr lang="en-US" sz="2400">
                <a:solidFill>
                  <a:schemeClr val="dk1"/>
                </a:solidFill>
                <a:latin typeface="Calibri"/>
                <a:ea typeface="Calibri"/>
                <a:cs typeface="Calibri"/>
                <a:sym typeface="Calibri"/>
              </a:rPr>
              <a:t>OH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C</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H</a:t>
            </a:r>
            <a:r>
              <a:rPr baseline="-25000" lang="en-US" sz="2400">
                <a:solidFill>
                  <a:schemeClr val="dk1"/>
                </a:solidFill>
                <a:latin typeface="Calibri"/>
                <a:ea typeface="Calibri"/>
                <a:cs typeface="Calibri"/>
                <a:sym typeface="Calibri"/>
              </a:rPr>
              <a:t>7</a:t>
            </a:r>
            <a:r>
              <a:rPr lang="en-US" sz="2400">
                <a:solidFill>
                  <a:schemeClr val="dk1"/>
                </a:solidFill>
                <a:latin typeface="Calibri"/>
                <a:ea typeface="Calibri"/>
                <a:cs typeface="Calibri"/>
                <a:sym typeface="Calibri"/>
              </a:rPr>
              <a:t>OH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baseline="-25000" sz="2400">
              <a:solidFill>
                <a:schemeClr val="dk1"/>
              </a:solidFill>
              <a:latin typeface="Calibri"/>
              <a:ea typeface="Calibri"/>
              <a:cs typeface="Calibri"/>
              <a:sym typeface="Calibri"/>
            </a:endParaRPr>
          </a:p>
        </p:txBody>
      </p:sp>
      <p:sp>
        <p:nvSpPr>
          <p:cNvPr id="107" name="Google Shape;107;p2"/>
          <p:cNvSpPr txBox="1"/>
          <p:nvPr/>
        </p:nvSpPr>
        <p:spPr>
          <a:xfrm>
            <a:off x="3533773" y="2262955"/>
            <a:ext cx="3200450" cy="391305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OH</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OH</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OH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CH(OH)CH</a:t>
            </a:r>
            <a:r>
              <a:rPr baseline="-25000" lang="en-US" sz="2400">
                <a:solidFill>
                  <a:schemeClr val="dk1"/>
                </a:solidFill>
                <a:latin typeface="Calibri"/>
                <a:ea typeface="Calibri"/>
                <a:cs typeface="Calibri"/>
                <a:sym typeface="Calibri"/>
              </a:rPr>
              <a:t>3</a:t>
            </a:r>
            <a:endParaRPr baseline="-25000" sz="2400">
              <a:solidFill>
                <a:schemeClr val="dk1"/>
              </a:solidFill>
              <a:latin typeface="Calibri"/>
              <a:ea typeface="Calibri"/>
              <a:cs typeface="Calibri"/>
              <a:sym typeface="Calibri"/>
            </a:endParaRPr>
          </a:p>
        </p:txBody>
      </p:sp>
      <p:sp>
        <p:nvSpPr>
          <p:cNvPr id="108" name="Google Shape;108;p2"/>
          <p:cNvSpPr txBox="1"/>
          <p:nvPr/>
        </p:nvSpPr>
        <p:spPr>
          <a:xfrm>
            <a:off x="5871035" y="4441321"/>
            <a:ext cx="2985319" cy="1697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propan-1-ol</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propan-2-ol</a:t>
            </a:r>
            <a:endParaRPr baseline="-25000"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14" name="Google Shape;114;p3"/>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15" name="Google Shape;115;p3"/>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 name="Google Shape;116;p3"/>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 name="Google Shape;117;p3"/>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Naming alcohols</a:t>
            </a:r>
            <a:endParaRPr b="0" i="0" sz="3600" u="none" cap="none" strike="noStrike">
              <a:solidFill>
                <a:srgbClr val="000000"/>
              </a:solidFill>
              <a:latin typeface="Calibri"/>
              <a:ea typeface="Calibri"/>
              <a:cs typeface="Calibri"/>
              <a:sym typeface="Calibri"/>
            </a:endParaRPr>
          </a:p>
        </p:txBody>
      </p:sp>
      <p:sp>
        <p:nvSpPr>
          <p:cNvPr id="118" name="Google Shape;118;p3"/>
          <p:cNvSpPr txBox="1"/>
          <p:nvPr/>
        </p:nvSpPr>
        <p:spPr>
          <a:xfrm>
            <a:off x="403123" y="1592826"/>
            <a:ext cx="11366090" cy="169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Alcohols contain the functional group </a:t>
            </a:r>
            <a:r>
              <a:rPr lang="en-US" sz="2400">
                <a:solidFill>
                  <a:schemeClr val="accent1"/>
                </a:solidFill>
                <a:latin typeface="Calibri"/>
                <a:ea typeface="Calibri"/>
                <a:cs typeface="Calibri"/>
                <a:sym typeface="Calibri"/>
              </a:rPr>
              <a:t>–OH (hydroxyl)</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Naming we drop the final </a:t>
            </a:r>
            <a:r>
              <a:rPr lang="en-US" sz="2400">
                <a:solidFill>
                  <a:schemeClr val="accent1"/>
                </a:solidFill>
                <a:latin typeface="Calibri"/>
                <a:ea typeface="Calibri"/>
                <a:cs typeface="Calibri"/>
                <a:sym typeface="Calibri"/>
              </a:rPr>
              <a:t>e</a:t>
            </a:r>
            <a:r>
              <a:rPr lang="en-US" sz="2400">
                <a:solidFill>
                  <a:schemeClr val="dk1"/>
                </a:solidFill>
                <a:latin typeface="Calibri"/>
                <a:ea typeface="Calibri"/>
                <a:cs typeface="Calibri"/>
                <a:sym typeface="Calibri"/>
              </a:rPr>
              <a:t> from the base alkane name and add the suffix </a:t>
            </a:r>
            <a:r>
              <a:rPr lang="en-US" sz="2400">
                <a:solidFill>
                  <a:schemeClr val="accent1"/>
                </a:solidFill>
                <a:latin typeface="Calibri"/>
                <a:ea typeface="Calibri"/>
                <a:cs typeface="Calibri"/>
                <a:sym typeface="Calibri"/>
              </a:rPr>
              <a:t>–ol </a:t>
            </a:r>
            <a:endParaRPr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we use a number to indicate the position of the –OH group</a:t>
            </a:r>
            <a:endParaRPr sz="2400">
              <a:solidFill>
                <a:schemeClr val="dk1"/>
              </a:solidFill>
              <a:latin typeface="Calibri"/>
              <a:ea typeface="Calibri"/>
              <a:cs typeface="Calibri"/>
              <a:sym typeface="Calibri"/>
            </a:endParaRPr>
          </a:p>
        </p:txBody>
      </p:sp>
      <p:pic>
        <p:nvPicPr>
          <p:cNvPr id="119" name="Google Shape;119;p3"/>
          <p:cNvPicPr preferRelativeResize="0"/>
          <p:nvPr/>
        </p:nvPicPr>
        <p:blipFill rotWithShape="1">
          <a:blip r:embed="rId4">
            <a:alphaModFix/>
          </a:blip>
          <a:srcRect b="0" l="0" r="0" t="0"/>
          <a:stretch/>
        </p:blipFill>
        <p:spPr>
          <a:xfrm>
            <a:off x="2138977" y="3516855"/>
            <a:ext cx="2315696" cy="1650985"/>
          </a:xfrm>
          <a:prstGeom prst="rect">
            <a:avLst/>
          </a:prstGeom>
          <a:noFill/>
          <a:ln>
            <a:noFill/>
          </a:ln>
        </p:spPr>
      </p:pic>
      <p:pic>
        <p:nvPicPr>
          <p:cNvPr descr="A picture containing object&#10;&#10;Description automatically generated" id="120" name="Google Shape;120;p3"/>
          <p:cNvPicPr preferRelativeResize="0"/>
          <p:nvPr/>
        </p:nvPicPr>
        <p:blipFill rotWithShape="1">
          <a:blip r:embed="rId5">
            <a:alphaModFix/>
          </a:blip>
          <a:srcRect b="0" l="0" r="0" t="0"/>
          <a:stretch/>
        </p:blipFill>
        <p:spPr>
          <a:xfrm>
            <a:off x="6277755" y="3528763"/>
            <a:ext cx="2935071" cy="1694733"/>
          </a:xfrm>
          <a:prstGeom prst="rect">
            <a:avLst/>
          </a:prstGeom>
          <a:noFill/>
          <a:ln>
            <a:noFill/>
          </a:ln>
        </p:spPr>
      </p:pic>
      <p:cxnSp>
        <p:nvCxnSpPr>
          <p:cNvPr id="121" name="Google Shape;121;p3"/>
          <p:cNvCxnSpPr/>
          <p:nvPr/>
        </p:nvCxnSpPr>
        <p:spPr>
          <a:xfrm>
            <a:off x="5456488" y="3453836"/>
            <a:ext cx="0" cy="1769660"/>
          </a:xfrm>
          <a:prstGeom prst="straightConnector1">
            <a:avLst/>
          </a:prstGeom>
          <a:noFill/>
          <a:ln cap="flat" cmpd="sng" w="38100">
            <a:solidFill>
              <a:srgbClr val="FF0000"/>
            </a:solidFill>
            <a:prstDash val="solid"/>
            <a:miter lim="800000"/>
            <a:headEnd len="sm" w="sm" type="none"/>
            <a:tailEnd len="sm" w="sm" type="none"/>
          </a:ln>
        </p:spPr>
      </p:cxnSp>
      <p:sp>
        <p:nvSpPr>
          <p:cNvPr id="122" name="Google Shape;122;p3"/>
          <p:cNvSpPr txBox="1"/>
          <p:nvPr/>
        </p:nvSpPr>
        <p:spPr>
          <a:xfrm>
            <a:off x="2628231" y="5438693"/>
            <a:ext cx="13371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ethane</a:t>
            </a:r>
            <a:endParaRPr sz="2800">
              <a:solidFill>
                <a:schemeClr val="dk1"/>
              </a:solidFill>
              <a:latin typeface="Calibri"/>
              <a:ea typeface="Calibri"/>
              <a:cs typeface="Calibri"/>
              <a:sym typeface="Calibri"/>
            </a:endParaRPr>
          </a:p>
        </p:txBody>
      </p:sp>
      <p:sp>
        <p:nvSpPr>
          <p:cNvPr id="123" name="Google Shape;123;p3"/>
          <p:cNvSpPr txBox="1"/>
          <p:nvPr/>
        </p:nvSpPr>
        <p:spPr>
          <a:xfrm>
            <a:off x="3588777" y="5940851"/>
            <a:ext cx="5624049" cy="8309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Replace one H with an –OH group</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Replace the final e with -ol</a:t>
            </a:r>
            <a:endParaRPr sz="2400">
              <a:solidFill>
                <a:schemeClr val="dk1"/>
              </a:solidFill>
              <a:latin typeface="Calibri"/>
              <a:ea typeface="Calibri"/>
              <a:cs typeface="Calibri"/>
              <a:sym typeface="Calibri"/>
            </a:endParaRPr>
          </a:p>
        </p:txBody>
      </p:sp>
      <p:sp>
        <p:nvSpPr>
          <p:cNvPr id="124" name="Google Shape;124;p3"/>
          <p:cNvSpPr txBox="1"/>
          <p:nvPr/>
        </p:nvSpPr>
        <p:spPr>
          <a:xfrm>
            <a:off x="6951408" y="5417069"/>
            <a:ext cx="13371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ethan</a:t>
            </a:r>
            <a:r>
              <a:rPr lang="en-US" sz="2800">
                <a:solidFill>
                  <a:schemeClr val="accent1"/>
                </a:solidFill>
                <a:latin typeface="Calibri"/>
                <a:ea typeface="Calibri"/>
                <a:cs typeface="Calibri"/>
                <a:sym typeface="Calibri"/>
              </a:rPr>
              <a:t>ol</a:t>
            </a:r>
            <a:endParaRPr sz="2800">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30" name="Google Shape;130;p4"/>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31" name="Google Shape;131;p4"/>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2" name="Google Shape;132;p4"/>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3" name="Google Shape;133;p4"/>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Naming alcohols</a:t>
            </a:r>
            <a:endParaRPr b="0" i="0" sz="3600" u="none" cap="none" strike="noStrike">
              <a:solidFill>
                <a:srgbClr val="000000"/>
              </a:solidFill>
              <a:latin typeface="Calibri"/>
              <a:ea typeface="Calibri"/>
              <a:cs typeface="Calibri"/>
              <a:sym typeface="Calibri"/>
            </a:endParaRPr>
          </a:p>
        </p:txBody>
      </p:sp>
      <p:sp>
        <p:nvSpPr>
          <p:cNvPr id="134" name="Google Shape;134;p4"/>
          <p:cNvSpPr txBox="1"/>
          <p:nvPr/>
        </p:nvSpPr>
        <p:spPr>
          <a:xfrm>
            <a:off x="638175" y="1708520"/>
            <a:ext cx="10591800" cy="4616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If more than one hydroxyl group (-OH) then use diol, triol and so on</a:t>
            </a:r>
            <a:endParaRPr sz="2400">
              <a:solidFill>
                <a:schemeClr val="dk1"/>
              </a:solidFill>
              <a:latin typeface="Calibri"/>
              <a:ea typeface="Calibri"/>
              <a:cs typeface="Calibri"/>
              <a:sym typeface="Calibri"/>
            </a:endParaRPr>
          </a:p>
        </p:txBody>
      </p:sp>
      <p:pic>
        <p:nvPicPr>
          <p:cNvPr descr="A screenshot of a cell phone&#10;&#10;Description automatically generated" id="135" name="Google Shape;135;p4"/>
          <p:cNvPicPr preferRelativeResize="0"/>
          <p:nvPr/>
        </p:nvPicPr>
        <p:blipFill rotWithShape="1">
          <a:blip r:embed="rId4">
            <a:alphaModFix/>
          </a:blip>
          <a:srcRect b="0" l="0" r="0" t="0"/>
          <a:stretch/>
        </p:blipFill>
        <p:spPr>
          <a:xfrm>
            <a:off x="2096494" y="2565733"/>
            <a:ext cx="5974080" cy="1911017"/>
          </a:xfrm>
          <a:prstGeom prst="rect">
            <a:avLst/>
          </a:prstGeom>
          <a:noFill/>
          <a:ln>
            <a:noFill/>
          </a:ln>
        </p:spPr>
      </p:pic>
      <p:sp>
        <p:nvSpPr>
          <p:cNvPr id="136" name="Google Shape;136;p4"/>
          <p:cNvSpPr txBox="1"/>
          <p:nvPr/>
        </p:nvSpPr>
        <p:spPr>
          <a:xfrm>
            <a:off x="638175" y="5369393"/>
            <a:ext cx="10839450" cy="4616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Aromatic alcohol (derivative of benzene) is called </a:t>
            </a:r>
            <a:r>
              <a:rPr lang="en-US" sz="2400">
                <a:solidFill>
                  <a:schemeClr val="accent1"/>
                </a:solidFill>
                <a:latin typeface="Calibri"/>
                <a:ea typeface="Calibri"/>
                <a:cs typeface="Calibri"/>
                <a:sym typeface="Calibri"/>
              </a:rPr>
              <a:t>Phenol</a:t>
            </a:r>
            <a:endParaRPr sz="2400">
              <a:solidFill>
                <a:schemeClr val="accent1"/>
              </a:solidFill>
              <a:latin typeface="Calibri"/>
              <a:ea typeface="Calibri"/>
              <a:cs typeface="Calibri"/>
              <a:sym typeface="Calibri"/>
            </a:endParaRPr>
          </a:p>
        </p:txBody>
      </p:sp>
      <p:pic>
        <p:nvPicPr>
          <p:cNvPr id="137" name="Google Shape;137;p4"/>
          <p:cNvPicPr preferRelativeResize="0"/>
          <p:nvPr/>
        </p:nvPicPr>
        <p:blipFill rotWithShape="1">
          <a:blip r:embed="rId5">
            <a:alphaModFix/>
          </a:blip>
          <a:srcRect b="0" l="0" r="0" t="0"/>
          <a:stretch/>
        </p:blipFill>
        <p:spPr>
          <a:xfrm>
            <a:off x="8311949" y="4705350"/>
            <a:ext cx="1735203" cy="1817123"/>
          </a:xfrm>
          <a:prstGeom prst="rect">
            <a:avLst/>
          </a:prstGeom>
          <a:noFill/>
          <a:ln>
            <a:noFill/>
          </a:ln>
        </p:spPr>
      </p:pic>
      <p:sp>
        <p:nvSpPr>
          <p:cNvPr id="138" name="Google Shape;138;p4"/>
          <p:cNvSpPr/>
          <p:nvPr/>
        </p:nvSpPr>
        <p:spPr>
          <a:xfrm>
            <a:off x="8947603" y="5378918"/>
            <a:ext cx="489857" cy="493676"/>
          </a:xfrm>
          <a:prstGeom prst="donut">
            <a:avLst>
              <a:gd fmla="val 511" name="adj"/>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44" name="Google Shape;144;p5"/>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45" name="Google Shape;145;p5"/>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6" name="Google Shape;146;p5"/>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7" name="Google Shape;147;p5"/>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Naming alcohols</a:t>
            </a:r>
            <a:endParaRPr b="0" i="0" sz="3600" u="none" cap="none" strike="noStrike">
              <a:solidFill>
                <a:srgbClr val="000000"/>
              </a:solidFill>
              <a:latin typeface="Calibri"/>
              <a:ea typeface="Calibri"/>
              <a:cs typeface="Calibri"/>
              <a:sym typeface="Calibri"/>
            </a:endParaRPr>
          </a:p>
        </p:txBody>
      </p:sp>
      <p:sp>
        <p:nvSpPr>
          <p:cNvPr id="148" name="Google Shape;148;p5"/>
          <p:cNvSpPr txBox="1"/>
          <p:nvPr/>
        </p:nvSpPr>
        <p:spPr>
          <a:xfrm>
            <a:off x="457200" y="1666875"/>
            <a:ext cx="11306175"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position of the hydroxyl group (-OH) effect the properties and reactivity of the compound</a:t>
            </a:r>
            <a:endParaRPr sz="2400">
              <a:solidFill>
                <a:schemeClr val="dk1"/>
              </a:solidFill>
              <a:latin typeface="Calibri"/>
              <a:ea typeface="Calibri"/>
              <a:cs typeface="Calibri"/>
              <a:sym typeface="Calibri"/>
            </a:endParaRPr>
          </a:p>
        </p:txBody>
      </p:sp>
      <p:pic>
        <p:nvPicPr>
          <p:cNvPr id="149" name="Google Shape;149;p5"/>
          <p:cNvPicPr preferRelativeResize="0"/>
          <p:nvPr/>
        </p:nvPicPr>
        <p:blipFill rotWithShape="1">
          <a:blip r:embed="rId4">
            <a:alphaModFix/>
          </a:blip>
          <a:srcRect b="25645" l="0" r="0" t="50000"/>
          <a:stretch/>
        </p:blipFill>
        <p:spPr>
          <a:xfrm>
            <a:off x="1809701" y="2738799"/>
            <a:ext cx="3009949" cy="1380402"/>
          </a:xfrm>
          <a:prstGeom prst="rect">
            <a:avLst/>
          </a:prstGeom>
          <a:noFill/>
          <a:ln>
            <a:noFill/>
          </a:ln>
        </p:spPr>
      </p:pic>
      <p:pic>
        <p:nvPicPr>
          <p:cNvPr id="150" name="Google Shape;150;p5"/>
          <p:cNvPicPr preferRelativeResize="0"/>
          <p:nvPr/>
        </p:nvPicPr>
        <p:blipFill rotWithShape="1">
          <a:blip r:embed="rId5">
            <a:alphaModFix/>
          </a:blip>
          <a:srcRect b="0" l="0" r="0" t="74470"/>
          <a:stretch/>
        </p:blipFill>
        <p:spPr>
          <a:xfrm>
            <a:off x="6305501" y="2738799"/>
            <a:ext cx="2871373" cy="1380402"/>
          </a:xfrm>
          <a:prstGeom prst="rect">
            <a:avLst/>
          </a:prstGeom>
          <a:noFill/>
          <a:ln>
            <a:noFill/>
          </a:ln>
        </p:spPr>
      </p:pic>
      <p:sp>
        <p:nvSpPr>
          <p:cNvPr id="151" name="Google Shape;151;p5"/>
          <p:cNvSpPr/>
          <p:nvPr/>
        </p:nvSpPr>
        <p:spPr>
          <a:xfrm>
            <a:off x="2361209" y="3939515"/>
            <a:ext cx="1906932" cy="6718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800">
                <a:solidFill>
                  <a:schemeClr val="dk1"/>
                </a:solidFill>
                <a:latin typeface="Calibri"/>
                <a:ea typeface="Calibri"/>
                <a:cs typeface="Calibri"/>
                <a:sym typeface="Calibri"/>
              </a:rPr>
              <a:t>propan-1-ol</a:t>
            </a:r>
            <a:endParaRPr/>
          </a:p>
        </p:txBody>
      </p:sp>
      <p:sp>
        <p:nvSpPr>
          <p:cNvPr id="152" name="Google Shape;152;p5"/>
          <p:cNvSpPr/>
          <p:nvPr/>
        </p:nvSpPr>
        <p:spPr>
          <a:xfrm>
            <a:off x="6673354" y="3939515"/>
            <a:ext cx="1906932" cy="6718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800">
                <a:solidFill>
                  <a:schemeClr val="dk1"/>
                </a:solidFill>
                <a:latin typeface="Calibri"/>
                <a:ea typeface="Calibri"/>
                <a:cs typeface="Calibri"/>
                <a:sym typeface="Calibri"/>
              </a:rPr>
              <a:t>propan-2-ol</a:t>
            </a:r>
            <a:endParaRPr baseline="-25000" sz="2800">
              <a:solidFill>
                <a:schemeClr val="dk1"/>
              </a:solidFill>
              <a:latin typeface="Calibri"/>
              <a:ea typeface="Calibri"/>
              <a:cs typeface="Calibri"/>
              <a:sym typeface="Calibri"/>
            </a:endParaRPr>
          </a:p>
        </p:txBody>
      </p:sp>
      <p:sp>
        <p:nvSpPr>
          <p:cNvPr id="153" name="Google Shape;153;p5"/>
          <p:cNvSpPr txBox="1"/>
          <p:nvPr/>
        </p:nvSpPr>
        <p:spPr>
          <a:xfrm>
            <a:off x="2290737" y="4929515"/>
            <a:ext cx="20478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1"/>
                </a:solidFill>
                <a:latin typeface="Calibri"/>
                <a:ea typeface="Calibri"/>
                <a:cs typeface="Calibri"/>
                <a:sym typeface="Calibri"/>
              </a:rPr>
              <a:t>Primary (1°)</a:t>
            </a:r>
            <a:endParaRPr sz="2800">
              <a:solidFill>
                <a:schemeClr val="accent1"/>
              </a:solidFill>
              <a:latin typeface="Calibri"/>
              <a:ea typeface="Calibri"/>
              <a:cs typeface="Calibri"/>
              <a:sym typeface="Calibri"/>
            </a:endParaRPr>
          </a:p>
        </p:txBody>
      </p:sp>
      <p:sp>
        <p:nvSpPr>
          <p:cNvPr id="154" name="Google Shape;154;p5"/>
          <p:cNvSpPr txBox="1"/>
          <p:nvPr/>
        </p:nvSpPr>
        <p:spPr>
          <a:xfrm>
            <a:off x="6601630" y="4949220"/>
            <a:ext cx="250352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1"/>
                </a:solidFill>
                <a:latin typeface="Calibri"/>
                <a:ea typeface="Calibri"/>
                <a:cs typeface="Calibri"/>
                <a:sym typeface="Calibri"/>
              </a:rPr>
              <a:t>Secondary (2°)</a:t>
            </a:r>
            <a:endParaRPr sz="28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60" name="Google Shape;160;p6"/>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61" name="Google Shape;161;p6"/>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2" name="Google Shape;162;p6"/>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3" name="Google Shape;163;p6"/>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Naming alcohols</a:t>
            </a:r>
            <a:endParaRPr b="0" i="0" sz="3600" u="none" cap="none" strike="noStrike">
              <a:solidFill>
                <a:srgbClr val="000000"/>
              </a:solidFill>
              <a:latin typeface="Calibri"/>
              <a:ea typeface="Calibri"/>
              <a:cs typeface="Calibri"/>
              <a:sym typeface="Calibri"/>
            </a:endParaRPr>
          </a:p>
        </p:txBody>
      </p:sp>
      <p:pic>
        <p:nvPicPr>
          <p:cNvPr descr="A picture containing object&#10;&#10;Description automatically generated" id="164" name="Google Shape;164;p6"/>
          <p:cNvPicPr preferRelativeResize="0"/>
          <p:nvPr/>
        </p:nvPicPr>
        <p:blipFill rotWithShape="1">
          <a:blip r:embed="rId4">
            <a:alphaModFix/>
          </a:blip>
          <a:srcRect b="0" l="0" r="0" t="0"/>
          <a:stretch/>
        </p:blipFill>
        <p:spPr>
          <a:xfrm>
            <a:off x="581025" y="2101319"/>
            <a:ext cx="11029950" cy="33279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70" name="Google Shape;170;p7"/>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71" name="Google Shape;171;p7"/>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2" name="Google Shape;172;p7"/>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Properties of alcohols</a:t>
            </a:r>
            <a:endParaRPr b="0" i="0" sz="3600" u="none" cap="none" strike="noStrike">
              <a:solidFill>
                <a:srgbClr val="000000"/>
              </a:solidFill>
              <a:latin typeface="Calibri"/>
              <a:ea typeface="Calibri"/>
              <a:cs typeface="Calibri"/>
              <a:sym typeface="Calibri"/>
            </a:endParaRPr>
          </a:p>
        </p:txBody>
      </p:sp>
      <p:sp>
        <p:nvSpPr>
          <p:cNvPr id="174" name="Google Shape;174;p7"/>
          <p:cNvSpPr txBox="1"/>
          <p:nvPr/>
        </p:nvSpPr>
        <p:spPr>
          <a:xfrm>
            <a:off x="628650" y="1704975"/>
            <a:ext cx="11020425" cy="2251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Intermolecular forces (IMF) present effect the physical properties of alcohols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Small alcohol molecules – dominate IMF is hydrogen bonding</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 molecules become larger – dispersion forces increase</a:t>
            </a:r>
            <a:endParaRPr/>
          </a:p>
          <a:p>
            <a:pPr indent="-133350" lvl="0" marL="28575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175" name="Google Shape;175;p7"/>
          <p:cNvPicPr preferRelativeResize="0"/>
          <p:nvPr/>
        </p:nvPicPr>
        <p:blipFill rotWithShape="1">
          <a:blip r:embed="rId4">
            <a:alphaModFix/>
          </a:blip>
          <a:srcRect b="0" l="0" r="0" t="0"/>
          <a:stretch/>
        </p:blipFill>
        <p:spPr>
          <a:xfrm>
            <a:off x="3295651" y="3519165"/>
            <a:ext cx="3505199" cy="28371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81" name="Google Shape;181;p8"/>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82" name="Google Shape;182;p8"/>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Properties of alcohols</a:t>
            </a:r>
            <a:endParaRPr b="0" i="0" sz="3600" u="none" cap="none" strike="noStrike">
              <a:solidFill>
                <a:srgbClr val="000000"/>
              </a:solidFill>
              <a:latin typeface="Calibri"/>
              <a:ea typeface="Calibri"/>
              <a:cs typeface="Calibri"/>
              <a:sym typeface="Calibri"/>
            </a:endParaRPr>
          </a:p>
        </p:txBody>
      </p:sp>
      <p:pic>
        <p:nvPicPr>
          <p:cNvPr descr="A close up of a map&#10;&#10;Description automatically generated" id="185" name="Google Shape;185;p8"/>
          <p:cNvPicPr preferRelativeResize="0"/>
          <p:nvPr/>
        </p:nvPicPr>
        <p:blipFill rotWithShape="1">
          <a:blip r:embed="rId4">
            <a:alphaModFix/>
          </a:blip>
          <a:srcRect b="0" l="0" r="0" t="0"/>
          <a:stretch/>
        </p:blipFill>
        <p:spPr>
          <a:xfrm>
            <a:off x="0" y="1714790"/>
            <a:ext cx="6773220" cy="4896533"/>
          </a:xfrm>
          <a:prstGeom prst="rect">
            <a:avLst/>
          </a:prstGeom>
          <a:noFill/>
          <a:ln>
            <a:noFill/>
          </a:ln>
        </p:spPr>
      </p:pic>
      <p:sp>
        <p:nvSpPr>
          <p:cNvPr id="186" name="Google Shape;186;p8"/>
          <p:cNvSpPr txBox="1"/>
          <p:nvPr/>
        </p:nvSpPr>
        <p:spPr>
          <a:xfrm>
            <a:off x="6773220" y="2015481"/>
            <a:ext cx="4994710" cy="335906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Compare CH</a:t>
            </a:r>
            <a:r>
              <a:rPr baseline="-25000" lang="en-US" sz="2400">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OH with CH</a:t>
            </a:r>
            <a:r>
              <a:rPr baseline="-25000" lang="en-US" sz="2400">
                <a:solidFill>
                  <a:schemeClr val="dk1"/>
                </a:solidFill>
                <a:latin typeface="Calibri"/>
                <a:ea typeface="Calibri"/>
                <a:cs typeface="Calibri"/>
                <a:sym typeface="Calibri"/>
              </a:rPr>
              <a:t>4</a:t>
            </a:r>
            <a:r>
              <a:rPr lang="en-US" sz="2400">
                <a:solidFill>
                  <a:schemeClr val="dk1"/>
                </a:solidFill>
                <a:latin typeface="Calibri"/>
                <a:ea typeface="Calibri"/>
                <a:cs typeface="Calibri"/>
                <a:sym typeface="Calibri"/>
              </a:rPr>
              <a:t>, explain the difference in their boiling points.</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Why does the boiling point of alcohols increase with the number of carbons?</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92" name="Google Shape;192;p9"/>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93" name="Google Shape;193;p9"/>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4" name="Google Shape;194;p9"/>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5" name="Google Shape;195;p9"/>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lang="en-US" sz="3600">
                <a:solidFill>
                  <a:srgbClr val="000000"/>
                </a:solidFill>
                <a:latin typeface="Calibri"/>
                <a:ea typeface="Calibri"/>
                <a:cs typeface="Calibri"/>
                <a:sym typeface="Calibri"/>
              </a:rPr>
              <a:t>Properties of alcohols</a:t>
            </a:r>
            <a:endParaRPr b="0" i="0" sz="3600" u="none" cap="none" strike="noStrike">
              <a:solidFill>
                <a:srgbClr val="000000"/>
              </a:solidFill>
              <a:latin typeface="Calibri"/>
              <a:ea typeface="Calibri"/>
              <a:cs typeface="Calibri"/>
              <a:sym typeface="Calibri"/>
            </a:endParaRPr>
          </a:p>
        </p:txBody>
      </p:sp>
      <p:pic>
        <p:nvPicPr>
          <p:cNvPr descr="A close up of a map&#10;&#10;Description automatically generated" id="196" name="Google Shape;196;p9"/>
          <p:cNvPicPr preferRelativeResize="0"/>
          <p:nvPr/>
        </p:nvPicPr>
        <p:blipFill rotWithShape="1">
          <a:blip r:embed="rId4">
            <a:alphaModFix/>
          </a:blip>
          <a:srcRect b="0" l="0" r="0" t="0"/>
          <a:stretch/>
        </p:blipFill>
        <p:spPr>
          <a:xfrm>
            <a:off x="0" y="1714790"/>
            <a:ext cx="6773220" cy="4896533"/>
          </a:xfrm>
          <a:prstGeom prst="rect">
            <a:avLst/>
          </a:prstGeom>
          <a:noFill/>
          <a:ln>
            <a:noFill/>
          </a:ln>
        </p:spPr>
      </p:pic>
      <p:sp>
        <p:nvSpPr>
          <p:cNvPr id="197" name="Google Shape;197;p9"/>
          <p:cNvSpPr txBox="1"/>
          <p:nvPr/>
        </p:nvSpPr>
        <p:spPr>
          <a:xfrm>
            <a:off x="6773220" y="1870655"/>
            <a:ext cx="499471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presence of hydrogen bonding in methanol accounts for it having a higher boiling point than methane which only contains weaker dispersion forces</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As the molecules increase so do the dispersion forces present, so the boiling point increases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2019-06-03T05:11:44Z</dcterms:created>
  <dc:creator>Alison Barnes</dc:creator>
</cp:coreProperties>
</file>