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8zd9wppCZGOLbkeGuMvjrWsE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AE4AC1-E80D-4366-8034-42E0EB3416F3}">
  <a:tblStyle styleId="{3EAE4AC1-E80D-4366-8034-42E0EB3416F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7.jpg"/><Relationship Id="rId6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Carbonyl containing functional groups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04825" y="1657350"/>
            <a:ext cx="11125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outcomes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Aldehydes – nomenclature and properties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Ketones – nomenclature and properties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Carboxylic acids – nomenclature and properties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chemistry, ch 11.4 to 11.6, pages 119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16 Q 6 – 11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124825" y="6173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ketones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213568" y="1684891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was the ketone we made with the molymods in lab 29?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516793" y="2591803"/>
            <a:ext cx="1590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Propanone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2429248" y="2591803"/>
            <a:ext cx="14784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4383943" y="2591803"/>
            <a:ext cx="18002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417" y="2265344"/>
            <a:ext cx="2391109" cy="111458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532530" y="3954617"/>
            <a:ext cx="6210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220" name="Google Shape;2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3507" y="4095040"/>
            <a:ext cx="2391109" cy="111458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2473723" y="5293159"/>
            <a:ext cx="1590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Propanone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5">
            <a:alphaModFix/>
          </a:blip>
          <a:srcRect b="0" l="0" r="0" t="67704"/>
          <a:stretch/>
        </p:blipFill>
        <p:spPr>
          <a:xfrm>
            <a:off x="5514973" y="4119554"/>
            <a:ext cx="2853378" cy="11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6199905" y="5293159"/>
            <a:ext cx="1590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8724899" y="3900479"/>
            <a:ext cx="3228975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– C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– position of the carbonyl group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ketones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523874" y="1518890"/>
            <a:ext cx="10982325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Ketones contain a carbon-oxygen double bond called a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carbonyl group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Ketones the carbonyl group is always on a secondary carbon (ie not at terminal end of carbon chain). We use numbers to specify the position of the carbonyl group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we drop the e from the parent alkane and add the suffix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-one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4037263" y="4246032"/>
            <a:ext cx="0" cy="176966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1"/>
          <p:cNvSpPr txBox="1"/>
          <p:nvPr/>
        </p:nvSpPr>
        <p:spPr>
          <a:xfrm>
            <a:off x="1533193" y="6015692"/>
            <a:ext cx="1410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7329886" y="4579344"/>
            <a:ext cx="5624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two H with double bond to oxygen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final e with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-one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4756808" y="6088103"/>
            <a:ext cx="18821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propan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239" name="Google Shape;2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" y="4094936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, clock&#10;&#10;Description automatically generated" id="240" name="Google Shape;24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1500" y="4094936"/>
            <a:ext cx="27527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ketones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523874" y="1518890"/>
            <a:ext cx="10982325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Ketones positional isomers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2963" y="2505456"/>
            <a:ext cx="9543047" cy="291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ketones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561975" y="1781175"/>
            <a:ext cx="10896600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Ketones are polar molecules but cannot interact with each other through hydrogen bonding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molecular weight aldehydes dominate IMF are dipole-dipole</a:t>
            </a:r>
            <a:endParaRPr/>
          </a:p>
        </p:txBody>
      </p:sp>
      <p:pic>
        <p:nvPicPr>
          <p:cNvPr descr="0007" id="262" name="Google Shape;2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0" y="3896848"/>
            <a:ext cx="6638522" cy="204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ketones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312389" y="1325632"/>
            <a:ext cx="7126635" cy="5575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Boiling point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boiling points to aldehydes. Higher than alkane (only contain dispersion forces) but lower than alcohols (contain hydrogen bonding)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Solubility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molecular weight – soluble in water (due to hydrogen bonding between carbonyl and H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MW increases becomes more soluble in non-polar substances (due to increasing dispersion forces)</a:t>
            </a:r>
            <a:endParaRPr/>
          </a:p>
        </p:txBody>
      </p:sp>
      <p:pic>
        <p:nvPicPr>
          <p:cNvPr descr="A screenshot of a cell phone&#10;&#10;Description automatically generated" id="273" name="Google Shape;2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500" y="1671392"/>
            <a:ext cx="4020111" cy="351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Carboxylic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7086600" y="182473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carboxylic Acids in the Home. Carboxylic acids occur in many common household items. (a) Vinegar contains acetic acid, (b) aspirin is acetylsalicylic acid, (c) vitamin C is ascorbic acid, (d) lemons contain citric acid, and (e) spinach contains oxalic acid.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nch of food on a table&#10;&#10;Description automatically generated" id="284" name="Google Shape;2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2377" y="1720298"/>
            <a:ext cx="3777853" cy="439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6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carboxylic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28625" y="1692749"/>
            <a:ext cx="112680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were the two carboxylic acids we made with the molymods in lab 29?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885825" y="4313717"/>
            <a:ext cx="19124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Ethanoic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885824" y="2904519"/>
            <a:ext cx="21907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Methanoic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531704" y="4332767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531704" y="2904519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86400" y="4332767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5486400" y="2904519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HCOOH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&#10;&#10;Description automatically generated"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500" y="2488916"/>
            <a:ext cx="2610214" cy="2829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insect on the ground&#10;&#10;Description automatically generated" id="302" name="Google Shape;30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86507" y="2589690"/>
            <a:ext cx="1519669" cy="1138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beverage&#10;&#10;Description automatically generated" id="303" name="Google Shape;30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1383" y="3949088"/>
            <a:ext cx="1557338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carboxylic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523874" y="1518890"/>
            <a:ext cx="10982325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Aldehydes contain a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carboxyl group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(carbonyl + hydroxyl)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 the General Formula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R-COOH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only occur at the terminal end of a carbon chain, so no number is needed to specify their position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we drop the e from the parent alkane and add the suffix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–oic acid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770" y="4189072"/>
            <a:ext cx="2013912" cy="1435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17"/>
          <p:cNvCxnSpPr/>
          <p:nvPr/>
        </p:nvCxnSpPr>
        <p:spPr>
          <a:xfrm>
            <a:off x="3761038" y="4189072"/>
            <a:ext cx="0" cy="176966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7"/>
          <p:cNvSpPr txBox="1"/>
          <p:nvPr/>
        </p:nvSpPr>
        <p:spPr>
          <a:xfrm>
            <a:off x="1732881" y="5751840"/>
            <a:ext cx="133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6743206" y="4407130"/>
            <a:ext cx="5624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three H with double bond to oxygen and hydroxyl group (-OH)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final e with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–oic acid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4055476" y="5781040"/>
            <a:ext cx="22154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oic acid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&#10;&#10;Description automatically generated" id="319" name="Google Shape;3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5476" y="4258022"/>
            <a:ext cx="1971037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carboxylic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511" y="3429000"/>
            <a:ext cx="4850487" cy="266391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/>
        </p:nvSpPr>
        <p:spPr>
          <a:xfrm>
            <a:off x="212035" y="1880801"/>
            <a:ext cx="880814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Carboxylic acids can form Hydrogen bonded dimers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Carboxylic acid form multiple hydrogen bonds to water</a:t>
            </a:r>
            <a:endParaRPr/>
          </a:p>
        </p:txBody>
      </p:sp>
      <p:pic>
        <p:nvPicPr>
          <p:cNvPr descr="A close up of a map&#10;&#10;Description automatically generated" id="331" name="Google Shape;331;p18"/>
          <p:cNvPicPr preferRelativeResize="0"/>
          <p:nvPr/>
        </p:nvPicPr>
        <p:blipFill rotWithShape="1">
          <a:blip r:embed="rId5">
            <a:alphaModFix/>
          </a:blip>
          <a:srcRect b="10014" l="47158" r="0" t="0"/>
          <a:stretch/>
        </p:blipFill>
        <p:spPr>
          <a:xfrm>
            <a:off x="7156173" y="3632462"/>
            <a:ext cx="2368827" cy="217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carboxylic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1259785" y="1481483"/>
            <a:ext cx="10094015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your knowledge of IMF to predict the properties of carboxylic acid compared to the other functional group compounds you know.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212035" y="2625314"/>
            <a:ext cx="110013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Boiling Point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MW – dominate IMF is hydrogen bonding.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Carboxylic acid &gt; alcohol &gt; aldehyde/ketone &gt; alkane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MW – dispersion forces increase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High MW carboxylic acids &gt; Low MW carboxylic acids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8996487" y="3216268"/>
            <a:ext cx="3081213" cy="8309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ethanoic acid 117.9 °C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ethanol             78.3 °C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212034" y="4601643"/>
            <a:ext cx="110013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Solubility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MW – soluble in polar substances, particularly water and alcohols that can form hydrogen bonding interactions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MW – as MW increases so does the solubility in non-polar substances. Hexanoic acid is partially soluble in water, longer chains are insoluble in water.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Aldehydes</a:t>
            </a:r>
            <a:endParaRPr/>
          </a:p>
        </p:txBody>
      </p:sp>
      <p:pic>
        <p:nvPicPr>
          <p:cNvPr descr="A bottle of items on display&#10;&#10;Description automatically generated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449" y="2322461"/>
            <a:ext cx="3368957" cy="3569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, table, food, bottle&#10;&#10;Description automatically generated"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7326" y="4107391"/>
            <a:ext cx="3929063" cy="2248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&#10;&#10;Description automatically generated"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5438" y="1777443"/>
            <a:ext cx="3929062" cy="199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50" name="Google Shape;350;p20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0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Fatty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accessory&#10;&#10;Description automatically generated" id="354" name="Google Shape;3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35" y="1543603"/>
            <a:ext cx="3768716" cy="506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 txBox="1"/>
          <p:nvPr/>
        </p:nvSpPr>
        <p:spPr>
          <a:xfrm>
            <a:off x="4254776" y="1518890"/>
            <a:ext cx="7631596" cy="50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chain carboxylic acids are known as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fatty acids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feel greasing and are insoluble in water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 naturally in living systems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fatty acids – unsaturated,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fatty acids – saturated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number of animals produce vaccenic acid – a unsaturated fatty acid with a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Naturally occurring fatty acids have an even number of carbons in the chain (commonly 16 or 18 carbons)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1" name="Google Shape;361;p21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1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Fatty acids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accessory&#10;&#10;Description automatically generated" id="365" name="Google Shape;3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13" y="1653755"/>
            <a:ext cx="3768716" cy="506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1"/>
          <p:cNvSpPr txBox="1"/>
          <p:nvPr/>
        </p:nvSpPr>
        <p:spPr>
          <a:xfrm>
            <a:off x="4141304" y="1752600"/>
            <a:ext cx="7822096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Fatty acids are chemically related to, but not the same as fats and oils (we will do fats and oils later)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plants and animals, fatty acids are converted into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triglycerides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(which are commonly known as fats and oils)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Triglycerides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an important store of energy for living systems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- naming</a:t>
            </a:r>
            <a:endParaRPr/>
          </a:p>
        </p:txBody>
      </p:sp>
      <p:graphicFrame>
        <p:nvGraphicFramePr>
          <p:cNvPr id="373" name="Google Shape;373;p22"/>
          <p:cNvGraphicFramePr/>
          <p:nvPr/>
        </p:nvGraphicFramePr>
        <p:xfrm>
          <a:off x="504824" y="986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{3EAE4AC1-E80D-4366-8034-42E0EB3416F3}</a:tableStyleId>
              </a:tblPr>
              <a:tblGrid>
                <a:gridCol w="1819275"/>
                <a:gridCol w="1054900"/>
                <a:gridCol w="1697825"/>
                <a:gridCol w="1524000"/>
                <a:gridCol w="2066925"/>
                <a:gridCol w="3133725"/>
              </a:tblGrid>
              <a:tr h="99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Group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General formula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suffix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Position numbered?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Structural formula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Alcohol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R-OH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-ol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Propan-1-ol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Aldehyde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R-CHO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-al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No*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Propanal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Ketone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R-CO-R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-one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Propanone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Carboxylic acid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R-COOH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-oic acid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No*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Propanoic acid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74" name="Google Shape;374;p22"/>
          <p:cNvSpPr txBox="1"/>
          <p:nvPr/>
        </p:nvSpPr>
        <p:spPr>
          <a:xfrm>
            <a:off x="809625" y="6156295"/>
            <a:ext cx="9220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Functional group located at terminal end of carbon chain so no number is required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0207" y="4019551"/>
            <a:ext cx="1519237" cy="914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ns face&#10;&#10;Description automatically generated" id="376" name="Google Shape;376;p22"/>
          <p:cNvPicPr preferRelativeResize="0"/>
          <p:nvPr/>
        </p:nvPicPr>
        <p:blipFill rotWithShape="1">
          <a:blip r:embed="rId4">
            <a:alphaModFix/>
          </a:blip>
          <a:srcRect b="21339" l="-2667" r="2666" t="18660"/>
          <a:stretch/>
        </p:blipFill>
        <p:spPr>
          <a:xfrm>
            <a:off x="9264952" y="2029371"/>
            <a:ext cx="1524492" cy="914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&#10;&#10;Description automatically generated" id="377" name="Google Shape;37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64952" y="3037987"/>
            <a:ext cx="1272859" cy="873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&#10;&#10;Description automatically generated" id="378" name="Google Shape;37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64952" y="5004141"/>
            <a:ext cx="1593342" cy="91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- properties</a:t>
            </a:r>
            <a:endParaRPr/>
          </a:p>
        </p:txBody>
      </p:sp>
      <p:graphicFrame>
        <p:nvGraphicFramePr>
          <p:cNvPr id="384" name="Google Shape;384;p23"/>
          <p:cNvGraphicFramePr/>
          <p:nvPr/>
        </p:nvGraphicFramePr>
        <p:xfrm>
          <a:off x="447674" y="893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{3EAE4AC1-E80D-4366-8034-42E0EB3416F3}</a:tableStyleId>
              </a:tblPr>
              <a:tblGrid>
                <a:gridCol w="1819275"/>
                <a:gridCol w="1054900"/>
                <a:gridCol w="1697825"/>
                <a:gridCol w="1524000"/>
                <a:gridCol w="2743200"/>
                <a:gridCol w="2457450"/>
              </a:tblGrid>
              <a:tr h="99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Group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General formula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 Molecular weight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 Molecular weight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Boiling point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(of similar MW)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Solubility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Alcohol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R-OH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Hydrogen Bonding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Dispersion forces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Higher - alkanes, aldehydes and ketones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Lower - carboxylic acids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LMW – polar, highly solubility in water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HMW – non-polar, low solubility in water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Aldehyde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R-CHO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Dipole-dipole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(H bonding with water)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Dispersion forces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Higher – alkanes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Same – ketones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Lower – alcohols and carboxylic acids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LMW – polar, highly solubility in water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HMW – non-polar, low solubility in water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Ketone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R-CO-R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Dipole-Dipole (H bonding with water)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Dispersion forces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Higher – alkanes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Same – ketones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Lower – alcohols and carboxylic acids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LMW – polar, highly solubility in water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HMW – non-polar, low solubility in water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Carboxylic acid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R-COOH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Hydrogen bonding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Dispersion forces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Higher than alkanes, alcohols, aldehydes, and ketones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LMW – polar, highly solubility in water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HMW – non-polar, low solubility in water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90" name="Google Shape;390;p24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4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going work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571500" y="1819275"/>
            <a:ext cx="10782300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16 Q1-5 (alcohols), 6-7 (aldehyde/ketones), 8-9 (carboxylic acids)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15 Q 1,2, 6-11, 12-16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Experiment 29 – you should have a completed table with all examples drawn (even the ones you didn’t have time to build); add the general formulae; and add uses for the different groups of compounds 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of alcohols, uses of aldehydes etc)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aldehydes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66750" y="1692749"/>
            <a:ext cx="10687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were the three aldehydes we made with the molymods in lab 29?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71550" y="2574953"/>
            <a:ext cx="1590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Methanal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71549" y="3737003"/>
            <a:ext cx="1590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71549" y="5173467"/>
            <a:ext cx="1590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884004" y="2594003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884004" y="3737003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884004" y="5173467"/>
            <a:ext cx="14784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838700" y="2594003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838700" y="3737003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838699" y="5173467"/>
            <a:ext cx="18002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5173" y="2345010"/>
            <a:ext cx="2853378" cy="356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aldehydes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23874" y="1518890"/>
            <a:ext cx="10982325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Aldehydes contain a carbon-oxygen double bond called a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carbonyl group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aldehydes the carbonyl group is always on the terminal end of the carbon chain, giving the General Formula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R-CHO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(note – the hydrogen is attached to the carbon not the oxygen) – So, no position isomers of aldehydes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we drop the e from the parent alkane and add the suffix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-al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570" y="4531972"/>
            <a:ext cx="2013912" cy="1435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>
            <a:off x="4065838" y="4531972"/>
            <a:ext cx="0" cy="176966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2037681" y="6094740"/>
            <a:ext cx="133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057531" y="4923611"/>
            <a:ext cx="56240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two H with double bond to oxygen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final e with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-al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756809" y="6088103"/>
            <a:ext cx="133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137" name="Google Shape;1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4622" y="4595157"/>
            <a:ext cx="1589374" cy="137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aldehydes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561975" y="1781175"/>
            <a:ext cx="10896600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Aldehydes are polar molecules but cannot interact with each other through hydrogen bonding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aldehydes do not contain a significantly polar hydrogen (it is attached to a carbon rather then an electronegative element such as O or N)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molecular weight aldehydes dominate IMF are dipole-dipole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aldehydes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4104" y="1969867"/>
            <a:ext cx="1485654" cy="105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2090440" y="3140985"/>
            <a:ext cx="13371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4884518" y="3189255"/>
            <a:ext cx="13371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ethanal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&#10;&#10;Description automatically generated" id="160" name="Google Shape;16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5506" y="1969867"/>
            <a:ext cx="1300494" cy="1123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&#10;&#10;Description automatically generated" id="161" name="Google Shape;16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1748" y="1969867"/>
            <a:ext cx="1945167" cy="11231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7885737" y="3189255"/>
            <a:ext cx="13371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959741" y="3803201"/>
            <a:ext cx="1467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 -89 °C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4795506" y="3803201"/>
            <a:ext cx="1467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 20.2°C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7755038" y="3803201"/>
            <a:ext cx="1467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 78.4°C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445729" y="4574334"/>
            <a:ext cx="2695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Dispersion forces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4691099" y="4574334"/>
            <a:ext cx="2224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Dipole-dipole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369696" y="4574334"/>
            <a:ext cx="26955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Hydrogen bonding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787687" y="3667614"/>
            <a:ext cx="7715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6775588" y="3672696"/>
            <a:ext cx="7715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3787686" y="4437055"/>
            <a:ext cx="7715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6710534" y="4437055"/>
            <a:ext cx="7715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949" y="4353725"/>
            <a:ext cx="2543175" cy="226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aldehydes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212035" y="1518890"/>
            <a:ext cx="10991850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Solubility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molecular weight aldehydes attracted to one another by dipole-dipole interactions – so they are soluble in other substances that also have strong dipole-dipole interactions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Aldehydes can hydrogen bond with water – the lone pair of electrons on the carbonyl oxygen, hydrogen bonds to the proton of water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molecular weight aldehydes are soluble in water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of aldehydes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212035" y="1356573"/>
            <a:ext cx="10991850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Solubility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molecular weight aldehydes dispersion forces increase and become significant. Increasing their solubility in non-polar substances that also have strong dispersion force interactions</a:t>
            </a:r>
            <a:endParaRPr/>
          </a:p>
        </p:txBody>
      </p:sp>
      <p:pic>
        <p:nvPicPr>
          <p:cNvPr descr="A screenshot of a cell phone&#10;&#10;Description automatically generated" id="194" name="Google Shape;194;p8"/>
          <p:cNvPicPr preferRelativeResize="0"/>
          <p:nvPr/>
        </p:nvPicPr>
        <p:blipFill rotWithShape="1">
          <a:blip r:embed="rId4">
            <a:alphaModFix/>
          </a:blip>
          <a:srcRect b="16617" l="0" r="0" t="23478"/>
          <a:stretch/>
        </p:blipFill>
        <p:spPr>
          <a:xfrm>
            <a:off x="2050360" y="3489060"/>
            <a:ext cx="7498607" cy="336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Ketones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indoor&#10;&#10;Description automatically generated"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925" y="1886267"/>
            <a:ext cx="5893968" cy="438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2019-06-03T05:11:44Z</dcterms:created>
  <dc:creator>Alison Barnes</dc:creator>
</cp:coreProperties>
</file>