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  <p:sldId id="266" r:id="rId5"/>
    <p:sldId id="267" r:id="rId6"/>
    <p:sldId id="264" r:id="rId7"/>
    <p:sldId id="286" r:id="rId8"/>
    <p:sldId id="268" r:id="rId9"/>
    <p:sldId id="287" r:id="rId10"/>
    <p:sldId id="271" r:id="rId11"/>
    <p:sldId id="288" r:id="rId12"/>
    <p:sldId id="273" r:id="rId13"/>
    <p:sldId id="275" r:id="rId14"/>
    <p:sldId id="289" r:id="rId15"/>
    <p:sldId id="276" r:id="rId16"/>
    <p:sldId id="272" r:id="rId17"/>
    <p:sldId id="292" r:id="rId18"/>
    <p:sldId id="278" r:id="rId19"/>
    <p:sldId id="290" r:id="rId20"/>
    <p:sldId id="279" r:id="rId21"/>
    <p:sldId id="277" r:id="rId22"/>
    <p:sldId id="291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46E1-43C8-4606-A6D4-4BD7A2BB3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B1CE5-79B8-4D3B-A254-94DF6EF79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1C3C-36AB-40BE-A864-07E59CCF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18/06/2019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18C5D-E95F-484F-B44C-2FFE3834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59BF5-975E-4C24-B22F-E1EE60F8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33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653B-82E6-48CC-AE1C-401F8ACE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FB4AB-D955-466B-B385-4E99DE7EF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96838-224E-449F-8CF2-505F296B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18/06/2019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79BC8-E6BF-402D-BFDF-FD41D9F67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5AC28-D831-4906-BFB5-AA0784A7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7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0B038-5A52-47A0-AD49-BF7AB0410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4A2D3-5FC6-4D8A-9325-AB8377B8B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B5D12-1070-4407-A6BF-C4D52B0F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18/06/2019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49ED-6E5B-41A7-B91C-D974B920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29CF9-D159-4DD2-9151-F1A2693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931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2359-EDDF-40BE-A72E-313BE7E1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9607-0B6C-4F9B-BA99-50E1C6AF6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CABA2-E8CA-4DC0-B18E-0F6F9E5D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18/06/2019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A5297-556F-413A-9B95-710BB48D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4BDA1-3740-4CC7-ABF6-D27AB943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657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83DC-D8E7-42ED-8A13-1107293F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ED08E-F536-4E6D-A016-D1381C6B7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95CE2-D8B4-4E50-A393-EA1BB2A9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18/06/2019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8FD6D-EC25-4CAA-AF08-DC83BE72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725AE-7E2F-4D47-B954-097C271C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814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76A8-8C44-4AD4-9259-008A30E8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24172-DCF7-45BD-9C6B-BECFD6C36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E2065-F255-4D2D-8F00-1DFE959CA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53EAA-5EE8-420C-AC67-DEA9968C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18/06/2019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9FAA6-A93D-4D81-A16E-005C5450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FBD99-0A74-4CA2-B04D-128A5218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010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FE71-3016-48E0-AEF4-0B1F51A0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1E12D-3362-4D20-9B12-6F2D6030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566F7-57EA-4701-BD9E-2CA98CCC4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D4D14-372E-40AF-A8CA-94F4CDDB6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A204D-56BC-4BE3-8454-298EF6F71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3D9E6-2141-48CC-BD51-8016871A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18/06/2019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7F73C0-3097-4363-B263-06567309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E797A-FCBE-42A7-912D-83633D0F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479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AF89-5DEE-4666-B713-B6BD08B7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4AAAF-F397-45B2-8237-F50A361A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18/06/2019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10F4D-153F-41D6-85E8-BBA953B1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67A6E-3CB3-4010-BA81-0265F8CF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69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DC3B7-064B-417A-B213-36E0BD6B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18/06/2019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3BBF3-A979-428D-89A2-6EE720A2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66FA8-671B-4748-BB13-24022041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92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546B-812A-4DAA-9763-7CDD9F19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4D04-5FB7-4158-B91A-0AF6849E5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D1CFE-FE36-4B36-B263-82DB87E10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8007-6136-4ED5-8273-11DC9EC9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18/06/2019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E10EF-8E09-4FEE-829F-BC68C05D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D6AC6-F017-42B3-BC06-7077023C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709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EA01-ABAF-4FE7-AD1B-5BC2E117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DDE73-BB13-4219-AD58-D14F820EE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23595-312B-4A5E-B546-90FC51F12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DBAA3-3C30-4527-B570-FCDAD606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18/06/2019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BA2A9-5E48-4937-8775-D6BFCC4D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3501C-5AF5-48BF-81EF-449CFBC1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62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E4DD4-15C4-40E7-82BF-F84FB871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84CC8-012B-4EA3-978E-6D35AC9F4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D4623-EE1D-4C52-914E-3E6D98AE7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2A0DE-6322-4B49-ADD5-5459BB83D1DB}" type="datetimeFigureOut">
              <a:rPr lang="en-AU" smtClean="0"/>
              <a:t>18/06/2019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5C85D-33FE-4AAB-8E3D-ACD08215E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FEB88-19F1-4243-9B27-80CBC6B09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21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fif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gif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fif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gif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D4364-E577-496B-B33B-F83E7BE0F1B5}"/>
              </a:ext>
            </a:extLst>
          </p:cNvPr>
          <p:cNvSpPr txBox="1"/>
          <p:nvPr/>
        </p:nvSpPr>
        <p:spPr>
          <a:xfrm>
            <a:off x="504825" y="1657350"/>
            <a:ext cx="11125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Lesson outcomes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Amines – nomenclature and properties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Amides – nomenclature and properties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Esters – nomenclature and properties</a:t>
            </a:r>
            <a:endParaRPr lang="en-AU" sz="2400" dirty="0"/>
          </a:p>
          <a:p>
            <a:r>
              <a:rPr lang="en-AU" sz="2400" dirty="0"/>
              <a:t>Resources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Essential chemistry, </a:t>
            </a:r>
            <a:r>
              <a:rPr lang="en-AU" sz="2400" dirty="0" err="1"/>
              <a:t>ch</a:t>
            </a:r>
            <a:r>
              <a:rPr lang="en-AU" sz="2400" dirty="0"/>
              <a:t> 11.7 to 11.9, pages 122-124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Set 16 Q 10-12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DD7EE-62B5-4908-87F5-C14AC21A6EEB}"/>
              </a:ext>
            </a:extLst>
          </p:cNvPr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Amides, Amines and Esters</a:t>
            </a:r>
          </a:p>
        </p:txBody>
      </p:sp>
    </p:spTree>
    <p:extLst>
      <p:ext uri="{BB962C8B-B14F-4D97-AF65-F5344CB8AC3E}">
        <p14:creationId xmlns:p14="http://schemas.microsoft.com/office/powerpoint/2010/main" val="3541627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Amides</a:t>
            </a:r>
          </a:p>
        </p:txBody>
      </p:sp>
      <p:pic>
        <p:nvPicPr>
          <p:cNvPr id="1026" name="Picture 2" descr="Image result for uses of amides">
            <a:extLst>
              <a:ext uri="{FF2B5EF4-FFF2-40B4-BE49-F238E27FC236}">
                <a16:creationId xmlns:a16="http://schemas.microsoft.com/office/drawing/2014/main" id="{EC3E5796-F4A2-4F14-820F-92C20DFB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1762601"/>
            <a:ext cx="6129337" cy="45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45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Naming amides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66D9E-C087-4879-972D-3A3710E15E73}"/>
              </a:ext>
            </a:extLst>
          </p:cNvPr>
          <p:cNvSpPr txBox="1"/>
          <p:nvPr/>
        </p:nvSpPr>
        <p:spPr>
          <a:xfrm>
            <a:off x="666750" y="1692749"/>
            <a:ext cx="10687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were the two amides we made with the </a:t>
            </a:r>
            <a:r>
              <a:rPr lang="en-US" sz="2800" dirty="0" err="1">
                <a:solidFill>
                  <a:srgbClr val="FF0000"/>
                </a:solidFill>
              </a:rPr>
              <a:t>molymods</a:t>
            </a:r>
            <a:r>
              <a:rPr lang="en-US" sz="2800" dirty="0">
                <a:solidFill>
                  <a:srgbClr val="FF0000"/>
                </a:solidFill>
              </a:rPr>
              <a:t> in lab 29?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043092-E479-40B4-B69F-F4B02F5BC974}"/>
              </a:ext>
            </a:extLst>
          </p:cNvPr>
          <p:cNvSpPr txBox="1"/>
          <p:nvPr/>
        </p:nvSpPr>
        <p:spPr>
          <a:xfrm>
            <a:off x="807554" y="2749583"/>
            <a:ext cx="200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Ethanamide</a:t>
            </a:r>
            <a:endParaRPr lang="en-A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76850-4A88-426D-9ED5-BA6E7AE4274E}"/>
              </a:ext>
            </a:extLst>
          </p:cNvPr>
          <p:cNvSpPr txBox="1"/>
          <p:nvPr/>
        </p:nvSpPr>
        <p:spPr>
          <a:xfrm>
            <a:off x="807554" y="4399640"/>
            <a:ext cx="191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Propanamine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E751D-EB05-4237-9D56-5B9D16A9669B}"/>
              </a:ext>
            </a:extLst>
          </p:cNvPr>
          <p:cNvSpPr txBox="1"/>
          <p:nvPr/>
        </p:nvSpPr>
        <p:spPr>
          <a:xfrm>
            <a:off x="2958132" y="2768633"/>
            <a:ext cx="1697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CH3CONH2</a:t>
            </a:r>
            <a:endParaRPr lang="en-AU" sz="24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FC39A9-55D6-4AEE-9DCE-B34DCFA26F5E}"/>
              </a:ext>
            </a:extLst>
          </p:cNvPr>
          <p:cNvSpPr txBox="1"/>
          <p:nvPr/>
        </p:nvSpPr>
        <p:spPr>
          <a:xfrm>
            <a:off x="2910903" y="4399639"/>
            <a:ext cx="1744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/>
              <a:t>2</a:t>
            </a:r>
            <a:r>
              <a:rPr lang="en-US" sz="2400" dirty="0"/>
              <a:t>H</a:t>
            </a:r>
            <a:r>
              <a:rPr lang="en-US" sz="2400" baseline="-25000" dirty="0"/>
              <a:t>5</a:t>
            </a:r>
            <a:r>
              <a:rPr lang="en-US" sz="2400" dirty="0"/>
              <a:t>CONH</a:t>
            </a:r>
            <a:r>
              <a:rPr lang="en-US" sz="2400" baseline="-25000" dirty="0"/>
              <a:t>2</a:t>
            </a:r>
            <a:endParaRPr lang="en-AU" sz="2400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2BF0F-D34F-4ACC-B5E2-EA81DD820379}"/>
              </a:ext>
            </a:extLst>
          </p:cNvPr>
          <p:cNvSpPr txBox="1"/>
          <p:nvPr/>
        </p:nvSpPr>
        <p:spPr>
          <a:xfrm>
            <a:off x="4912828" y="2768633"/>
            <a:ext cx="1697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</a:t>
            </a:r>
            <a:r>
              <a:rPr lang="en-US" sz="2400" baseline="-25000" dirty="0"/>
              <a:t>3</a:t>
            </a:r>
            <a:r>
              <a:rPr lang="en-US" sz="2400" dirty="0"/>
              <a:t>CONH</a:t>
            </a:r>
            <a:r>
              <a:rPr lang="en-US" sz="2400" baseline="-25000" dirty="0"/>
              <a:t>2</a:t>
            </a:r>
            <a:endParaRPr lang="en-AU" sz="24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C29E9D-1F74-4038-85F1-49F339350CB2}"/>
              </a:ext>
            </a:extLst>
          </p:cNvPr>
          <p:cNvSpPr txBox="1"/>
          <p:nvPr/>
        </p:nvSpPr>
        <p:spPr>
          <a:xfrm>
            <a:off x="4912829" y="4399638"/>
            <a:ext cx="211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</a:t>
            </a:r>
            <a:r>
              <a:rPr lang="en-US" sz="2400" baseline="-25000" dirty="0"/>
              <a:t>3</a:t>
            </a:r>
            <a:r>
              <a:rPr lang="en-US" sz="2400" dirty="0"/>
              <a:t>CH</a:t>
            </a:r>
            <a:r>
              <a:rPr lang="en-US" sz="2400" baseline="-25000" dirty="0"/>
              <a:t>2</a:t>
            </a:r>
            <a:r>
              <a:rPr lang="en-US" sz="2400" dirty="0"/>
              <a:t>CONH</a:t>
            </a:r>
            <a:r>
              <a:rPr lang="en-US" sz="2400" baseline="-25000" dirty="0"/>
              <a:t>2</a:t>
            </a:r>
            <a:endParaRPr lang="en-AU" sz="2400" baseline="-25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78D507-2464-4085-AFDF-589CDB8A2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334" y="2397971"/>
            <a:ext cx="3086531" cy="28769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80F611-45FB-4063-A9A9-ECD8BD525DE5}"/>
              </a:ext>
            </a:extLst>
          </p:cNvPr>
          <p:cNvSpPr txBox="1"/>
          <p:nvPr/>
        </p:nvSpPr>
        <p:spPr>
          <a:xfrm>
            <a:off x="666750" y="5560718"/>
            <a:ext cx="9831871" cy="83099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Amides are a derivative of carboxylic acids (R-COOH), where the hydroxy group (-OH) has been replaced by an amino group (-NH</a:t>
            </a:r>
            <a:r>
              <a:rPr lang="en-US" sz="2400" baseline="-25000" dirty="0">
                <a:solidFill>
                  <a:schemeClr val="accent1"/>
                </a:solidFill>
              </a:rPr>
              <a:t>2</a:t>
            </a:r>
            <a:r>
              <a:rPr lang="en-US" sz="2400" dirty="0">
                <a:solidFill>
                  <a:schemeClr val="accent1"/>
                </a:solidFill>
              </a:rPr>
              <a:t>)</a:t>
            </a:r>
            <a:endParaRPr lang="en-AU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97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  <p:bldP spid="12" grpId="0"/>
      <p:bldP spid="14" grpId="0"/>
      <p:bldP spid="15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Naming amides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7AFB80-E6F5-4866-8265-251B62D706AF}"/>
              </a:ext>
            </a:extLst>
          </p:cNvPr>
          <p:cNvSpPr txBox="1"/>
          <p:nvPr/>
        </p:nvSpPr>
        <p:spPr>
          <a:xfrm>
            <a:off x="523874" y="1518890"/>
            <a:ext cx="10982325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Amines contain a </a:t>
            </a:r>
            <a:r>
              <a:rPr lang="en-US" sz="2400" dirty="0">
                <a:solidFill>
                  <a:schemeClr val="accent1"/>
                </a:solidFill>
              </a:rPr>
              <a:t>carbonyl group </a:t>
            </a:r>
            <a:r>
              <a:rPr lang="en-US" sz="2400" dirty="0"/>
              <a:t>(C=O) and an </a:t>
            </a:r>
            <a:r>
              <a:rPr lang="en-US" sz="2400" dirty="0">
                <a:solidFill>
                  <a:schemeClr val="accent1"/>
                </a:solidFill>
              </a:rPr>
              <a:t>amino group </a:t>
            </a:r>
            <a:r>
              <a:rPr lang="en-US" sz="2400" dirty="0"/>
              <a:t>(-NH2)</a:t>
            </a:r>
            <a:endParaRPr lang="en-US" sz="2400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Amines are derivatives of carboxylic acids, and have the general formula </a:t>
            </a:r>
            <a:r>
              <a:rPr lang="en-US" sz="2400" dirty="0">
                <a:solidFill>
                  <a:schemeClr val="accent1"/>
                </a:solidFill>
              </a:rPr>
              <a:t>R-CONH</a:t>
            </a:r>
            <a:r>
              <a:rPr lang="en-US" sz="2400" baseline="-25000" dirty="0">
                <a:solidFill>
                  <a:schemeClr val="accent1"/>
                </a:solidFill>
              </a:rPr>
              <a:t>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Naming we drop the e from the parent alkane and add the suffix </a:t>
            </a:r>
            <a:r>
              <a:rPr lang="en-US" sz="2400" dirty="0">
                <a:solidFill>
                  <a:schemeClr val="accent1"/>
                </a:solidFill>
              </a:rPr>
              <a:t>-amide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09D6F22-EF6B-4D73-B078-97C32901C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20" y="3858605"/>
            <a:ext cx="2013912" cy="143582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69BC2-7AB1-4A40-9070-D5B305A4BCCF}"/>
              </a:ext>
            </a:extLst>
          </p:cNvPr>
          <p:cNvCxnSpPr/>
          <p:nvPr/>
        </p:nvCxnSpPr>
        <p:spPr>
          <a:xfrm>
            <a:off x="3475288" y="3858605"/>
            <a:ext cx="0" cy="17696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E99F563-D1FA-4CBA-93B4-C4DF789725AD}"/>
              </a:ext>
            </a:extLst>
          </p:cNvPr>
          <p:cNvSpPr txBox="1"/>
          <p:nvPr/>
        </p:nvSpPr>
        <p:spPr>
          <a:xfrm>
            <a:off x="1422317" y="5537209"/>
            <a:ext cx="133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ethane</a:t>
            </a:r>
            <a:endParaRPr lang="en-AU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8CAE6F-9CC6-4BB7-9D2D-21563B02BD90}"/>
              </a:ext>
            </a:extLst>
          </p:cNvPr>
          <p:cNvSpPr txBox="1"/>
          <p:nvPr/>
        </p:nvSpPr>
        <p:spPr>
          <a:xfrm>
            <a:off x="4166258" y="5537209"/>
            <a:ext cx="2300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ethanamide</a:t>
            </a:r>
            <a:endParaRPr lang="en-AU" sz="2800" dirty="0">
              <a:solidFill>
                <a:schemeClr val="accent1"/>
              </a:solidFill>
            </a:endParaRPr>
          </a:p>
        </p:txBody>
      </p:sp>
      <p:pic>
        <p:nvPicPr>
          <p:cNvPr id="10" name="Picture 9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48CE9B3-942A-4234-9C7C-D0A74C328B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258" y="3695702"/>
            <a:ext cx="1932563" cy="193256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CEC827-44DA-4342-8EB1-3BC36C7B73DA}"/>
              </a:ext>
            </a:extLst>
          </p:cNvPr>
          <p:cNvCxnSpPr/>
          <p:nvPr/>
        </p:nvCxnSpPr>
        <p:spPr>
          <a:xfrm>
            <a:off x="6766174" y="3858605"/>
            <a:ext cx="0" cy="17696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2206F26-EA9B-4EE3-B607-5996E3C6119E}"/>
              </a:ext>
            </a:extLst>
          </p:cNvPr>
          <p:cNvSpPr txBox="1"/>
          <p:nvPr/>
        </p:nvSpPr>
        <p:spPr>
          <a:xfrm>
            <a:off x="7623833" y="5537209"/>
            <a:ext cx="2300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Ethanoic acid</a:t>
            </a:r>
            <a:endParaRPr lang="en-AU" sz="2800" dirty="0">
              <a:solidFill>
                <a:schemeClr val="accent1"/>
              </a:solidFill>
            </a:endParaRPr>
          </a:p>
        </p:txBody>
      </p:sp>
      <p:pic>
        <p:nvPicPr>
          <p:cNvPr id="25" name="Picture 24" descr="A picture containing object&#10;&#10;Description automatically generated">
            <a:extLst>
              <a:ext uri="{FF2B5EF4-FFF2-40B4-BE49-F238E27FC236}">
                <a16:creationId xmlns:a16="http://schemas.microsoft.com/office/drawing/2014/main" id="{7E7D5D81-CB24-45D0-AB15-F8EC109452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33" y="3927073"/>
            <a:ext cx="204733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20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Properties of amides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C681CAF9-4FC4-4E00-82F1-C8293157A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83" y="2374570"/>
            <a:ext cx="4715533" cy="3248478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E24BDB-869C-42CA-AD1F-67CB8B2EED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6" y="2374570"/>
            <a:ext cx="4686954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8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Properties of amides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3639D-1DFB-47F8-A400-AF4E7548CB82}"/>
              </a:ext>
            </a:extLst>
          </p:cNvPr>
          <p:cNvSpPr txBox="1"/>
          <p:nvPr/>
        </p:nvSpPr>
        <p:spPr>
          <a:xfrm>
            <a:off x="447675" y="1733550"/>
            <a:ext cx="1125855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Amides are polar molecules, capable of hydrogen bonding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Strength of individual hydrogen bonds and the extent of hydrogen bonds is higher than for amines and carboxylic acids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Boiling point of amides is higher than for amines, carboxylic acids and alcohols of a similar molecular 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B2AA6-DD7C-4536-A260-B22B68E25B18}"/>
              </a:ext>
            </a:extLst>
          </p:cNvPr>
          <p:cNvSpPr txBox="1"/>
          <p:nvPr/>
        </p:nvSpPr>
        <p:spPr>
          <a:xfrm>
            <a:off x="2105025" y="4761416"/>
            <a:ext cx="9248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methanamide </a:t>
            </a:r>
            <a:r>
              <a:rPr lang="en-US" sz="2400" dirty="0" err="1">
                <a:solidFill>
                  <a:schemeClr val="accent1"/>
                </a:solidFill>
              </a:rPr>
              <a:t>b.p</a:t>
            </a:r>
            <a:r>
              <a:rPr lang="en-US" sz="2400" dirty="0">
                <a:solidFill>
                  <a:schemeClr val="accent1"/>
                </a:solidFill>
              </a:rPr>
              <a:t> 210 °C     &gt;     </a:t>
            </a:r>
            <a:r>
              <a:rPr lang="en-US" sz="2400" dirty="0" err="1">
                <a:solidFill>
                  <a:schemeClr val="accent1"/>
                </a:solidFill>
              </a:rPr>
              <a:t>methanoic</a:t>
            </a:r>
            <a:r>
              <a:rPr lang="en-US" sz="2400" dirty="0">
                <a:solidFill>
                  <a:schemeClr val="accent1"/>
                </a:solidFill>
              </a:rPr>
              <a:t> acid </a:t>
            </a:r>
            <a:r>
              <a:rPr lang="en-US" sz="2400" dirty="0" err="1">
                <a:solidFill>
                  <a:schemeClr val="accent1"/>
                </a:solidFill>
              </a:rPr>
              <a:t>b.p</a:t>
            </a:r>
            <a:r>
              <a:rPr lang="en-US" sz="2400" dirty="0">
                <a:solidFill>
                  <a:schemeClr val="accent1"/>
                </a:solidFill>
              </a:rPr>
              <a:t> 100.8 °C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 err="1">
                <a:solidFill>
                  <a:schemeClr val="accent1"/>
                </a:solidFill>
              </a:rPr>
              <a:t>ethanamide</a:t>
            </a:r>
            <a:r>
              <a:rPr lang="en-US" sz="2400" dirty="0">
                <a:solidFill>
                  <a:schemeClr val="accent1"/>
                </a:solidFill>
              </a:rPr>
              <a:t>  </a:t>
            </a:r>
            <a:r>
              <a:rPr lang="en-US" sz="2400" dirty="0" err="1">
                <a:solidFill>
                  <a:schemeClr val="accent1"/>
                </a:solidFill>
              </a:rPr>
              <a:t>b.p</a:t>
            </a:r>
            <a:r>
              <a:rPr lang="en-US" sz="2400" dirty="0">
                <a:solidFill>
                  <a:schemeClr val="accent1"/>
                </a:solidFill>
              </a:rPr>
              <a:t> 221 °C        &gt;     ethanoic acid </a:t>
            </a:r>
            <a:r>
              <a:rPr lang="en-US" sz="2400" dirty="0" err="1">
                <a:solidFill>
                  <a:schemeClr val="accent1"/>
                </a:solidFill>
              </a:rPr>
              <a:t>b.p</a:t>
            </a:r>
            <a:r>
              <a:rPr lang="en-US" sz="2400" dirty="0">
                <a:solidFill>
                  <a:schemeClr val="accent1"/>
                </a:solidFill>
              </a:rPr>
              <a:t> 117.9 °C </a:t>
            </a:r>
            <a:endParaRPr lang="en-AU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448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Properties of amides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47A2FD-D9AF-4047-92F0-06F8FCF5303F}"/>
              </a:ext>
            </a:extLst>
          </p:cNvPr>
          <p:cNvSpPr txBox="1"/>
          <p:nvPr/>
        </p:nvSpPr>
        <p:spPr>
          <a:xfrm>
            <a:off x="447675" y="1733550"/>
            <a:ext cx="1125855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Solubility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Low MW amides are soluble in polar substances, particularly solvents that can form hydrogen bonds such as water and alcohols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As MW of amides increases so do the dispersions forces, making them progressively more soluble in non-polar substances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53167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Esters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50" name="Picture 2" descr="Image result for uses esters">
            <a:extLst>
              <a:ext uri="{FF2B5EF4-FFF2-40B4-BE49-F238E27FC236}">
                <a16:creationId xmlns:a16="http://schemas.microsoft.com/office/drawing/2014/main" id="{3EB57941-7B18-4C48-9F71-0732DBF03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737" y="2133599"/>
            <a:ext cx="5176837" cy="387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03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Esters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13E55-9D3A-4B1D-9899-2FF854DDC5B3}"/>
              </a:ext>
            </a:extLst>
          </p:cNvPr>
          <p:cNvSpPr txBox="1"/>
          <p:nvPr/>
        </p:nvSpPr>
        <p:spPr>
          <a:xfrm>
            <a:off x="938212" y="1980406"/>
            <a:ext cx="9648825" cy="114307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/>
                </a:solidFill>
              </a:rPr>
              <a:t>Esters contain a carboxylate (or ester) group –COO- that links two alkane chains together</a:t>
            </a:r>
            <a:endParaRPr lang="en-AU" sz="2400" dirty="0">
              <a:solidFill>
                <a:schemeClr val="accent1"/>
              </a:solidFill>
            </a:endParaRPr>
          </a:p>
        </p:txBody>
      </p:sp>
      <p:pic>
        <p:nvPicPr>
          <p:cNvPr id="11" name="Picture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E313763-34F5-4691-A596-654876884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98" y="3627437"/>
            <a:ext cx="8231970" cy="272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17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Naming esters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66D9E-C087-4879-972D-3A3710E15E73}"/>
              </a:ext>
            </a:extLst>
          </p:cNvPr>
          <p:cNvSpPr txBox="1"/>
          <p:nvPr/>
        </p:nvSpPr>
        <p:spPr>
          <a:xfrm>
            <a:off x="428625" y="1692749"/>
            <a:ext cx="11268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were the two esters we made with the </a:t>
            </a:r>
            <a:r>
              <a:rPr lang="en-US" sz="2800" dirty="0" err="1">
                <a:solidFill>
                  <a:srgbClr val="FF0000"/>
                </a:solidFill>
              </a:rPr>
              <a:t>molymods</a:t>
            </a:r>
            <a:r>
              <a:rPr lang="en-US" sz="2800" dirty="0">
                <a:solidFill>
                  <a:srgbClr val="FF0000"/>
                </a:solidFill>
              </a:rPr>
              <a:t> in lab 29?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043092-E479-40B4-B69F-F4B02F5BC974}"/>
              </a:ext>
            </a:extLst>
          </p:cNvPr>
          <p:cNvSpPr txBox="1"/>
          <p:nvPr/>
        </p:nvSpPr>
        <p:spPr>
          <a:xfrm>
            <a:off x="714374" y="4313717"/>
            <a:ext cx="2493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Methyl ethanoate</a:t>
            </a:r>
            <a:endParaRPr lang="en-A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76850-4A88-426D-9ED5-BA6E7AE4274E}"/>
              </a:ext>
            </a:extLst>
          </p:cNvPr>
          <p:cNvSpPr txBox="1"/>
          <p:nvPr/>
        </p:nvSpPr>
        <p:spPr>
          <a:xfrm>
            <a:off x="655153" y="2904518"/>
            <a:ext cx="272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Ethyl </a:t>
            </a:r>
            <a:r>
              <a:rPr lang="en-US" sz="2400" dirty="0" err="1"/>
              <a:t>methanoate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E751D-EB05-4237-9D56-5B9D16A9669B}"/>
              </a:ext>
            </a:extLst>
          </p:cNvPr>
          <p:cNvSpPr txBox="1"/>
          <p:nvPr/>
        </p:nvSpPr>
        <p:spPr>
          <a:xfrm>
            <a:off x="3564361" y="4332767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/>
              <a:t>3</a:t>
            </a:r>
            <a:r>
              <a:rPr lang="en-US" sz="2400" dirty="0"/>
              <a:t>H</a:t>
            </a:r>
            <a:r>
              <a:rPr lang="en-US" sz="2400" baseline="-25000" dirty="0"/>
              <a:t>6</a:t>
            </a:r>
            <a:r>
              <a:rPr lang="en-US" sz="2400" dirty="0"/>
              <a:t>O</a:t>
            </a:r>
            <a:r>
              <a:rPr lang="en-US" sz="2400" baseline="-25000" dirty="0"/>
              <a:t>2</a:t>
            </a:r>
            <a:endParaRPr lang="en-AU" sz="24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FC39A9-55D6-4AEE-9DCE-B34DCFA26F5E}"/>
              </a:ext>
            </a:extLst>
          </p:cNvPr>
          <p:cNvSpPr txBox="1"/>
          <p:nvPr/>
        </p:nvSpPr>
        <p:spPr>
          <a:xfrm>
            <a:off x="3564361" y="2904519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/>
              <a:t>3</a:t>
            </a:r>
            <a:r>
              <a:rPr lang="en-US" sz="2400" dirty="0"/>
              <a:t>H</a:t>
            </a:r>
            <a:r>
              <a:rPr lang="en-US" sz="2400" baseline="-25000" dirty="0"/>
              <a:t>6</a:t>
            </a:r>
            <a:r>
              <a:rPr lang="en-US" sz="2400" dirty="0"/>
              <a:t>O</a:t>
            </a:r>
            <a:r>
              <a:rPr lang="en-US" sz="2400" baseline="-25000" dirty="0"/>
              <a:t>2</a:t>
            </a:r>
            <a:endParaRPr lang="en-AU" sz="2400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2BF0F-D34F-4ACC-B5E2-EA81DD820379}"/>
              </a:ext>
            </a:extLst>
          </p:cNvPr>
          <p:cNvSpPr txBox="1"/>
          <p:nvPr/>
        </p:nvSpPr>
        <p:spPr>
          <a:xfrm>
            <a:off x="4940162" y="4332767"/>
            <a:ext cx="191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</a:t>
            </a:r>
            <a:r>
              <a:rPr lang="en-US" sz="2400" baseline="-25000" dirty="0"/>
              <a:t>3</a:t>
            </a:r>
            <a:r>
              <a:rPr lang="en-US" sz="2400" dirty="0"/>
              <a:t>COOCH</a:t>
            </a:r>
            <a:r>
              <a:rPr lang="en-US" sz="2400" baseline="-25000" dirty="0"/>
              <a:t>3</a:t>
            </a:r>
            <a:endParaRPr lang="en-AU" sz="24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C29E9D-1F74-4038-85F1-49F339350CB2}"/>
              </a:ext>
            </a:extLst>
          </p:cNvPr>
          <p:cNvSpPr txBox="1"/>
          <p:nvPr/>
        </p:nvSpPr>
        <p:spPr>
          <a:xfrm>
            <a:off x="4940162" y="2904517"/>
            <a:ext cx="2060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HCOOCH</a:t>
            </a:r>
            <a:r>
              <a:rPr lang="en-US" sz="2400" baseline="-25000" dirty="0"/>
              <a:t>2</a:t>
            </a:r>
            <a:r>
              <a:rPr lang="en-US" sz="2400" dirty="0"/>
              <a:t>CH</a:t>
            </a:r>
            <a:r>
              <a:rPr lang="en-US" sz="2400" baseline="-25000" dirty="0"/>
              <a:t>3</a:t>
            </a:r>
            <a:endParaRPr lang="en-AU" sz="2400" baseline="-25000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9A4AF5-0DF0-4BFB-BBF6-20DCA89C75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3" r="32334"/>
          <a:stretch/>
        </p:blipFill>
        <p:spPr>
          <a:xfrm>
            <a:off x="7711109" y="2470369"/>
            <a:ext cx="3306915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8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  <p:bldP spid="12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Naming esters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6" name="Picture 1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FC6F8A73-8962-466C-BBAB-EB103F355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52" y="2004849"/>
            <a:ext cx="6346443" cy="362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4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Amines</a:t>
            </a:r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1686F0B-BA2F-4C27-8460-C1A90D1CD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86" y="2048848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61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Naming esters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7AFB80-E6F5-4866-8265-251B62D706AF}"/>
              </a:ext>
            </a:extLst>
          </p:cNvPr>
          <p:cNvSpPr txBox="1"/>
          <p:nvPr/>
        </p:nvSpPr>
        <p:spPr>
          <a:xfrm>
            <a:off x="523874" y="1518890"/>
            <a:ext cx="10982325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esters contain a </a:t>
            </a:r>
            <a:r>
              <a:rPr lang="en-US" sz="2400" dirty="0">
                <a:solidFill>
                  <a:schemeClr val="accent1"/>
                </a:solidFill>
              </a:rPr>
              <a:t>carboxylate group </a:t>
            </a:r>
            <a:r>
              <a:rPr lang="en-US" sz="2400" dirty="0"/>
              <a:t>that links two alkane chains together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giving the General Formula </a:t>
            </a:r>
            <a:r>
              <a:rPr lang="en-US" sz="2400" dirty="0">
                <a:solidFill>
                  <a:schemeClr val="accent1"/>
                </a:solidFill>
              </a:rPr>
              <a:t>-COO-</a:t>
            </a:r>
            <a:r>
              <a:rPr lang="en-US" sz="24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Naming we drop the -</a:t>
            </a:r>
            <a:r>
              <a:rPr lang="en-US" sz="2400" dirty="0">
                <a:solidFill>
                  <a:schemeClr val="accent1"/>
                </a:solidFill>
              </a:rPr>
              <a:t>e</a:t>
            </a:r>
            <a:r>
              <a:rPr lang="en-US" sz="2400" dirty="0"/>
              <a:t> from the parent alkane (the one derived from the parent carboxylic acid) and add the suffix </a:t>
            </a:r>
            <a:r>
              <a:rPr lang="en-US" sz="2400" dirty="0">
                <a:solidFill>
                  <a:schemeClr val="accent1"/>
                </a:solidFill>
              </a:rPr>
              <a:t>–</a:t>
            </a:r>
            <a:r>
              <a:rPr lang="en-US" sz="2400" dirty="0" err="1">
                <a:solidFill>
                  <a:schemeClr val="accent1"/>
                </a:solidFill>
              </a:rPr>
              <a:t>oate</a:t>
            </a:r>
            <a:r>
              <a:rPr lang="en-US" sz="2400" dirty="0"/>
              <a:t>. The alkane group attached to the single-bonded oxygen is given as a </a:t>
            </a:r>
            <a:r>
              <a:rPr lang="en-US" sz="2400" dirty="0">
                <a:solidFill>
                  <a:schemeClr val="accent1"/>
                </a:solidFill>
              </a:rPr>
              <a:t>prefix with a space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2400" dirty="0"/>
          </a:p>
        </p:txBody>
      </p:sp>
      <p:pic>
        <p:nvPicPr>
          <p:cNvPr id="11" name="Picture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630276E-97F4-46BD-B64E-565BB5228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4306308"/>
            <a:ext cx="6953250" cy="2305015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5A585BD-7F2F-43FE-A87C-03F0C9EAA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03483"/>
              </p:ext>
            </p:extLst>
          </p:nvPr>
        </p:nvGraphicFramePr>
        <p:xfrm>
          <a:off x="8523136" y="4565804"/>
          <a:ext cx="3164092" cy="155783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29454">
                  <a:extLst>
                    <a:ext uri="{9D8B030D-6E8A-4147-A177-3AD203B41FA5}">
                      <a16:colId xmlns:a16="http://schemas.microsoft.com/office/drawing/2014/main" val="2913689057"/>
                    </a:ext>
                  </a:extLst>
                </a:gridCol>
                <a:gridCol w="1834638">
                  <a:extLst>
                    <a:ext uri="{9D8B030D-6E8A-4147-A177-3AD203B41FA5}">
                      <a16:colId xmlns:a16="http://schemas.microsoft.com/office/drawing/2014/main" val="792513398"/>
                    </a:ext>
                  </a:extLst>
                </a:gridCol>
              </a:tblGrid>
              <a:tr h="429877">
                <a:tc>
                  <a:txBody>
                    <a:bodyPr/>
                    <a:lstStyle/>
                    <a:p>
                      <a:r>
                        <a:rPr lang="en-US" sz="2400" b="0" dirty="0"/>
                        <a:t>Methyl-</a:t>
                      </a:r>
                      <a:endParaRPr lang="en-AU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CH</a:t>
                      </a:r>
                      <a:r>
                        <a:rPr lang="en-US" sz="2400" b="0" baseline="-25000" dirty="0"/>
                        <a:t>3</a:t>
                      </a:r>
                      <a:r>
                        <a:rPr lang="en-US" sz="2400" b="0" dirty="0"/>
                        <a:t>-</a:t>
                      </a:r>
                      <a:endParaRPr lang="en-AU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39060"/>
                  </a:ext>
                </a:extLst>
              </a:tr>
              <a:tr h="429877">
                <a:tc>
                  <a:txBody>
                    <a:bodyPr/>
                    <a:lstStyle/>
                    <a:p>
                      <a:r>
                        <a:rPr lang="en-US" sz="2400" dirty="0"/>
                        <a:t>Ethyl-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CH</a:t>
                      </a:r>
                      <a:r>
                        <a:rPr lang="en-US" sz="2400" baseline="-25000" dirty="0"/>
                        <a:t>3</a:t>
                      </a:r>
                      <a:r>
                        <a:rPr lang="en-US" sz="2400" dirty="0"/>
                        <a:t>CH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dirty="0"/>
                        <a:t>-</a:t>
                      </a:r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709222"/>
                  </a:ext>
                </a:extLst>
              </a:tr>
              <a:tr h="643434">
                <a:tc>
                  <a:txBody>
                    <a:bodyPr/>
                    <a:lstStyle/>
                    <a:p>
                      <a:r>
                        <a:rPr lang="en-US" sz="2400" dirty="0"/>
                        <a:t>Propyl-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CH</a:t>
                      </a:r>
                      <a:r>
                        <a:rPr lang="en-US" sz="2400" baseline="-25000" dirty="0"/>
                        <a:t>3</a:t>
                      </a:r>
                      <a:r>
                        <a:rPr lang="en-US" sz="2400" dirty="0"/>
                        <a:t>CH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dirty="0"/>
                        <a:t>CH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dirty="0"/>
                        <a:t>-</a:t>
                      </a:r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98408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A0D2071-38D6-4A14-8739-39FC1129BF4D}"/>
              </a:ext>
            </a:extLst>
          </p:cNvPr>
          <p:cNvSpPr txBox="1"/>
          <p:nvPr/>
        </p:nvSpPr>
        <p:spPr>
          <a:xfrm>
            <a:off x="8210550" y="4075475"/>
            <a:ext cx="255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Remember: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24547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Properties of esters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0A745C-A851-4087-BBF7-A5780AD680D4}"/>
              </a:ext>
            </a:extLst>
          </p:cNvPr>
          <p:cNvSpPr txBox="1"/>
          <p:nvPr/>
        </p:nvSpPr>
        <p:spPr>
          <a:xfrm>
            <a:off x="342900" y="1724025"/>
            <a:ext cx="11344275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Boiling point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ester group –COO- creates a degree of polarity in the </a:t>
            </a:r>
            <a:r>
              <a:rPr lang="en-US" sz="2400" dirty="0" err="1"/>
              <a:t>centre</a:t>
            </a:r>
            <a:r>
              <a:rPr lang="en-US" sz="2400" dirty="0"/>
              <a:t> of the molecule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Esters interact by dipole-dipole forces as well as dispersion forces. Esters cannot hydrogen bond with other esters.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Similar boiling points to aldehydes and ketones but lower than alcohols and carboxylic acids of similar molar mass.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Lower molar mass esters are volatile liquids with strong pleasant fruity </a:t>
            </a:r>
            <a:r>
              <a:rPr lang="en-US" sz="2400" dirty="0" err="1"/>
              <a:t>odours</a:t>
            </a:r>
            <a:r>
              <a:rPr lang="en-US" sz="2400" dirty="0"/>
              <a:t> e.g. octyl ethanoate gives </a:t>
            </a:r>
            <a:r>
              <a:rPr lang="en-US" sz="2400" dirty="0" err="1"/>
              <a:t>organges</a:t>
            </a:r>
            <a:r>
              <a:rPr lang="en-US" sz="2400" dirty="0"/>
              <a:t> their distinctive </a:t>
            </a:r>
            <a:r>
              <a:rPr lang="en-US" sz="2400" dirty="0" err="1"/>
              <a:t>odour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87277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Properties of esters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0A745C-A851-4087-BBF7-A5780AD680D4}"/>
              </a:ext>
            </a:extLst>
          </p:cNvPr>
          <p:cNvSpPr txBox="1"/>
          <p:nvPr/>
        </p:nvSpPr>
        <p:spPr>
          <a:xfrm>
            <a:off x="342900" y="1724025"/>
            <a:ext cx="11344275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Solubility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Esters with low molecular size – reasonably soluble in polar solvents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As the size increases they becomes less soluble in polar substance and more soluble in non polar substances.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Higher molar mass esters are solids with a waxy feel. For example beeswax contains the ester </a:t>
            </a:r>
            <a:r>
              <a:rPr lang="en-US" sz="2400" dirty="0" err="1"/>
              <a:t>triacontyl</a:t>
            </a:r>
            <a:r>
              <a:rPr lang="en-US" sz="2400" dirty="0"/>
              <a:t> palmitate [CH</a:t>
            </a:r>
            <a:r>
              <a:rPr lang="en-US" sz="2400" baseline="-25000" dirty="0"/>
              <a:t>3</a:t>
            </a:r>
            <a:r>
              <a:rPr lang="en-US" sz="2400" dirty="0"/>
              <a:t>(CH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  <a:r>
              <a:rPr lang="en-US" sz="2400" baseline="-25000" dirty="0"/>
              <a:t>14</a:t>
            </a:r>
            <a:r>
              <a:rPr lang="en-US" sz="2400" dirty="0"/>
              <a:t>COOCH</a:t>
            </a:r>
            <a:r>
              <a:rPr lang="en-US" sz="2400" baseline="-25000" dirty="0"/>
              <a:t>2</a:t>
            </a:r>
            <a:r>
              <a:rPr lang="en-US" sz="2400" dirty="0"/>
              <a:t>(CH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  <a:r>
              <a:rPr lang="en-US" sz="2400" baseline="-25000" dirty="0"/>
              <a:t>28</a:t>
            </a:r>
            <a:r>
              <a:rPr lang="en-US" sz="2400" dirty="0"/>
              <a:t>CH</a:t>
            </a:r>
            <a:r>
              <a:rPr lang="en-US" sz="2400" baseline="-25000" dirty="0"/>
              <a:t>3</a:t>
            </a:r>
            <a:r>
              <a:rPr lang="en-US" sz="2400" dirty="0"/>
              <a:t>]. </a:t>
            </a:r>
            <a:r>
              <a:rPr lang="en-US" sz="2400" dirty="0" err="1"/>
              <a:t>Sheeps</a:t>
            </a:r>
            <a:r>
              <a:rPr lang="en-US" sz="2400" dirty="0"/>
              <a:t>’ wool and most plants have a protective coating of wax that contains high molar mass esters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513301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FA4395-D978-475E-A737-342FB616E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23" y="756864"/>
            <a:ext cx="11307753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4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On going work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9C887-36CF-4ADA-997D-F88BA60DFEDA}"/>
              </a:ext>
            </a:extLst>
          </p:cNvPr>
          <p:cNvSpPr txBox="1"/>
          <p:nvPr/>
        </p:nvSpPr>
        <p:spPr>
          <a:xfrm>
            <a:off x="571500" y="1819275"/>
            <a:ext cx="1078230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Set 16 Q1-5 (alcohols), 6-7 (aldehyde/ketones), 8-9 (carboxylic acids), 10 (amines), 11 (amides), 12 (esters).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Set 15 Q 1,2, 6-11, 12-16</a:t>
            </a:r>
          </a:p>
        </p:txBody>
      </p:sp>
    </p:spTree>
    <p:extLst>
      <p:ext uri="{BB962C8B-B14F-4D97-AF65-F5344CB8AC3E}">
        <p14:creationId xmlns:p14="http://schemas.microsoft.com/office/powerpoint/2010/main" val="252413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Naming amines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66D9E-C087-4879-972D-3A3710E15E73}"/>
              </a:ext>
            </a:extLst>
          </p:cNvPr>
          <p:cNvSpPr txBox="1"/>
          <p:nvPr/>
        </p:nvSpPr>
        <p:spPr>
          <a:xfrm>
            <a:off x="666750" y="1692749"/>
            <a:ext cx="10687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were the two amines we made with the </a:t>
            </a:r>
            <a:r>
              <a:rPr lang="en-US" sz="2800" dirty="0" err="1">
                <a:solidFill>
                  <a:srgbClr val="FF0000"/>
                </a:solidFill>
              </a:rPr>
              <a:t>molymods</a:t>
            </a:r>
            <a:r>
              <a:rPr lang="en-US" sz="2800" dirty="0">
                <a:solidFill>
                  <a:srgbClr val="FF0000"/>
                </a:solidFill>
              </a:rPr>
              <a:t> in lab 29?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043092-E479-40B4-B69F-F4B02F5BC974}"/>
              </a:ext>
            </a:extLst>
          </p:cNvPr>
          <p:cNvSpPr txBox="1"/>
          <p:nvPr/>
        </p:nvSpPr>
        <p:spPr>
          <a:xfrm>
            <a:off x="733425" y="2574953"/>
            <a:ext cx="200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Methanamine</a:t>
            </a:r>
            <a:endParaRPr lang="en-A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76850-4A88-426D-9ED5-BA6E7AE4274E}"/>
              </a:ext>
            </a:extLst>
          </p:cNvPr>
          <p:cNvSpPr txBox="1"/>
          <p:nvPr/>
        </p:nvSpPr>
        <p:spPr>
          <a:xfrm>
            <a:off x="733425" y="4225010"/>
            <a:ext cx="191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Ethanamine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E751D-EB05-4237-9D56-5B9D16A9669B}"/>
              </a:ext>
            </a:extLst>
          </p:cNvPr>
          <p:cNvSpPr txBox="1"/>
          <p:nvPr/>
        </p:nvSpPr>
        <p:spPr>
          <a:xfrm>
            <a:off x="2884004" y="2594003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</a:t>
            </a:r>
            <a:r>
              <a:rPr lang="en-US" sz="2400" baseline="-25000" dirty="0"/>
              <a:t>3</a:t>
            </a:r>
            <a:r>
              <a:rPr lang="en-US" sz="2400" dirty="0"/>
              <a:t>NH</a:t>
            </a:r>
            <a:r>
              <a:rPr lang="en-US" sz="2400" baseline="-25000" dirty="0"/>
              <a:t>2</a:t>
            </a:r>
            <a:endParaRPr lang="en-AU" sz="24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FC39A9-55D6-4AEE-9DCE-B34DCFA26F5E}"/>
              </a:ext>
            </a:extLst>
          </p:cNvPr>
          <p:cNvSpPr txBox="1"/>
          <p:nvPr/>
        </p:nvSpPr>
        <p:spPr>
          <a:xfrm>
            <a:off x="2836775" y="4225009"/>
            <a:ext cx="1478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/>
              <a:t>2</a:t>
            </a:r>
            <a:r>
              <a:rPr lang="en-US" sz="2400" dirty="0"/>
              <a:t>H</a:t>
            </a:r>
            <a:r>
              <a:rPr lang="en-US" sz="2400" baseline="-25000" dirty="0"/>
              <a:t>5</a:t>
            </a:r>
            <a:r>
              <a:rPr lang="en-US" sz="2400" dirty="0"/>
              <a:t>NH</a:t>
            </a:r>
            <a:r>
              <a:rPr lang="en-US" sz="2400" baseline="-25000" dirty="0"/>
              <a:t>2</a:t>
            </a:r>
            <a:endParaRPr lang="en-AU" sz="2400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2BF0F-D34F-4ACC-B5E2-EA81DD820379}"/>
              </a:ext>
            </a:extLst>
          </p:cNvPr>
          <p:cNvSpPr txBox="1"/>
          <p:nvPr/>
        </p:nvSpPr>
        <p:spPr>
          <a:xfrm>
            <a:off x="4838700" y="2594003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</a:t>
            </a:r>
            <a:r>
              <a:rPr lang="en-US" sz="2400" baseline="-25000" dirty="0"/>
              <a:t>3</a:t>
            </a:r>
            <a:r>
              <a:rPr lang="en-US" sz="2400" dirty="0"/>
              <a:t>NH</a:t>
            </a:r>
            <a:r>
              <a:rPr lang="en-US" sz="2400" baseline="-25000" dirty="0"/>
              <a:t>2</a:t>
            </a:r>
            <a:endParaRPr lang="en-AU" sz="24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C29E9D-1F74-4038-85F1-49F339350CB2}"/>
              </a:ext>
            </a:extLst>
          </p:cNvPr>
          <p:cNvSpPr txBox="1"/>
          <p:nvPr/>
        </p:nvSpPr>
        <p:spPr>
          <a:xfrm>
            <a:off x="4838700" y="4225008"/>
            <a:ext cx="177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</a:t>
            </a:r>
            <a:r>
              <a:rPr lang="en-US" sz="2400" baseline="-25000" dirty="0"/>
              <a:t>3</a:t>
            </a:r>
            <a:r>
              <a:rPr lang="en-US" sz="2400" dirty="0"/>
              <a:t>CH</a:t>
            </a:r>
            <a:r>
              <a:rPr lang="en-US" sz="2400" baseline="-25000" dirty="0"/>
              <a:t>2</a:t>
            </a:r>
            <a:r>
              <a:rPr lang="en-US" sz="2400" dirty="0"/>
              <a:t>NH</a:t>
            </a:r>
            <a:r>
              <a:rPr lang="en-US" sz="2400" baseline="-25000" dirty="0"/>
              <a:t>2</a:t>
            </a:r>
            <a:endParaRPr lang="en-AU" sz="2400" baseline="-25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253BC37-2A4E-4F10-AB33-4FC792249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79" y="2329304"/>
            <a:ext cx="2838846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3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  <p:bldP spid="12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Naming amines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7AFB80-E6F5-4866-8265-251B62D706AF}"/>
              </a:ext>
            </a:extLst>
          </p:cNvPr>
          <p:cNvSpPr txBox="1"/>
          <p:nvPr/>
        </p:nvSpPr>
        <p:spPr>
          <a:xfrm>
            <a:off x="523874" y="1518890"/>
            <a:ext cx="10982325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Amines contain a –NH</a:t>
            </a:r>
            <a:r>
              <a:rPr lang="en-US" sz="2400" baseline="-25000" dirty="0"/>
              <a:t>2</a:t>
            </a:r>
            <a:r>
              <a:rPr lang="en-US" sz="2400" dirty="0"/>
              <a:t> group called an </a:t>
            </a:r>
            <a:r>
              <a:rPr lang="en-US" sz="2400" dirty="0">
                <a:solidFill>
                  <a:schemeClr val="accent1"/>
                </a:solidFill>
              </a:rPr>
              <a:t>amine or amino group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General Formula </a:t>
            </a:r>
            <a:r>
              <a:rPr lang="en-US" sz="2400" dirty="0">
                <a:solidFill>
                  <a:schemeClr val="accent1"/>
                </a:solidFill>
              </a:rPr>
              <a:t>R-NH</a:t>
            </a:r>
            <a:r>
              <a:rPr lang="en-US" sz="2400" baseline="-25000" dirty="0">
                <a:solidFill>
                  <a:schemeClr val="accent1"/>
                </a:solidFill>
              </a:rPr>
              <a:t>2</a:t>
            </a:r>
            <a:r>
              <a:rPr lang="en-US" sz="2400" dirty="0"/>
              <a:t> with a number used to denote the position of the amino group in the chain.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Naming we drop the e from the parent alkane and add the suffix </a:t>
            </a:r>
            <a:r>
              <a:rPr lang="en-US" sz="2400" dirty="0">
                <a:solidFill>
                  <a:schemeClr val="accent1"/>
                </a:solidFill>
              </a:rPr>
              <a:t>-amine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247C9A-AA20-4452-A936-DD986B6F2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70" y="4531972"/>
            <a:ext cx="2013912" cy="143582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447078-D26B-4B35-8348-02E4B7F081B2}"/>
              </a:ext>
            </a:extLst>
          </p:cNvPr>
          <p:cNvCxnSpPr/>
          <p:nvPr/>
        </p:nvCxnSpPr>
        <p:spPr>
          <a:xfrm>
            <a:off x="4065838" y="4531972"/>
            <a:ext cx="0" cy="17696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95CC67-B34A-4E08-BA4A-4D5F07968879}"/>
              </a:ext>
            </a:extLst>
          </p:cNvPr>
          <p:cNvSpPr txBox="1"/>
          <p:nvPr/>
        </p:nvSpPr>
        <p:spPr>
          <a:xfrm>
            <a:off x="2037681" y="6094740"/>
            <a:ext cx="133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ethane</a:t>
            </a:r>
            <a:endParaRPr lang="en-AU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D55F5D-D45A-4CD8-806F-2297FFE5F2FA}"/>
              </a:ext>
            </a:extLst>
          </p:cNvPr>
          <p:cNvSpPr txBox="1"/>
          <p:nvPr/>
        </p:nvSpPr>
        <p:spPr>
          <a:xfrm>
            <a:off x="7355716" y="4887315"/>
            <a:ext cx="5624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Replace one H with –NH</a:t>
            </a:r>
            <a:r>
              <a:rPr lang="en-US" sz="2400" baseline="-25000" dirty="0"/>
              <a:t>2</a:t>
            </a:r>
            <a:r>
              <a:rPr lang="en-US" sz="2400" dirty="0"/>
              <a:t> group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Replace the final e with </a:t>
            </a:r>
            <a:r>
              <a:rPr lang="en-US" sz="2400" dirty="0">
                <a:solidFill>
                  <a:schemeClr val="accent1"/>
                </a:solidFill>
              </a:rPr>
              <a:t>-amine</a:t>
            </a:r>
            <a:endParaRPr lang="en-AU" sz="24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F812C5-A192-45AC-B052-383E1191C414}"/>
              </a:ext>
            </a:extLst>
          </p:cNvPr>
          <p:cNvSpPr txBox="1"/>
          <p:nvPr/>
        </p:nvSpPr>
        <p:spPr>
          <a:xfrm>
            <a:off x="4756808" y="6088103"/>
            <a:ext cx="2300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ethanamine</a:t>
            </a:r>
            <a:endParaRPr lang="en-AU" sz="2800" dirty="0">
              <a:solidFill>
                <a:schemeClr val="accent1"/>
              </a:solidFill>
            </a:endParaRPr>
          </a:p>
        </p:txBody>
      </p:sp>
      <p:pic>
        <p:nvPicPr>
          <p:cNvPr id="9" name="Picture 8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90DF90EF-33D1-45F7-BA94-FB6D4797B6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404" y="4555331"/>
            <a:ext cx="2300747" cy="153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3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Position isomers of amines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BD11F3-53E0-4841-8F57-717DFB4FD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38" y="2060440"/>
            <a:ext cx="9759124" cy="352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Properties of amines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1B503-4A01-46F2-8D59-ED8DEDAE0FBF}"/>
              </a:ext>
            </a:extLst>
          </p:cNvPr>
          <p:cNvSpPr txBox="1"/>
          <p:nvPr/>
        </p:nvSpPr>
        <p:spPr>
          <a:xfrm>
            <a:off x="212035" y="1441173"/>
            <a:ext cx="4857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Amines are polar molecules that can form hydrogen bonds</a:t>
            </a:r>
            <a:endParaRPr lang="en-AU" sz="2400" dirty="0"/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BAB5B91B-DB21-4AF4-AB0B-431B5E6DDB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7260" r="56407"/>
          <a:stretch/>
        </p:blipFill>
        <p:spPr>
          <a:xfrm>
            <a:off x="1607890" y="2625117"/>
            <a:ext cx="3292019" cy="3230383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8708B834-D341-4492-9B6F-2B5985A6F3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934" b="50000"/>
          <a:stretch/>
        </p:blipFill>
        <p:spPr>
          <a:xfrm>
            <a:off x="5985074" y="1723823"/>
            <a:ext cx="5732679" cy="2303410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3D17467B-3EDF-403B-B9DF-AF765365E4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55" t="51495" b="-1495"/>
          <a:stretch/>
        </p:blipFill>
        <p:spPr>
          <a:xfrm>
            <a:off x="6734860" y="4240309"/>
            <a:ext cx="2981326" cy="260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7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Properties of amines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3FBEA52E-AD30-411D-BF2E-6DBD3987D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73" y="1441173"/>
            <a:ext cx="10243152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indent="0">
              <a:spcBef>
                <a:spcPct val="25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cs typeface="+mn-cs"/>
              </a:rPr>
              <a:t>Review</a:t>
            </a:r>
          </a:p>
          <a:p>
            <a:pPr lvl="1">
              <a:spcBef>
                <a:spcPct val="25000"/>
              </a:spcBef>
              <a:buFontTx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cs typeface="+mn-cs"/>
              </a:rPr>
              <a:t> Hydrogen bonding typically </a:t>
            </a:r>
            <a:r>
              <a:rPr lang="en-US" dirty="0">
                <a:latin typeface="+mn-lt"/>
                <a:cs typeface="+mn-cs"/>
              </a:rPr>
              <a:t>occurs when a hydrogen atom bonded to O, N, or F forms an extreme polar bond.  </a:t>
            </a:r>
          </a:p>
          <a:p>
            <a:pPr lvl="1">
              <a:spcBef>
                <a:spcPct val="25000"/>
              </a:spcBef>
              <a:buFontTx/>
              <a:buChar char="•"/>
              <a:defRPr/>
            </a:pPr>
            <a:r>
              <a:rPr lang="en-US" dirty="0">
                <a:latin typeface="+mn-lt"/>
                <a:cs typeface="+mn-cs"/>
              </a:rPr>
              <a:t> The hydrogen’s positive dipole is electrostatically attracted to a lone pair of electrons on an O, N, or F atom in another molecule.</a:t>
            </a:r>
          </a:p>
          <a:p>
            <a:pPr lvl="1">
              <a:spcBef>
                <a:spcPct val="25000"/>
              </a:spcBef>
              <a:buFontTx/>
              <a:buChar char="•"/>
              <a:defRPr/>
            </a:pPr>
            <a:r>
              <a:rPr lang="en-US" dirty="0">
                <a:latin typeface="+mn-lt"/>
                <a:cs typeface="+mn-cs"/>
              </a:rPr>
              <a:t> Oxygen has an electronegativity of 3.5 compared to Nitrogen which is 3.0</a:t>
            </a:r>
          </a:p>
          <a:p>
            <a:pPr lvl="1">
              <a:spcBef>
                <a:spcPct val="25000"/>
              </a:spcBef>
              <a:buFontTx/>
              <a:buChar char="•"/>
              <a:defRPr/>
            </a:pPr>
            <a:endParaRPr lang="en-US" dirty="0">
              <a:solidFill>
                <a:srgbClr val="FF0000"/>
              </a:solidFill>
              <a:latin typeface="+mn-lt"/>
            </a:endParaRPr>
          </a:p>
          <a:p>
            <a:pPr lvl="1">
              <a:spcBef>
                <a:spcPct val="25000"/>
              </a:spcBef>
              <a:defRPr/>
            </a:pPr>
            <a:r>
              <a:rPr lang="en-US" dirty="0">
                <a:solidFill>
                  <a:srgbClr val="FF0000"/>
                </a:solidFill>
                <a:latin typeface="+mn-lt"/>
                <a:cs typeface="+mn-cs"/>
              </a:rPr>
              <a:t>Which bond will form a stronger dipole O-H or N-H? explain why.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E2C4E-7CA7-442E-AF2E-2FC7439073FA}"/>
              </a:ext>
            </a:extLst>
          </p:cNvPr>
          <p:cNvSpPr txBox="1"/>
          <p:nvPr/>
        </p:nvSpPr>
        <p:spPr>
          <a:xfrm>
            <a:off x="1143000" y="5075028"/>
            <a:ext cx="1066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Nitrogen has a lower electronegativity, so the N-H bonds has a weaker dipole compared to the O-H (oxygen is more electronegative, so it pulls more electron density away from the hydrogen)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86544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Properties of amines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DE319-9FDD-477C-98AF-18F05A96B085}"/>
              </a:ext>
            </a:extLst>
          </p:cNvPr>
          <p:cNvSpPr txBox="1"/>
          <p:nvPr/>
        </p:nvSpPr>
        <p:spPr>
          <a:xfrm>
            <a:off x="395287" y="1333912"/>
            <a:ext cx="11401425" cy="2620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Boiling points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 compounds with similar molecular weights (MW) which class of compound has the higher boiling point: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Amines vs alkanes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Amines vs alcohols</a:t>
            </a:r>
            <a:endParaRPr lang="en-AU" sz="2400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D8BE93-96D4-496D-9275-75F2527F0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79" y="4034818"/>
            <a:ext cx="6396322" cy="25765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E962C2-BBF1-444D-BBFF-33CEF083B36F}"/>
              </a:ext>
            </a:extLst>
          </p:cNvPr>
          <p:cNvSpPr txBox="1"/>
          <p:nvPr/>
        </p:nvSpPr>
        <p:spPr>
          <a:xfrm>
            <a:off x="4914899" y="2936251"/>
            <a:ext cx="595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Amines higher </a:t>
            </a:r>
            <a:r>
              <a:rPr lang="en-US" sz="2400" dirty="0" err="1">
                <a:solidFill>
                  <a:schemeClr val="accent1"/>
                </a:solidFill>
              </a:rPr>
              <a:t>b.p</a:t>
            </a:r>
            <a:r>
              <a:rPr lang="en-US" sz="2400" dirty="0">
                <a:solidFill>
                  <a:schemeClr val="accent1"/>
                </a:solidFill>
              </a:rPr>
              <a:t> than alkanes</a:t>
            </a:r>
            <a:endParaRPr lang="en-AU" sz="24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B5E1CB-FE90-4E14-BDEC-36C47F7436F4}"/>
              </a:ext>
            </a:extLst>
          </p:cNvPr>
          <p:cNvSpPr txBox="1"/>
          <p:nvPr/>
        </p:nvSpPr>
        <p:spPr>
          <a:xfrm>
            <a:off x="4924424" y="3450601"/>
            <a:ext cx="595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Amines lower </a:t>
            </a:r>
            <a:r>
              <a:rPr lang="en-US" sz="2400" dirty="0" err="1">
                <a:solidFill>
                  <a:schemeClr val="accent1"/>
                </a:solidFill>
              </a:rPr>
              <a:t>b.p</a:t>
            </a:r>
            <a:r>
              <a:rPr lang="en-US" sz="2400" dirty="0">
                <a:solidFill>
                  <a:schemeClr val="accent1"/>
                </a:solidFill>
              </a:rPr>
              <a:t> than alcohols</a:t>
            </a:r>
            <a:endParaRPr lang="en-AU" sz="24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5CA0AD-7BCE-4137-9CDE-01CA2123C42E}"/>
              </a:ext>
            </a:extLst>
          </p:cNvPr>
          <p:cNvSpPr txBox="1"/>
          <p:nvPr/>
        </p:nvSpPr>
        <p:spPr>
          <a:xfrm>
            <a:off x="7305675" y="4302999"/>
            <a:ext cx="4234146" cy="230832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Alcohols form stronger Hydrogen bonding than amines due to the different electronegativity of O compared to N. So alcohols have a higher boiling point.</a:t>
            </a:r>
            <a:endParaRPr lang="en-AU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75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Properties of amines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DE319-9FDD-477C-98AF-18F05A96B085}"/>
              </a:ext>
            </a:extLst>
          </p:cNvPr>
          <p:cNvSpPr txBox="1"/>
          <p:nvPr/>
        </p:nvSpPr>
        <p:spPr>
          <a:xfrm>
            <a:off x="395287" y="1333912"/>
            <a:ext cx="11401425" cy="372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Solubility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Low molecular weight amines – polar substances, soluble in water (due to hydrogen bonding) and other substances that also contain hydrogen bonding or dipole-dipole interactions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As MW increases becomes more soluble in non-polar substances (due to increasing dispersion forces) and less soluble in polar substance such as water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407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952</Words>
  <Application>Microsoft Office PowerPoint</Application>
  <PresentationFormat>Widescreen</PresentationFormat>
  <Paragraphs>138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Barnes</dc:creator>
  <cp:lastModifiedBy>Alison Barnes</cp:lastModifiedBy>
  <cp:revision>54</cp:revision>
  <dcterms:created xsi:type="dcterms:W3CDTF">2019-06-03T05:11:44Z</dcterms:created>
  <dcterms:modified xsi:type="dcterms:W3CDTF">2019-06-18T00:36:05Z</dcterms:modified>
</cp:coreProperties>
</file>