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6" r:id="rId5"/>
    <p:sldId id="265" r:id="rId6"/>
    <p:sldId id="264" r:id="rId7"/>
    <p:sldId id="268" r:id="rId8"/>
    <p:sldId id="270" r:id="rId9"/>
    <p:sldId id="269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Organic Compounds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C2539-CAEF-456C-94C5-F379A73BCE33}"/>
              </a:ext>
            </a:extLst>
          </p:cNvPr>
          <p:cNvSpPr txBox="1"/>
          <p:nvPr/>
        </p:nvSpPr>
        <p:spPr>
          <a:xfrm>
            <a:off x="409575" y="1657350"/>
            <a:ext cx="11144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Reactions of functional groups – Oxidation reactions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Combustion reaction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Partial and Complete oxidation of </a:t>
            </a:r>
            <a:r>
              <a:rPr lang="en-US" sz="2400" dirty="0" err="1"/>
              <a:t>alchols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r>
              <a:rPr lang="en-AU" sz="2400" dirty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Essential chemistry, </a:t>
            </a:r>
            <a:r>
              <a:rPr lang="en-AU" sz="2400" dirty="0" err="1"/>
              <a:t>ch</a:t>
            </a:r>
            <a:r>
              <a:rPr lang="en-AU" sz="2400" dirty="0"/>
              <a:t> 12.1 – 12.2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Essential chemistry Set 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Half equations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9DCB-DC66-4FEB-906C-3155B6FF3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5" y="1905412"/>
            <a:ext cx="11718136" cy="34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5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On going work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2D1BB-7E85-4D61-B24D-FCF7D5FCE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2"/>
          <a:stretch/>
        </p:blipFill>
        <p:spPr>
          <a:xfrm>
            <a:off x="6788033" y="1971638"/>
            <a:ext cx="5024035" cy="3446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B194A-5372-4CB8-AD27-1696341FF278}"/>
              </a:ext>
            </a:extLst>
          </p:cNvPr>
          <p:cNvSpPr txBox="1"/>
          <p:nvPr/>
        </p:nvSpPr>
        <p:spPr>
          <a:xfrm>
            <a:off x="212035" y="1657350"/>
            <a:ext cx="648323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Complete Experiment 31 – questions and observation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Working on Set 17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should have completed Set 15 and be close to finishing Set 16 (How are you going?)</a:t>
            </a:r>
          </a:p>
        </p:txBody>
      </p:sp>
    </p:spTree>
    <p:extLst>
      <p:ext uri="{BB962C8B-B14F-4D97-AF65-F5344CB8AC3E}">
        <p14:creationId xmlns:p14="http://schemas.microsoft.com/office/powerpoint/2010/main" val="36248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Organic Compounds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67777-C006-4575-85E7-FD94F208909E}"/>
              </a:ext>
            </a:extLst>
          </p:cNvPr>
          <p:cNvSpPr txBox="1"/>
          <p:nvPr/>
        </p:nvSpPr>
        <p:spPr>
          <a:xfrm>
            <a:off x="304800" y="1386367"/>
            <a:ext cx="1160145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Oxidation is defined as loss of electrons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organic chemistry this is typically seen as a molecule </a:t>
            </a:r>
            <a:r>
              <a:rPr lang="en-US" sz="2400" dirty="0">
                <a:solidFill>
                  <a:schemeClr val="accent1"/>
                </a:solidFill>
              </a:rPr>
              <a:t>gains oxygen or loses hydrogen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results in the </a:t>
            </a:r>
            <a:r>
              <a:rPr lang="en-US" sz="2400" dirty="0">
                <a:solidFill>
                  <a:schemeClr val="accent1"/>
                </a:solidFill>
              </a:rPr>
              <a:t>oxidation number </a:t>
            </a:r>
            <a:r>
              <a:rPr lang="en-US" sz="2400" dirty="0"/>
              <a:t>of carbon changing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FE2E2-3AF1-4209-8C1B-94D7D3F3D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7" y="3479301"/>
            <a:ext cx="2219438" cy="1671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2F12DA-AC22-4F26-A5C9-71D545EA4106}"/>
              </a:ext>
            </a:extLst>
          </p:cNvPr>
          <p:cNvSpPr txBox="1"/>
          <p:nvPr/>
        </p:nvSpPr>
        <p:spPr>
          <a:xfrm>
            <a:off x="2762249" y="3880752"/>
            <a:ext cx="36099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O.N. of C = ?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Remember O.N. of Oxygen is -2 and hydrogen is +1</a:t>
            </a:r>
            <a:endParaRPr lang="en-AU" sz="2400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96FC5-E04D-48CC-B662-FD0706C89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927" y="3479301"/>
            <a:ext cx="4320098" cy="16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Organic Compounds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D5799-E66B-4F5D-B511-6E248A32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09" y="1510747"/>
            <a:ext cx="3573645" cy="515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A2CC8-29AD-4346-BF74-13C1A40C7C17}"/>
              </a:ext>
            </a:extLst>
          </p:cNvPr>
          <p:cNvSpPr txBox="1"/>
          <p:nvPr/>
        </p:nvSpPr>
        <p:spPr>
          <a:xfrm>
            <a:off x="4429125" y="1847850"/>
            <a:ext cx="7448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 in O.N confirms that the carbon, therefore the molecule, has been </a:t>
            </a:r>
            <a:r>
              <a:rPr lang="en-US" sz="2400" dirty="0" err="1"/>
              <a:t>oxidised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compounds are </a:t>
            </a:r>
            <a:r>
              <a:rPr lang="en-US" sz="2400" dirty="0" err="1"/>
              <a:t>oxidised</a:t>
            </a:r>
            <a:r>
              <a:rPr lang="en-US" sz="2400" dirty="0"/>
              <a:t> from exposure to oxygen in the 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E.g. ethanol in the presence of air slowly </a:t>
            </a:r>
            <a:r>
              <a:rPr lang="en-US" sz="2400" dirty="0" err="1"/>
              <a:t>oxidises</a:t>
            </a:r>
            <a:r>
              <a:rPr lang="en-US" sz="2400" dirty="0"/>
              <a:t> to ethanoic acid (acid acid) – the main component of vinegar. Notice CH</a:t>
            </a:r>
            <a:r>
              <a:rPr lang="en-US" sz="2400" baseline="-25000" dirty="0"/>
              <a:t>3</a:t>
            </a:r>
            <a:r>
              <a:rPr lang="en-US" sz="2400" dirty="0"/>
              <a:t>COOH has gained oxygen, lost hydrogen and O.N. of the carbon has increased from -2 to 0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7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Combustion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F7D30-ED8D-4453-AF28-00335FF6C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40" y="1610137"/>
            <a:ext cx="9993120" cy="1457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003A0F-C81D-4B0B-8D8D-B01AB78D8509}"/>
              </a:ext>
            </a:extLst>
          </p:cNvPr>
          <p:cNvSpPr txBox="1"/>
          <p:nvPr/>
        </p:nvSpPr>
        <p:spPr>
          <a:xfrm>
            <a:off x="258417" y="3179851"/>
            <a:ext cx="1167516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combustion of ethanol also involves aerial oxidation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equations above show the complete combustion of octane and ethanol (major components in fuels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carbons involved gained oxygen, lost hydrogen and increased its oxidation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It is called a complete oxidation as CO</a:t>
            </a:r>
            <a:r>
              <a:rPr lang="en-AU" sz="2400" baseline="-25000" dirty="0"/>
              <a:t>2 </a:t>
            </a:r>
            <a:r>
              <a:rPr lang="en-AU" sz="2400" dirty="0"/>
              <a:t> cannot gain any more oxygen, has no more hydrogens to lose and carbon has the highest possible O.N. of +4</a:t>
            </a:r>
          </a:p>
        </p:txBody>
      </p:sp>
    </p:spTree>
    <p:extLst>
      <p:ext uri="{BB962C8B-B14F-4D97-AF65-F5344CB8AC3E}">
        <p14:creationId xmlns:p14="http://schemas.microsoft.com/office/powerpoint/2010/main" val="87248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alcohols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97F30-06A0-4396-933F-1EBA454166D7}"/>
              </a:ext>
            </a:extLst>
          </p:cNvPr>
          <p:cNvSpPr txBox="1"/>
          <p:nvPr/>
        </p:nvSpPr>
        <p:spPr>
          <a:xfrm>
            <a:off x="126310" y="1463892"/>
            <a:ext cx="7522266" cy="540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Combustion converts organic compounds into inorganic compounds, CO</a:t>
            </a:r>
            <a:r>
              <a:rPr lang="en-US" sz="2400" baseline="-25000" dirty="0"/>
              <a:t>2</a:t>
            </a:r>
            <a:r>
              <a:rPr lang="en-US" sz="2400" dirty="0"/>
              <a:t> and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the laboratory we do controlled oxidations of alcohols to create other useful organic compounds – you did this yourself in Experiment 31!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experiment 31 – we made aldehydes, a ketone and a carboxylic acid using what oxidizing agent?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Acidified dichromate (Cr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7</a:t>
            </a:r>
            <a:r>
              <a:rPr lang="en-US" sz="2400" baseline="30000" dirty="0"/>
              <a:t>2-</a:t>
            </a:r>
            <a:r>
              <a:rPr lang="en-US" sz="2400" dirty="0"/>
              <a:t>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Acidified permanganate (MnO</a:t>
            </a:r>
            <a:r>
              <a:rPr lang="en-US" sz="2400" baseline="-25000" dirty="0"/>
              <a:t>4</a:t>
            </a:r>
            <a:r>
              <a:rPr lang="en-US" sz="2400" baseline="30000" dirty="0"/>
              <a:t>-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45768F-A344-4119-98DA-D974F9EB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06" y="2273258"/>
            <a:ext cx="4357688" cy="3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Alcohols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1AEFB-9BB2-4E95-8AFC-E9F65230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30" y="1343454"/>
            <a:ext cx="9602540" cy="2848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FAC04-1A56-410F-B340-75F274B4883F}"/>
              </a:ext>
            </a:extLst>
          </p:cNvPr>
          <p:cNvSpPr txBox="1"/>
          <p:nvPr/>
        </p:nvSpPr>
        <p:spPr>
          <a:xfrm>
            <a:off x="423862" y="3916412"/>
            <a:ext cx="1134427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Primary alcohol can undergo a partial oxidation to give an aldehyde or a complete oxidation to give a carboxylic acid.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Partial oxidation requires an excess of alcohol to be used, a weaker oxidizing in this case dichromate, and the mixture is warmed so the aldehyde evaporates as it forms (remember the smell?)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398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Alcohols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55BB2-CCA4-49F1-87B6-EC544239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402" y="1643899"/>
            <a:ext cx="6239746" cy="2324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A6742-CA25-4F05-BA01-A42D961E8D54}"/>
              </a:ext>
            </a:extLst>
          </p:cNvPr>
          <p:cNvSpPr txBox="1"/>
          <p:nvPr/>
        </p:nvSpPr>
        <p:spPr>
          <a:xfrm>
            <a:off x="457200" y="3968323"/>
            <a:ext cx="11544300" cy="958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Secondary alcohols are </a:t>
            </a:r>
            <a:r>
              <a:rPr lang="en-US" sz="2400" dirty="0" err="1"/>
              <a:t>oxidised</a:t>
            </a:r>
            <a:r>
              <a:rPr lang="en-US" sz="2400" dirty="0"/>
              <a:t> to ketones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Ketones resist further oxidation, they are the final product of this reaction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458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Oxidation of Alcohols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99975-6A99-4A63-9CAD-B633D1938D27}"/>
              </a:ext>
            </a:extLst>
          </p:cNvPr>
          <p:cNvSpPr txBox="1"/>
          <p:nvPr/>
        </p:nvSpPr>
        <p:spPr>
          <a:xfrm>
            <a:off x="504825" y="1781175"/>
            <a:ext cx="1119187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happened when we reacted acidified dichromate or permanganate with a </a:t>
            </a:r>
            <a:r>
              <a:rPr lang="en-US" sz="2400" dirty="0">
                <a:solidFill>
                  <a:schemeClr val="accent1"/>
                </a:solidFill>
              </a:rPr>
              <a:t>tertiary alcohols</a:t>
            </a:r>
            <a:r>
              <a:rPr lang="en-US" sz="2400" dirty="0"/>
              <a:t>? </a:t>
            </a:r>
          </a:p>
          <a:p>
            <a:pPr lvl="4">
              <a:lnSpc>
                <a:spcPct val="150000"/>
              </a:lnSpc>
            </a:pPr>
            <a:r>
              <a:rPr lang="en-US" sz="2400" dirty="0"/>
              <a:t>Nothing happened, solutions’ </a:t>
            </a:r>
            <a:r>
              <a:rPr lang="en-US" sz="2400" dirty="0" err="1"/>
              <a:t>colour</a:t>
            </a:r>
            <a:r>
              <a:rPr lang="en-US" sz="2400" dirty="0"/>
              <a:t> stayed the same</a:t>
            </a:r>
          </a:p>
          <a:p>
            <a:pPr lvl="4"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Tertiary alcohols resist oxidation, they do not react with acidified dichromate (Cr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7</a:t>
            </a:r>
            <a:r>
              <a:rPr lang="en-US" sz="2400" baseline="30000" dirty="0"/>
              <a:t>2-</a:t>
            </a:r>
            <a:r>
              <a:rPr lang="en-US" sz="2400" dirty="0"/>
              <a:t>) or acidified permanganate (MnO</a:t>
            </a:r>
            <a:r>
              <a:rPr lang="en-US" sz="2400" baseline="-25000" dirty="0"/>
              <a:t>4</a:t>
            </a:r>
            <a:r>
              <a:rPr lang="en-US" sz="2400" baseline="30000" dirty="0"/>
              <a:t>-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097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Half equations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E9AF8-A098-4625-9CC5-AA5FAF58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44" y="3033588"/>
            <a:ext cx="11411476" cy="2452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98CCF-C1B9-4BB7-8D02-370A1B11798D}"/>
              </a:ext>
            </a:extLst>
          </p:cNvPr>
          <p:cNvSpPr txBox="1"/>
          <p:nvPr/>
        </p:nvSpPr>
        <p:spPr>
          <a:xfrm>
            <a:off x="390262" y="1647825"/>
            <a:ext cx="1152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half-equations in the usual way</a:t>
            </a:r>
            <a:endParaRPr lang="en-AU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B9C21A-3FD3-4438-9434-C2A20C176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9" y="2272335"/>
            <a:ext cx="11852986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11</cp:revision>
  <dcterms:created xsi:type="dcterms:W3CDTF">2019-06-03T05:11:44Z</dcterms:created>
  <dcterms:modified xsi:type="dcterms:W3CDTF">2021-06-29T16:38:35Z</dcterms:modified>
</cp:coreProperties>
</file>