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7" r:id="rId4"/>
    <p:sldId id="268" r:id="rId5"/>
    <p:sldId id="266" r:id="rId6"/>
    <p:sldId id="265" r:id="rId7"/>
    <p:sldId id="264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1_-ZVyyEc2U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v=LuicIvV3Pj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Acid and base – Organic chemistry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E41AC-9979-475B-BF3E-1F563C5CD62F}"/>
              </a:ext>
            </a:extLst>
          </p:cNvPr>
          <p:cNvSpPr txBox="1"/>
          <p:nvPr/>
        </p:nvSpPr>
        <p:spPr>
          <a:xfrm>
            <a:off x="552450" y="1847850"/>
            <a:ext cx="108013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 and base properties of Carboxylic acids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Acid and base properties of Alcohols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Resources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Essential chemistry, </a:t>
            </a:r>
            <a:r>
              <a:rPr lang="en-US" sz="2400" dirty="0" err="1"/>
              <a:t>ch</a:t>
            </a:r>
            <a:r>
              <a:rPr lang="en-US" sz="2400" dirty="0"/>
              <a:t> 12.3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Set 18 Q 1-4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Carboxylic acids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102BD-7E26-4BB3-82FA-504AA5B2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413" y="1610137"/>
            <a:ext cx="8764223" cy="2362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A45E7-0C1E-4E90-9E4E-7059551EEB2C}"/>
              </a:ext>
            </a:extLst>
          </p:cNvPr>
          <p:cNvSpPr txBox="1"/>
          <p:nvPr/>
        </p:nvSpPr>
        <p:spPr>
          <a:xfrm>
            <a:off x="723900" y="4211204"/>
            <a:ext cx="11049000" cy="206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Carboxylic acids are weak acids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When dissolved in water they donate a proton to produce a hydronium ion, H</a:t>
            </a:r>
            <a:r>
              <a:rPr lang="en-US" sz="2400" baseline="-25000" dirty="0"/>
              <a:t>3</a:t>
            </a:r>
            <a:r>
              <a:rPr lang="en-US" sz="2400" dirty="0"/>
              <a:t>O</a:t>
            </a:r>
            <a:r>
              <a:rPr lang="en-US" sz="2400" baseline="30000" dirty="0"/>
              <a:t>+</a:t>
            </a:r>
            <a:r>
              <a:rPr lang="en-US" sz="2400" dirty="0"/>
              <a:t> thus lowering the pH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is only the hydrogen of the carboxyl groups that shows acidic properties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Carboxylic acids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8CBC7-B952-499D-BCF3-992F72CA5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90" y="1868957"/>
            <a:ext cx="7034583" cy="4344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85729C-6402-466C-8D87-63DB66D95CC4}"/>
              </a:ext>
            </a:extLst>
          </p:cNvPr>
          <p:cNvSpPr txBox="1"/>
          <p:nvPr/>
        </p:nvSpPr>
        <p:spPr>
          <a:xfrm>
            <a:off x="7137123" y="2107494"/>
            <a:ext cx="527436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acids are typically weak acids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err="1"/>
              <a:t>Methanoic</a:t>
            </a:r>
            <a:r>
              <a:rPr lang="en-AU" sz="2400" dirty="0"/>
              <a:t> acid is the strongest aliphatic carboxylic acid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Phenyl carboxylic acids tend to be stronger weak acids than aliphatic derivatives</a:t>
            </a:r>
          </a:p>
        </p:txBody>
      </p:sp>
    </p:spTree>
    <p:extLst>
      <p:ext uri="{BB962C8B-B14F-4D97-AF65-F5344CB8AC3E}">
        <p14:creationId xmlns:p14="http://schemas.microsoft.com/office/powerpoint/2010/main" val="191511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Carboxylic acids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56340-93A9-4CEC-93E9-06B46B5A3D03}"/>
              </a:ext>
            </a:extLst>
          </p:cNvPr>
          <p:cNvSpPr txBox="1"/>
          <p:nvPr/>
        </p:nvSpPr>
        <p:spPr>
          <a:xfrm>
            <a:off x="282230" y="1749469"/>
            <a:ext cx="1162754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acids and their solutions exhibit physical and chemical properties typical for acidic solutions: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They turn </a:t>
            </a:r>
            <a:r>
              <a:rPr lang="en-US" sz="2400" dirty="0">
                <a:solidFill>
                  <a:schemeClr val="accent1"/>
                </a:solidFill>
              </a:rPr>
              <a:t>Blue litmus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Have a sour taste (think – what does citric acid taste like?)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Lets see what acid and base reactions you remember…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AU" sz="2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503F6-5911-472C-A877-8DF45A33EEAF}"/>
              </a:ext>
            </a:extLst>
          </p:cNvPr>
          <p:cNvSpPr txBox="1"/>
          <p:nvPr/>
        </p:nvSpPr>
        <p:spPr>
          <a:xfrm>
            <a:off x="4141304" y="2967334"/>
            <a:ext cx="2333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red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4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Reactions of carboxylic acids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95D658-448D-4F31-9D12-C92D6DF8BE70}"/>
              </a:ext>
            </a:extLst>
          </p:cNvPr>
          <p:cNvSpPr txBox="1"/>
          <p:nvPr/>
        </p:nvSpPr>
        <p:spPr>
          <a:xfrm>
            <a:off x="333375" y="1610137"/>
            <a:ext cx="1160145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 + reactive metal (e.g. Na or K)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 + strong base (e.g. NaOH)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 + carbonate (e.g. Na</a:t>
            </a:r>
            <a:r>
              <a:rPr lang="en-US" sz="2400" baseline="-25000" dirty="0"/>
              <a:t>2</a:t>
            </a:r>
            <a:r>
              <a:rPr lang="en-US" sz="2400" dirty="0"/>
              <a:t>CO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Carboxylic acid + hydrogen carbonate (</a:t>
            </a:r>
            <a:r>
              <a:rPr lang="en-US" sz="2400" dirty="0" err="1"/>
              <a:t>e.g</a:t>
            </a:r>
            <a:r>
              <a:rPr lang="en-US" sz="2400" dirty="0"/>
              <a:t> NaHCO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  <a:endParaRPr lang="en-AU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030280-88DF-4A1C-9852-ACAC71946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5336" y="2230234"/>
            <a:ext cx="7668695" cy="590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96F00-E950-4D6D-BE80-5468A0EF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1171" y="3405153"/>
            <a:ext cx="7039957" cy="485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3DD220-9289-4F16-93AF-0D5D14530A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336" y="4468938"/>
            <a:ext cx="8621328" cy="476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B8E058-C1D5-477F-83D1-F82C643EB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5336" y="5608675"/>
            <a:ext cx="972638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8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Reactions of carboxylic acids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15FD0-1FF2-4E1F-9030-A6B796B47DEF}"/>
              </a:ext>
            </a:extLst>
          </p:cNvPr>
          <p:cNvSpPr txBox="1"/>
          <p:nvPr/>
        </p:nvSpPr>
        <p:spPr>
          <a:xfrm>
            <a:off x="419100" y="1724025"/>
            <a:ext cx="1140142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Adding sodium carbonate to a suspected carboxylic acid producing a fizzing effect as a </a:t>
            </a:r>
            <a:r>
              <a:rPr lang="en-US" sz="2400" dirty="0" err="1"/>
              <a:t>colourless</a:t>
            </a:r>
            <a:r>
              <a:rPr lang="en-US" sz="2400" dirty="0"/>
              <a:t>, </a:t>
            </a:r>
            <a:r>
              <a:rPr lang="en-US" sz="2400" dirty="0" err="1"/>
              <a:t>odourless</a:t>
            </a:r>
            <a:r>
              <a:rPr lang="en-US" sz="2400" dirty="0"/>
              <a:t> gas, carbon dioxide, is produced. This effect is not seen with other common organic compounds so can be used as evidence to help identify unknowns.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video shows the reactions we have discussed (plus a couple of extra reactions)</a:t>
            </a:r>
          </a:p>
          <a:p>
            <a:pPr algn="ctr">
              <a:lnSpc>
                <a:spcPct val="150000"/>
              </a:lnSpc>
            </a:pPr>
            <a:r>
              <a:rPr lang="en-AU" sz="2400" dirty="0">
                <a:hlinkClick r:id="rId4"/>
              </a:rPr>
              <a:t>https://www.youtube.com/watch?v=1_-ZVyyEc2U</a:t>
            </a:r>
            <a:endParaRPr lang="en-AU" sz="2400" dirty="0"/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900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Alcohols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388F6-D7B1-4FDA-A447-41A9421E994C}"/>
              </a:ext>
            </a:extLst>
          </p:cNvPr>
          <p:cNvSpPr txBox="1"/>
          <p:nvPr/>
        </p:nvSpPr>
        <p:spPr>
          <a:xfrm>
            <a:off x="285750" y="1647825"/>
            <a:ext cx="115443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Alcohols, R-OH, can act as both a weak base and weak acid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FCE6ED-EF7C-43F5-A2E6-8F89AF349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583693"/>
            <a:ext cx="4925074" cy="1576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3F8679-D27E-4D97-AEE9-55FFBB2A6F45}"/>
              </a:ext>
            </a:extLst>
          </p:cNvPr>
          <p:cNvSpPr txBox="1"/>
          <p:nvPr/>
        </p:nvSpPr>
        <p:spPr>
          <a:xfrm>
            <a:off x="1114426" y="424519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Alcohol + strong acid</a:t>
            </a:r>
            <a:endParaRPr lang="en-AU" sz="2800" dirty="0">
              <a:solidFill>
                <a:srgbClr val="FF000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B9CED8-34F8-40F5-B40B-18E799E11CCA}"/>
              </a:ext>
            </a:extLst>
          </p:cNvPr>
          <p:cNvCxnSpPr/>
          <p:nvPr/>
        </p:nvCxnSpPr>
        <p:spPr>
          <a:xfrm>
            <a:off x="5448300" y="2524125"/>
            <a:ext cx="0" cy="16954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7E0EB99-E92A-4568-A6C2-5DED136DEC2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358" r="14593"/>
          <a:stretch/>
        </p:blipFill>
        <p:spPr>
          <a:xfrm>
            <a:off x="5876925" y="2289649"/>
            <a:ext cx="5753100" cy="18195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3515F7-2F28-48D3-9CEC-1A7F05049073}"/>
              </a:ext>
            </a:extLst>
          </p:cNvPr>
          <p:cNvSpPr txBox="1"/>
          <p:nvPr/>
        </p:nvSpPr>
        <p:spPr>
          <a:xfrm>
            <a:off x="7162801" y="424519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Alcohol + base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7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Alcohols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A98785-8715-4CFF-9FDC-9508567E7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35" y="1386677"/>
            <a:ext cx="3681010" cy="533479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ECACCCC-B141-47B5-ACAB-F46EFA3F3D03}"/>
              </a:ext>
            </a:extLst>
          </p:cNvPr>
          <p:cNvSpPr txBox="1"/>
          <p:nvPr/>
        </p:nvSpPr>
        <p:spPr>
          <a:xfrm>
            <a:off x="4254776" y="1682750"/>
            <a:ext cx="7631596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Strength of acid, HA in water can be expressed by an acidity constant, Ka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Compounds with smaller Ka values and therefore larger </a:t>
            </a:r>
            <a:r>
              <a:rPr lang="en-US" sz="2400" dirty="0" err="1"/>
              <a:t>pKa</a:t>
            </a:r>
            <a:r>
              <a:rPr lang="en-US" sz="2400" dirty="0"/>
              <a:t> values are less acidic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On this table methanol is slightly more acidic than water and ethanol is slightly less acidic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Notice that the lowest acidity is for the tertiary alcohol (CH</a:t>
            </a:r>
            <a:r>
              <a:rPr lang="en-US" sz="2400" baseline="-25000" dirty="0"/>
              <a:t>3</a:t>
            </a:r>
            <a:r>
              <a:rPr lang="en-US" sz="2400" dirty="0"/>
              <a:t>)</a:t>
            </a:r>
            <a:r>
              <a:rPr lang="en-US" sz="2400" baseline="-25000" dirty="0"/>
              <a:t>3</a:t>
            </a:r>
            <a:r>
              <a:rPr lang="en-US" sz="2400" dirty="0"/>
              <a:t>COH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2381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Alcohols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82795B-735D-4478-83A7-B05AB8D5F595}"/>
              </a:ext>
            </a:extLst>
          </p:cNvPr>
          <p:cNvSpPr/>
          <p:nvPr/>
        </p:nvSpPr>
        <p:spPr>
          <a:xfrm>
            <a:off x="2491467" y="2388753"/>
            <a:ext cx="628640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hlinkClick r:id="rId4"/>
              </a:rPr>
              <a:t>https://www.youtube.com/watch?v=LuicIvV3PjQ</a:t>
            </a:r>
            <a:endParaRPr lang="en-AU" sz="2400" dirty="0"/>
          </a:p>
          <a:p>
            <a:endParaRPr lang="en-A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86338-A8AF-4911-9E77-E7E23BD30F95}"/>
              </a:ext>
            </a:extLst>
          </p:cNvPr>
          <p:cNvSpPr txBox="1"/>
          <p:nvPr/>
        </p:nvSpPr>
        <p:spPr>
          <a:xfrm>
            <a:off x="333375" y="1695450"/>
            <a:ext cx="11553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Alcohol + reactive metal </a:t>
            </a:r>
            <a:endParaRPr lang="en-AU" sz="2400" dirty="0"/>
          </a:p>
        </p:txBody>
      </p:sp>
      <p:pic>
        <p:nvPicPr>
          <p:cNvPr id="1026" name="Picture 2" descr="Image result for alcohol reacting sodium metal">
            <a:extLst>
              <a:ext uri="{FF2B5EF4-FFF2-40B4-BE49-F238E27FC236}">
                <a16:creationId xmlns:a16="http://schemas.microsoft.com/office/drawing/2014/main" id="{A1296A6B-8F7A-4CF6-B802-02FFE5368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05" y="3701762"/>
            <a:ext cx="6323301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35A6A-B379-4D20-BB81-119F26A04094}"/>
              </a:ext>
            </a:extLst>
          </p:cNvPr>
          <p:cNvSpPr txBox="1"/>
          <p:nvPr/>
        </p:nvSpPr>
        <p:spPr>
          <a:xfrm>
            <a:off x="8070574" y="4264830"/>
            <a:ext cx="3676650" cy="52322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Reactivity: 1° &gt;   2°  &gt; 3°</a:t>
            </a:r>
            <a:endParaRPr lang="en-A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3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393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Alison Barnes</cp:lastModifiedBy>
  <cp:revision>12</cp:revision>
  <dcterms:created xsi:type="dcterms:W3CDTF">2019-06-03T05:11:44Z</dcterms:created>
  <dcterms:modified xsi:type="dcterms:W3CDTF">2021-07-01T04:10:12Z</dcterms:modified>
</cp:coreProperties>
</file>