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4" r:id="rId4"/>
    <p:sldId id="265" r:id="rId5"/>
    <p:sldId id="269" r:id="rId6"/>
    <p:sldId id="266" r:id="rId7"/>
    <p:sldId id="263" r:id="rId8"/>
    <p:sldId id="268" r:id="rId9"/>
    <p:sldId id="270" r:id="rId10"/>
    <p:sldId id="271" r:id="rId11"/>
    <p:sldId id="27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46E1-43C8-4606-A6D4-4BD7A2BB3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B1CE5-79B8-4D3B-A254-94DF6EF79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91C3C-36AB-40BE-A864-07E59CCF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28/06/2021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18C5D-E95F-484F-B44C-2FFE3834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59BF5-975E-4C24-B22F-E1EE60F8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533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653B-82E6-48CC-AE1C-401F8ACE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FB4AB-D955-466B-B385-4E99DE7EF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96838-224E-449F-8CF2-505F296B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28/06/2021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79BC8-E6BF-402D-BFDF-FD41D9F67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5AC28-D831-4906-BFB5-AA0784A7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7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0B038-5A52-47A0-AD49-BF7AB0410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4A2D3-5FC6-4D8A-9325-AB8377B8B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B5D12-1070-4407-A6BF-C4D52B0F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28/06/2021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49ED-6E5B-41A7-B91C-D974B920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29CF9-D159-4DD2-9151-F1A26938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931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2359-EDDF-40BE-A72E-313BE7E1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9607-0B6C-4F9B-BA99-50E1C6AF6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CABA2-E8CA-4DC0-B18E-0F6F9E5D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28/06/2021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A5297-556F-413A-9B95-710BB48D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4BDA1-3740-4CC7-ABF6-D27AB943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657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83DC-D8E7-42ED-8A13-1107293F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ED08E-F536-4E6D-A016-D1381C6B7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95CE2-D8B4-4E50-A393-EA1BB2A9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28/06/2021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8FD6D-EC25-4CAA-AF08-DC83BE72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725AE-7E2F-4D47-B954-097C271C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814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776A8-8C44-4AD4-9259-008A30E8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24172-DCF7-45BD-9C6B-BECFD6C36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E2065-F255-4D2D-8F00-1DFE959CA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53EAA-5EE8-420C-AC67-DEA9968C4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28/06/2021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9FAA6-A93D-4D81-A16E-005C5450B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FBD99-0A74-4CA2-B04D-128A5218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010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FE71-3016-48E0-AEF4-0B1F51A0D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1E12D-3362-4D20-9B12-6F2D6030D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566F7-57EA-4701-BD9E-2CA98CCC4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D4D14-372E-40AF-A8CA-94F4CDDB6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A204D-56BC-4BE3-8454-298EF6F71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3D9E6-2141-48CC-BD51-8016871A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28/06/2021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7F73C0-3097-4363-B263-06567309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E797A-FCBE-42A7-912D-83633D0F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479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AF89-5DEE-4666-B713-B6BD08B7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24AAAF-F397-45B2-8237-F50A361A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28/06/2021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10F4D-153F-41D6-85E8-BBA953B1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67A6E-3CB3-4010-BA81-0265F8CF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69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DC3B7-064B-417A-B213-36E0BD6B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28/06/2021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3BBF3-A979-428D-89A2-6EE720A2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66FA8-671B-4748-BB13-24022041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592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546B-812A-4DAA-9763-7CDD9F19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4D04-5FB7-4158-B91A-0AF6849E5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D1CFE-FE36-4B36-B263-82DB87E10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F8007-6136-4ED5-8273-11DC9EC9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28/06/2021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E10EF-8E09-4FEE-829F-BC68C05D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D6AC6-F017-42B3-BC06-7077023C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709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9EA01-ABAF-4FE7-AD1B-5BC2E117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DDE73-BB13-4219-AD58-D14F820EE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23595-312B-4A5E-B546-90FC51F12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DBAA3-3C30-4527-B570-FCDAD606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28/06/2021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BA2A9-5E48-4937-8775-D6BFCC4D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3501C-5AF5-48BF-81EF-449CFBC1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62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BE4DD4-15C4-40E7-82BF-F84FB871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84CC8-012B-4EA3-978E-6D35AC9F4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D4623-EE1D-4C52-914E-3E6D98AE7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2A0DE-6322-4B49-ADD5-5459BB83D1DB}" type="datetimeFigureOut">
              <a:rPr lang="en-AU" smtClean="0"/>
              <a:t>28/06/2021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5C85D-33FE-4AAB-8E3D-ACD08215E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FEB88-19F1-4243-9B27-80CBC6B09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21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Esterification and Hydrolysis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01E51E-EB0C-4C64-A59F-8CAC379FF7DB}"/>
              </a:ext>
            </a:extLst>
          </p:cNvPr>
          <p:cNvSpPr txBox="1"/>
          <p:nvPr/>
        </p:nvSpPr>
        <p:spPr>
          <a:xfrm>
            <a:off x="688285" y="1844947"/>
            <a:ext cx="11249025" cy="4282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Reactions of Functional Groups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Esterification reactions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Hydrolysis of esters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Resources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Essential chemistry 12.4 (esterification) and 12.5 (hydrolysis of esters)</a:t>
            </a:r>
            <a:endParaRPr lang="en-AU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Set 18 Q 5-7,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STAWA Exploring Chemistry Set 25 Organic reactions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1627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Saponification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D0B6D9-35F8-45E1-906B-BA2D6A7169C3}"/>
              </a:ext>
            </a:extLst>
          </p:cNvPr>
          <p:cNvSpPr txBox="1"/>
          <p:nvPr/>
        </p:nvSpPr>
        <p:spPr>
          <a:xfrm>
            <a:off x="371475" y="1408117"/>
            <a:ext cx="1110615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Ester hydrolysis is used in the manufacture of soaps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Soap is a sodium salt of a fatty acid</a:t>
            </a:r>
            <a:endParaRPr lang="en-AU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FAEAE0-74F9-4B89-87EF-73C03E8842FA}"/>
              </a:ext>
            </a:extLst>
          </p:cNvPr>
          <p:cNvSpPr txBox="1"/>
          <p:nvPr/>
        </p:nvSpPr>
        <p:spPr>
          <a:xfrm>
            <a:off x="2124075" y="2646912"/>
            <a:ext cx="8753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 you remember the structure of fatty acids? </a:t>
            </a:r>
          </a:p>
          <a:p>
            <a:endParaRPr lang="en-AU" sz="2400" dirty="0">
              <a:solidFill>
                <a:srgbClr val="FF0000"/>
              </a:solidFill>
            </a:endParaRPr>
          </a:p>
        </p:txBody>
      </p:sp>
      <p:pic>
        <p:nvPicPr>
          <p:cNvPr id="13" name="Picture 2" descr="icture">
            <a:extLst>
              <a:ext uri="{FF2B5EF4-FFF2-40B4-BE49-F238E27FC236}">
                <a16:creationId xmlns:a16="http://schemas.microsoft.com/office/drawing/2014/main" id="{05185928-61C9-4CEE-9B1C-0249C2DED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826" y="3325402"/>
            <a:ext cx="7324924" cy="294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69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Saponification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44FDC6-3C23-408B-9262-C68FDB0FF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885" y="3445439"/>
            <a:ext cx="7741340" cy="31658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C506A9-2199-4F66-AF6A-27F87DD00167}"/>
              </a:ext>
            </a:extLst>
          </p:cNvPr>
          <p:cNvSpPr txBox="1"/>
          <p:nvPr/>
        </p:nvSpPr>
        <p:spPr>
          <a:xfrm>
            <a:off x="528637" y="1442424"/>
            <a:ext cx="11134725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Since ancient times, the hydrolysis of esters has been used to convert fats and oils into soap (sodium salts of fatty acids)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This type of ester hydrolysis is called saponification </a:t>
            </a:r>
            <a:endParaRPr lang="en-AU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56F768-3BD5-4572-A5D5-2F79DA7EEE77}"/>
              </a:ext>
            </a:extLst>
          </p:cNvPr>
          <p:cNvSpPr/>
          <p:nvPr/>
        </p:nvSpPr>
        <p:spPr>
          <a:xfrm>
            <a:off x="4188929" y="3219450"/>
            <a:ext cx="5898046" cy="3391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289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On going work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07337-BB62-4613-82D2-2595460C5149}"/>
              </a:ext>
            </a:extLst>
          </p:cNvPr>
          <p:cNvSpPr txBox="1"/>
          <p:nvPr/>
        </p:nvSpPr>
        <p:spPr>
          <a:xfrm>
            <a:off x="404812" y="1518890"/>
            <a:ext cx="11382375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Essential chemistry Set 18 Q 5,6,7 – esterification questions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Essential chemistry Set 18 Q 8 – hydrolysis </a:t>
            </a:r>
            <a:r>
              <a:rPr lang="en-US" sz="2400"/>
              <a:t>of esters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385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Review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890C063-CE37-4C06-9231-8F3FB4979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193867"/>
              </p:ext>
            </p:extLst>
          </p:nvPr>
        </p:nvGraphicFramePr>
        <p:xfrm>
          <a:off x="347510" y="1641474"/>
          <a:ext cx="11215840" cy="48069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1390">
                  <a:extLst>
                    <a:ext uri="{9D8B030D-6E8A-4147-A177-3AD203B41FA5}">
                      <a16:colId xmlns:a16="http://schemas.microsoft.com/office/drawing/2014/main" val="1879476632"/>
                    </a:ext>
                  </a:extLst>
                </a:gridCol>
                <a:gridCol w="2219325">
                  <a:extLst>
                    <a:ext uri="{9D8B030D-6E8A-4147-A177-3AD203B41FA5}">
                      <a16:colId xmlns:a16="http://schemas.microsoft.com/office/drawing/2014/main" val="2855707406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420250952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54139987"/>
                    </a:ext>
                  </a:extLst>
                </a:gridCol>
              </a:tblGrid>
              <a:tr h="47942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Compound class</a:t>
                      </a:r>
                      <a:endParaRPr lang="en-AU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General formula</a:t>
                      </a:r>
                      <a:endParaRPr lang="en-AU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Suffix</a:t>
                      </a:r>
                      <a:endParaRPr lang="en-AU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example</a:t>
                      </a:r>
                      <a:endParaRPr lang="en-AU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1773943"/>
                  </a:ext>
                </a:extLst>
              </a:tr>
              <a:tr h="1250950">
                <a:tc>
                  <a:txBody>
                    <a:bodyPr/>
                    <a:lstStyle/>
                    <a:p>
                      <a:r>
                        <a:rPr lang="en-US" sz="2400" dirty="0"/>
                        <a:t>Alcohol</a:t>
                      </a:r>
                      <a:endParaRPr lang="en-AU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R-OH</a:t>
                      </a:r>
                      <a:endParaRPr lang="en-AU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ol</a:t>
                      </a:r>
                      <a:endParaRPr lang="en-AU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ethanol</a:t>
                      </a:r>
                      <a:endParaRPr lang="en-AU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9790209"/>
                  </a:ext>
                </a:extLst>
              </a:tr>
              <a:tr h="1457325">
                <a:tc>
                  <a:txBody>
                    <a:bodyPr/>
                    <a:lstStyle/>
                    <a:p>
                      <a:r>
                        <a:rPr lang="en-US" sz="2400" dirty="0"/>
                        <a:t>Carboxylic acid</a:t>
                      </a:r>
                      <a:endParaRPr lang="en-AU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R-COOH</a:t>
                      </a:r>
                      <a:endParaRPr lang="en-AU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oic</a:t>
                      </a:r>
                      <a:r>
                        <a:rPr lang="en-US" sz="2400" dirty="0"/>
                        <a:t> acid</a:t>
                      </a:r>
                      <a:endParaRPr lang="en-AU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Ethanoic acid</a:t>
                      </a:r>
                      <a:endParaRPr lang="en-AU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4800439"/>
                  </a:ext>
                </a:extLst>
              </a:tr>
              <a:tr h="1619250">
                <a:tc>
                  <a:txBody>
                    <a:bodyPr/>
                    <a:lstStyle/>
                    <a:p>
                      <a:r>
                        <a:rPr lang="en-US" sz="2400" dirty="0"/>
                        <a:t>ester</a:t>
                      </a:r>
                      <a:endParaRPr lang="en-AU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R-COOR</a:t>
                      </a:r>
                      <a:endParaRPr lang="en-AU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oate</a:t>
                      </a:r>
                      <a:r>
                        <a:rPr lang="en-US" sz="2400" dirty="0"/>
                        <a:t> (with O-R group as a prefix)</a:t>
                      </a:r>
                      <a:endParaRPr lang="en-AU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Methyl ethanoate</a:t>
                      </a:r>
                      <a:endParaRPr lang="en-AU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1378977"/>
                  </a:ext>
                </a:extLst>
              </a:tr>
            </a:tbl>
          </a:graphicData>
        </a:graphic>
      </p:graphicFrame>
      <p:pic>
        <p:nvPicPr>
          <p:cNvPr id="10" name="Picture 9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F753D60-E2F2-42CB-B3EF-A2C7479658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5" y="2219325"/>
            <a:ext cx="1736664" cy="10884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55D3BF-1991-4518-AF81-A32C54CB8F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755" y="3457575"/>
            <a:ext cx="1743510" cy="1305949"/>
          </a:xfrm>
          <a:prstGeom prst="rect">
            <a:avLst/>
          </a:prstGeom>
        </p:spPr>
      </p:pic>
      <p:pic>
        <p:nvPicPr>
          <p:cNvPr id="14" name="Picture 13" descr="A picture containing object&#10;&#10;Description automatically generated">
            <a:extLst>
              <a:ext uri="{FF2B5EF4-FFF2-40B4-BE49-F238E27FC236}">
                <a16:creationId xmlns:a16="http://schemas.microsoft.com/office/drawing/2014/main" id="{F83328C5-D9B6-4475-83C1-DEA18AA0D2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016" y="4878894"/>
            <a:ext cx="1963688" cy="9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3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Esterification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C07CD-AF4E-43FB-83A3-F42408649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286" y="3555835"/>
            <a:ext cx="9850225" cy="21624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44E2FD-179B-4155-956F-E80061DB3609}"/>
              </a:ext>
            </a:extLst>
          </p:cNvPr>
          <p:cNvSpPr txBox="1"/>
          <p:nvPr/>
        </p:nvSpPr>
        <p:spPr>
          <a:xfrm>
            <a:off x="500062" y="1633402"/>
            <a:ext cx="11191875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Esterification is the reversible equilibrium between a carboxylic acid and an alcohol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The R groups (R</a:t>
            </a:r>
            <a:r>
              <a:rPr lang="en-AU" sz="2400" baseline="30000" dirty="0"/>
              <a:t>1</a:t>
            </a:r>
            <a:r>
              <a:rPr lang="en-AU" sz="2400" dirty="0"/>
              <a:t> and R</a:t>
            </a:r>
            <a:r>
              <a:rPr lang="en-AU" sz="2400" baseline="30000" dirty="0"/>
              <a:t>2</a:t>
            </a:r>
            <a:r>
              <a:rPr lang="en-AU" sz="2400" dirty="0"/>
              <a:t>) are alkyl chains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Products of the equilibrium are an ester and water</a:t>
            </a:r>
          </a:p>
        </p:txBody>
      </p:sp>
    </p:spTree>
    <p:extLst>
      <p:ext uri="{BB962C8B-B14F-4D97-AF65-F5344CB8AC3E}">
        <p14:creationId xmlns:p14="http://schemas.microsoft.com/office/powerpoint/2010/main" val="4336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Esterification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2ED73-1BF4-4D1A-A021-3BFFD960ACC2}"/>
              </a:ext>
            </a:extLst>
          </p:cNvPr>
          <p:cNvSpPr txBox="1"/>
          <p:nvPr/>
        </p:nvSpPr>
        <p:spPr>
          <a:xfrm>
            <a:off x="212035" y="1610137"/>
            <a:ext cx="7598465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Esterification reactions under normal conditions are typically slow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Rate can be increased using a catalyst (such as conc. Sulfuric acid) or by heating the reaction mixture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As the reaction is an equilibrium the reaction never goes to completion, the yield of the ester will depend on the position of the equilibrium under the reaction conditions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B402DF-6C6E-4ACD-A260-5EC1BBBD7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574" y="1796650"/>
            <a:ext cx="3621137" cy="446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8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Esterification - examples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3293E0-305F-42FD-AA20-B4FAE8FB0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08" y="1958698"/>
            <a:ext cx="97343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9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Experiment 32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04D14-F50C-491C-B15A-68E17E7DF069}"/>
              </a:ext>
            </a:extLst>
          </p:cNvPr>
          <p:cNvSpPr txBox="1"/>
          <p:nvPr/>
        </p:nvSpPr>
        <p:spPr>
          <a:xfrm>
            <a:off x="512611" y="1749469"/>
            <a:ext cx="8010525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Tube A:  ethanol, ethanoic acid, conc. sulfuric acid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Tube B:  butan-1-ol, ethanoic acid, conc. sulfuric acid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Tube C:  pentan-1-ol, ethanoic acid, conc. sulfuric acid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Tube D:  octan-1-ol, ethanoic acid, conc. sulfuric acid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Tube E:  3-methylbutan-1-ol, ethanoic acid, conc. sulfuric acid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Tube F:  </a:t>
            </a:r>
            <a:r>
              <a:rPr lang="en-US" sz="2400" dirty="0" err="1"/>
              <a:t>salicyclic</a:t>
            </a:r>
            <a:r>
              <a:rPr lang="en-US" sz="2400" dirty="0"/>
              <a:t> acid, methanol, conc. sulfuric acid</a:t>
            </a:r>
          </a:p>
        </p:txBody>
      </p:sp>
    </p:spTree>
    <p:extLst>
      <p:ext uri="{BB962C8B-B14F-4D97-AF65-F5344CB8AC3E}">
        <p14:creationId xmlns:p14="http://schemas.microsoft.com/office/powerpoint/2010/main" val="3181786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9F027A-563E-4F36-BDCA-338F0B70D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" y="250613"/>
            <a:ext cx="9817413" cy="635677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b="0" i="0" u="none" strike="noStrike" kern="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2486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b="0" i="0" u="none" strike="noStrike" kern="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D5A956-E8F9-480C-B37D-0B7375EF4A9D}"/>
              </a:ext>
            </a:extLst>
          </p:cNvPr>
          <p:cNvGrpSpPr/>
          <p:nvPr/>
        </p:nvGrpSpPr>
        <p:grpSpPr>
          <a:xfrm>
            <a:off x="0" y="296719"/>
            <a:ext cx="11943550" cy="3132281"/>
            <a:chOff x="248450" y="982519"/>
            <a:chExt cx="11288700" cy="275636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09DC80-3DC8-42A2-B2E4-D020DCFD4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450" y="982519"/>
              <a:ext cx="11288700" cy="204816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AE2769C-E0D7-4396-A493-ABBF5C7121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841" b="-1621"/>
            <a:stretch/>
          </p:blipFill>
          <p:spPr>
            <a:xfrm>
              <a:off x="362766" y="3030680"/>
              <a:ext cx="11174384" cy="70820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5834790-1559-40AD-BA1C-7E640EC3C5CC}"/>
              </a:ext>
            </a:extLst>
          </p:cNvPr>
          <p:cNvSpPr txBox="1"/>
          <p:nvPr/>
        </p:nvSpPr>
        <p:spPr>
          <a:xfrm>
            <a:off x="904075" y="3955445"/>
            <a:ext cx="11039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which esters did we make? did your group correctly identify the smell?</a:t>
            </a:r>
            <a:endParaRPr lang="en-AU" sz="2800" dirty="0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F40841-F36A-4ED9-8113-E07795BB447B}"/>
              </a:ext>
            </a:extLst>
          </p:cNvPr>
          <p:cNvSpPr/>
          <p:nvPr/>
        </p:nvSpPr>
        <p:spPr>
          <a:xfrm>
            <a:off x="314325" y="5623283"/>
            <a:ext cx="110394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/>
              <a:t>Reference: for the full table - </a:t>
            </a:r>
          </a:p>
          <a:p>
            <a:r>
              <a:rPr lang="en-AU" sz="2000" dirty="0"/>
              <a:t>https://jameskennedymonash.files.wordpress.com/2013/12/table-of-esters-and-their-smells-v2.pdf</a:t>
            </a:r>
          </a:p>
        </p:txBody>
      </p:sp>
    </p:spTree>
    <p:extLst>
      <p:ext uri="{BB962C8B-B14F-4D97-AF65-F5344CB8AC3E}">
        <p14:creationId xmlns:p14="http://schemas.microsoft.com/office/powerpoint/2010/main" val="1665778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8AD3D34-E5F1-4293-BD11-CACEDC3EF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97" y="1272210"/>
            <a:ext cx="9897856" cy="242921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Ester hydrolysis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B3C3D-C644-4B61-A3EA-6AEED5F1D513}"/>
              </a:ext>
            </a:extLst>
          </p:cNvPr>
          <p:cNvSpPr txBox="1"/>
          <p:nvPr/>
        </p:nvSpPr>
        <p:spPr>
          <a:xfrm>
            <a:off x="581025" y="4029075"/>
            <a:ext cx="11287125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Heating an ester with a strong base causes it to </a:t>
            </a:r>
            <a:r>
              <a:rPr lang="en-US" sz="2400" dirty="0">
                <a:solidFill>
                  <a:schemeClr val="accent1"/>
                </a:solidFill>
              </a:rPr>
              <a:t>hydrolysis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Converts the ester into the alcohol and carboxylic acid it was originally made from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Due to the presence of a strong base, the carboxylic acid is present as a salt. E.g. sodium ethanoate in the reaction above.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35300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430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Alison Barnes</dc:creator>
  <cp:lastModifiedBy>Alison Barnes</cp:lastModifiedBy>
  <cp:revision>16</cp:revision>
  <dcterms:created xsi:type="dcterms:W3CDTF">2019-06-03T05:11:44Z</dcterms:created>
  <dcterms:modified xsi:type="dcterms:W3CDTF">2021-06-27T16:28:08Z</dcterms:modified>
</cp:coreProperties>
</file>