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6" r:id="rId5"/>
    <p:sldId id="267" r:id="rId6"/>
    <p:sldId id="268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46E1-43C8-4606-A6D4-4BD7A2BB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1CE5-79B8-4D3B-A254-94DF6EF7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1C3C-36AB-40BE-A864-07E59CCF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8C5D-E95F-484F-B44C-2FFE383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9BF5-975E-4C24-B22F-E1EE60F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33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53B-82E6-48CC-AE1C-401F8ACE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B4AB-D955-466B-B385-4E99DE7E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6838-224E-449F-8CF2-505F296B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9BC8-E6BF-402D-BFDF-FD41D9F6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AC28-D831-4906-BFB5-AA0784A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B038-5A52-47A0-AD49-BF7AB0410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A2D3-5FC6-4D8A-9325-AB8377B8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5D12-1070-4407-A6BF-C4D52B0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49ED-6E5B-41A7-B91C-D974B92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9CF9-D159-4DD2-9151-F1A2693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3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59-EDDF-40BE-A72E-313BE7E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9607-0B6C-4F9B-BA99-50E1C6A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ABA2-E8CA-4DC0-B18E-0F6F9E5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5297-556F-413A-9B95-710BB48D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BDA1-3740-4CC7-ABF6-D27AB943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5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83DC-D8E7-42ED-8A13-1107293F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D08E-F536-4E6D-A016-D1381C6B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5CE2-D8B4-4E50-A393-EA1BB2A9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FD6D-EC25-4CAA-AF08-DC83BE72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25AE-7E2F-4D47-B954-097C271C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6A8-8C44-4AD4-9259-008A30E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4172-DCF7-45BD-9C6B-BECFD6C36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2065-F255-4D2D-8F00-1DFE959C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3EAA-5EE8-420C-AC67-DEA9968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FAA6-A93D-4D81-A16E-005C5450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BD99-0A74-4CA2-B04D-128A521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E71-3016-48E0-AEF4-0B1F51A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1E12D-3362-4D20-9B12-6F2D6030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66F7-57EA-4701-BD9E-2CA98CCC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4D14-372E-40AF-A8CA-94F4CDDB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204D-56BC-4BE3-8454-298EF6F71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3D9E6-2141-48CC-BD51-8016871A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73C0-3097-4363-B263-06567309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797A-FCBE-42A7-912D-83633D0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7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F89-5DEE-4666-B713-B6BD08B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4AAAF-F397-45B2-8237-F50A361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0F4D-153F-41D6-85E8-BBA953B1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67A6E-3CB3-4010-BA81-0265F8CF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6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DC3B7-064B-417A-B213-36E0BD6B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BBF3-A979-428D-89A2-6EE720A2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6FA8-671B-4748-BB13-2402204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92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46B-812A-4DAA-9763-7CDD9F19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4D04-5FB7-4158-B91A-0AF6849E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D1CFE-FE36-4B36-B263-82DB87E1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8007-6136-4ED5-8273-11DC9EC9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10EF-8E09-4FEE-829F-BC68C05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6AC6-F017-42B3-BC06-7077023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0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EA01-ABAF-4FE7-AD1B-5BC2E117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DE73-BB13-4219-AD58-D14F820EE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3595-312B-4A5E-B546-90FC51F1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DBAA3-3C30-4527-B570-FCDAD60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A2A9-5E48-4937-8775-D6BFCC4D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3501C-5AF5-48BF-81EF-449CFBC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E4DD4-15C4-40E7-82BF-F84FB87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4CC8-012B-4EA3-978E-6D35AC9F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4623-EE1D-4C52-914E-3E6D98AE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A0DE-6322-4B49-ADD5-5459BB83D1DB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85D-33FE-4AAB-8E3D-ACD0821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EB88-19F1-4243-9B27-80CBC6B0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2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Empirical formula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A09AF-DF97-4EAA-96BE-20B1A1D3D355}"/>
              </a:ext>
            </a:extLst>
          </p:cNvPr>
          <p:cNvSpPr txBox="1"/>
          <p:nvPr/>
        </p:nvSpPr>
        <p:spPr>
          <a:xfrm>
            <a:off x="714375" y="1876425"/>
            <a:ext cx="103917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Essential Chemistry chapter 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Empirical and molecular formula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Using empirical data to determine a compound’s empirical formula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4162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Combustion analysis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796C2-DC29-42C9-9D82-9BF578602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055" y="1861193"/>
            <a:ext cx="942154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9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Finding the molecular formula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58568-2816-48BD-9062-E0C8CE76D7A3}"/>
              </a:ext>
            </a:extLst>
          </p:cNvPr>
          <p:cNvSpPr txBox="1"/>
          <p:nvPr/>
        </p:nvSpPr>
        <p:spPr>
          <a:xfrm>
            <a:off x="428625" y="1743075"/>
            <a:ext cx="112395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Remember: Molecular formula shows the actual number of each type of atom in one molecule of the compound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always a whole number multiple of the empirical formula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Molecular formula can be found by comparing the empirical formula mass, </a:t>
            </a:r>
            <a:r>
              <a:rPr lang="en-US" sz="2400" b="1" dirty="0" err="1"/>
              <a:t>M</a:t>
            </a:r>
            <a:r>
              <a:rPr lang="en-US" sz="2400" b="1" baseline="-25000" dirty="0" err="1"/>
              <a:t>ef</a:t>
            </a:r>
            <a:r>
              <a:rPr lang="en-US" sz="2400" dirty="0"/>
              <a:t> to the molecular formula mass, </a:t>
            </a:r>
            <a:r>
              <a:rPr lang="en-US" sz="2400" b="1" dirty="0"/>
              <a:t>M</a:t>
            </a:r>
            <a:endParaRPr lang="en-A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871B5-4236-4EE7-A6DF-2DA6D1F6C63F}"/>
              </a:ext>
            </a:extLst>
          </p:cNvPr>
          <p:cNvSpPr txBox="1"/>
          <p:nvPr/>
        </p:nvSpPr>
        <p:spPr>
          <a:xfrm>
            <a:off x="2769622" y="5019003"/>
            <a:ext cx="5300952" cy="75469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By finding the ratio of </a:t>
            </a:r>
            <a:r>
              <a:rPr lang="en-US" sz="3200" b="1" dirty="0"/>
              <a:t>M</a:t>
            </a:r>
            <a:r>
              <a:rPr lang="en-US" sz="3200" dirty="0"/>
              <a:t>/</a:t>
            </a:r>
            <a:r>
              <a:rPr lang="en-US" sz="3200" b="1" dirty="0" err="1"/>
              <a:t>M</a:t>
            </a:r>
            <a:r>
              <a:rPr lang="en-US" sz="3200" b="1" baseline="-25000" dirty="0" err="1"/>
              <a:t>ef</a:t>
            </a:r>
            <a:endParaRPr lang="en-AU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63072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Finding the molecular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0CF40-1AF7-46C9-8810-96F8FF5CC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3" y="1953384"/>
            <a:ext cx="10804792" cy="340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Finding the molecular formula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145D9-CE2B-483B-8967-BE0E01DBC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5" y="1563266"/>
            <a:ext cx="3715866" cy="5158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C7E70A-39E3-4E79-AC2A-85451F0930E7}"/>
              </a:ext>
            </a:extLst>
          </p:cNvPr>
          <p:cNvSpPr txBox="1"/>
          <p:nvPr/>
        </p:nvSpPr>
        <p:spPr>
          <a:xfrm>
            <a:off x="4210050" y="2032696"/>
            <a:ext cx="732472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How do we find out the molecular formula mass of a compounds?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One method involves vaporising a weighed sample in a sealed flask of known volume. The temperature and pressure of the resulting gas is measured and used along with the volume and mass to experimentally determine the molar mass</a:t>
            </a:r>
          </a:p>
        </p:txBody>
      </p:sp>
    </p:spTree>
    <p:extLst>
      <p:ext uri="{BB962C8B-B14F-4D97-AF65-F5344CB8AC3E}">
        <p14:creationId xmlns:p14="http://schemas.microsoft.com/office/powerpoint/2010/main" val="12895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Finding the molecular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E6779-7C43-4DDF-B920-E416BCEB3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6" y="1628743"/>
            <a:ext cx="10520085" cy="733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5A49C-E8E0-4F0E-94DD-C23409637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428" y="2426731"/>
            <a:ext cx="1443120" cy="692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01CE46-541F-43BA-961B-737BBE354CAF}"/>
              </a:ext>
            </a:extLst>
          </p:cNvPr>
          <p:cNvSpPr txBox="1"/>
          <p:nvPr/>
        </p:nvSpPr>
        <p:spPr>
          <a:xfrm>
            <a:off x="935024" y="3118959"/>
            <a:ext cx="958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Ideal gas law – recall. P = pressure (kPa), V = volume (L), n = moles (mol), T = temperature (K) and R = gas constant = 8.314 J/mol</a:t>
            </a:r>
            <a:endParaRPr lang="en-AU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6CC8C5-F64C-4B0D-B211-06101EF55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636" y="4035822"/>
            <a:ext cx="10440727" cy="830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738BFF-BE5F-438D-A5F0-2BC07C83F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636" y="4981923"/>
            <a:ext cx="10601989" cy="8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Finding the molecular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E6779-7C43-4DDF-B920-E416BCEB3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6" y="1628743"/>
            <a:ext cx="10520085" cy="733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884FC-AB7D-4C2D-A201-91D497D6A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69" y="2941658"/>
            <a:ext cx="10451704" cy="21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Empirical formula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5B60B-86CA-4D9E-99BB-B9544F5AA702}"/>
              </a:ext>
            </a:extLst>
          </p:cNvPr>
          <p:cNvSpPr txBox="1"/>
          <p:nvPr/>
        </p:nvSpPr>
        <p:spPr>
          <a:xfrm>
            <a:off x="523875" y="1573942"/>
            <a:ext cx="1107757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compounds, such as organic compounds, have a molecular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molecule is a cluster of two or more atoms strongly bonded together by covalent bonds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accent1"/>
                </a:solidFill>
              </a:rPr>
              <a:t>molecular formula </a:t>
            </a:r>
            <a:r>
              <a:rPr lang="en-US" sz="2400" dirty="0"/>
              <a:t>shows an actual number of each type of atoms in a single molecule of the substance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dirty="0">
                <a:solidFill>
                  <a:schemeClr val="accent1"/>
                </a:solidFill>
              </a:rPr>
              <a:t>empirical formula </a:t>
            </a:r>
            <a:r>
              <a:rPr lang="en-US" sz="2400" dirty="0"/>
              <a:t>only shows the types of atoms present in a substance and gives the simplest whole number atomic ratio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7717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Empirical formula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5B60B-86CA-4D9E-99BB-B9544F5AA702}"/>
              </a:ext>
            </a:extLst>
          </p:cNvPr>
          <p:cNvSpPr txBox="1"/>
          <p:nvPr/>
        </p:nvSpPr>
        <p:spPr>
          <a:xfrm>
            <a:off x="523875" y="1573942"/>
            <a:ext cx="1107757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Empirical formula can be found from the molecular formula by dividing the subscripts by the lowest common denominator (LCD)</a:t>
            </a:r>
            <a:endParaRPr lang="en-A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91C6E2-41A3-49B5-B3BF-975C90C1F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273" y="3236337"/>
            <a:ext cx="933580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Empirical formula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7165F-CBFB-4BBC-AC24-5170F09C3BC8}"/>
              </a:ext>
            </a:extLst>
          </p:cNvPr>
          <p:cNvSpPr txBox="1"/>
          <p:nvPr/>
        </p:nvSpPr>
        <p:spPr>
          <a:xfrm>
            <a:off x="414337" y="1528415"/>
            <a:ext cx="1136332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Chemical composition of a compound, i.e. its composition by mass or its % composition by mass can be found experimentally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empirical data </a:t>
            </a:r>
            <a:r>
              <a:rPr lang="en-US" sz="2400" dirty="0"/>
              <a:t>can be used to find the compound’s </a:t>
            </a:r>
            <a:r>
              <a:rPr lang="en-US" sz="2400" dirty="0">
                <a:solidFill>
                  <a:schemeClr val="accent1"/>
                </a:solidFill>
              </a:rPr>
              <a:t>empirical formula</a:t>
            </a:r>
          </a:p>
        </p:txBody>
      </p:sp>
    </p:spTree>
    <p:extLst>
      <p:ext uri="{BB962C8B-B14F-4D97-AF65-F5344CB8AC3E}">
        <p14:creationId xmlns:p14="http://schemas.microsoft.com/office/powerpoint/2010/main" val="7711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E094F-19A5-4F62-9F80-92450D1D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7" y="186413"/>
            <a:ext cx="10964805" cy="6535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FE7D61-4484-4623-9989-121C54075FDF}"/>
              </a:ext>
            </a:extLst>
          </p:cNvPr>
          <p:cNvSpPr/>
          <p:nvPr/>
        </p:nvSpPr>
        <p:spPr>
          <a:xfrm>
            <a:off x="689797" y="1000125"/>
            <a:ext cx="11035478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57694-6353-4533-B518-39910CB06552}"/>
              </a:ext>
            </a:extLst>
          </p:cNvPr>
          <p:cNvSpPr/>
          <p:nvPr/>
        </p:nvSpPr>
        <p:spPr>
          <a:xfrm>
            <a:off x="600075" y="1876425"/>
            <a:ext cx="11054527" cy="484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95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Empirical formula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A657B-42DA-412D-B767-773071C0F5DD}"/>
              </a:ext>
            </a:extLst>
          </p:cNvPr>
          <p:cNvSpPr txBox="1"/>
          <p:nvPr/>
        </p:nvSpPr>
        <p:spPr>
          <a:xfrm>
            <a:off x="361950" y="1676400"/>
            <a:ext cx="1118235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dividing by the smallest molar value doesn’t produce doe not produce a whole number ratio – try multiplying the result by 2, 3, 4, 5 and so on. This involves trial by error until a whole number ratio is achieved for all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Rounding – when rounding your empirical formula it should be very close to whole numbers (depending on the accuracy and precision of the data). You can round empirical ratios that are within ±0.05 of being a whole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Carry at least 4 significant figures throughout your calculations for an empirical formula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054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C6D1C-DA04-47F8-B26C-A4597C4B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4" y="427255"/>
            <a:ext cx="10244795" cy="61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Combustion analysis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11A27-EF3A-4178-A823-221F01637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06" y="1343839"/>
            <a:ext cx="10307488" cy="2029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FD7A77-4026-4702-BD94-115EB3C65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761" y="3262014"/>
            <a:ext cx="9040725" cy="34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Combustion analysis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0E035-2E0F-43D1-A229-676232609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14" y="1591559"/>
            <a:ext cx="9469171" cy="16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5204FE-1E19-4D28-B4AF-F99E0CA57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45" y="3359494"/>
            <a:ext cx="9554908" cy="1505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D5CB13-B862-4ADA-92CA-14E7E4897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34" y="5064679"/>
            <a:ext cx="945011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446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10</cp:revision>
  <dcterms:created xsi:type="dcterms:W3CDTF">2019-06-03T05:11:44Z</dcterms:created>
  <dcterms:modified xsi:type="dcterms:W3CDTF">2021-07-21T14:38:17Z</dcterms:modified>
</cp:coreProperties>
</file>