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59" r:id="rId6"/>
    <p:sldId id="273" r:id="rId7"/>
    <p:sldId id="274" r:id="rId8"/>
    <p:sldId id="271" r:id="rId9"/>
    <p:sldId id="275" r:id="rId10"/>
    <p:sldId id="276" r:id="rId11"/>
    <p:sldId id="277" r:id="rId12"/>
    <p:sldId id="264" r:id="rId13"/>
    <p:sldId id="263" r:id="rId14"/>
    <p:sldId id="262" r:id="rId15"/>
    <p:sldId id="266" r:id="rId16"/>
    <p:sldId id="267" r:id="rId17"/>
    <p:sldId id="265" r:id="rId18"/>
    <p:sldId id="270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EC78-A9BA-4BB9-9950-D03E8504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5D4D5-44E4-4A97-ACAD-EC755172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2C8F-51DF-4C55-81DB-21AD0F7B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E64A-E5BC-4ECF-BFA6-A337F044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410F2-2430-4CFA-86A1-2FA110B1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7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18F6-815E-4284-902C-976A2EAF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62AE8-88A7-43CD-A4DF-1777E635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D106-BB8C-407A-A535-E95AC16E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F365-98E7-4B11-A33D-923904F1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491D0-7A8B-4FBA-9B23-EE0869A7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02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53888-3FE3-4593-849D-BB32A8B94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982F-D632-471C-8FCB-26A3CB692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1BBAB-B753-4555-B997-F6EB8441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7DE7-2AA3-45E2-BE2F-AA624DE6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25CB-C1B0-45AF-B7DE-29B846E7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70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3039-5346-460A-B2B2-CDBCBB86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9B621-6B7F-4562-9A94-684BD41B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3F5B-ABBC-4A9D-83C1-1DF29F0A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2FD4-A7AC-424C-A7A4-1F3C74F4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96312-763F-4D45-814F-C4390434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12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4BC0-2DA8-42A6-9D51-F4C854ABC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CE197-A4CA-4F53-BE35-7400FFC0F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3525-9636-4F68-A17B-3096DFE1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1830-3AE1-4B5F-8EBC-43B2C115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6B1BE-0179-4F3A-8371-EB136C1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1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E9D2-6B28-4033-9D9C-6306CEAE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439B-9ED8-433F-9348-39F493C3E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C8E5-122B-413A-8C6F-A5A2EFCA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F9524-89AD-4E3E-93C2-E9B77A72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7E18F-C478-48C7-BBE1-286FE74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8341A-7689-4583-B79B-7AC7F40E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0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9B80-98F2-4952-A6D6-31CC7AD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92CD-82A0-4FD9-9700-CE74B026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10D39-6443-47D6-891A-16DB8FD56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02B6D8-A241-490C-838A-1377ADBCB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3F28-8476-469D-8422-4780CE3BE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50ADD-376D-420F-8CC4-0FDA75C0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84D4E-8F77-478F-B191-B042FDA8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3D1E9-9276-4527-88E3-110747A0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52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D621-0629-48FD-A291-5DFB7E45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5FDFF-F5DE-4216-8A13-B10C641A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20210-36E5-4E18-A6FB-330A9A17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D0B7B-9A33-4C8D-BC37-98C2C2A3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06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D0100-052D-4FB5-BE30-C3CEE710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66500-B0EA-4E83-B05D-C78D7555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D382E-74B1-43D0-A8BF-F7C11DFC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19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C59A-4972-4AA3-A304-98D5C546B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BDAF-C531-4EF1-8BEC-E2D1C1BE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730C8-992B-4321-8BF8-A5FD20F3F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44A4-6122-4167-886B-99AF3B18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F8E12-17B1-4B30-B688-E229FDC9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CF14-03E3-4605-91AF-BCBB80D5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5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9516-D955-4AD8-A803-08EC4553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8BC56-283F-46D1-A8DE-FD2531ABE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7A3F-067F-4060-8CFD-01143ADAB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56F9-0DDC-43AF-AF6A-ACB2FE65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74F4D-F1DE-4DA5-8999-38B1947E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AEC24-BF53-46F0-8EFD-C7F74D78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134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C10D4-C9B6-4F82-9DC1-6D6EB643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4127-9C97-4873-8921-D953FFD5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CA933-A0AB-4253-8C48-AE18234B7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B942-22C3-4E1B-8632-0A1A1FF7CFE7}" type="datetimeFigureOut">
              <a:rPr lang="en-AU" smtClean="0"/>
              <a:t>1/08/2022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ADA97-D040-4893-98C1-0AFB3A290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47D4-53CE-4D1D-BC15-2800EB3B0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FA83-ECC9-462D-BEE9-4FE9DCDCD8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87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FBEE5C9-5C2E-46DB-81F2-F4A3DBD1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E8E26A78-7012-4B2C-B934-D2DCF4708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38" r="1616" b="1"/>
          <a:stretch/>
        </p:blipFill>
        <p:spPr>
          <a:xfrm>
            <a:off x="4426858" y="3429004"/>
            <a:ext cx="7765144" cy="3428999"/>
          </a:xfrm>
          <a:prstGeom prst="rect">
            <a:avLst/>
          </a:prstGeom>
        </p:spPr>
      </p:pic>
      <p:pic>
        <p:nvPicPr>
          <p:cNvPr id="4" name="Picture 3" descr="A close-up of several wires&#10;&#10;Description automatically generated with low confidence">
            <a:extLst>
              <a:ext uri="{FF2B5EF4-FFF2-40B4-BE49-F238E27FC236}">
                <a16:creationId xmlns:a16="http://schemas.microsoft.com/office/drawing/2014/main" id="{63F0A0B4-C73F-4295-9BB8-0356477A78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1372"/>
          <a:stretch/>
        </p:blipFill>
        <p:spPr>
          <a:xfrm>
            <a:off x="4426853" y="-3"/>
            <a:ext cx="7765146" cy="34344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D94F3A-BF39-47F6-9AAA-3C61AF7E0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47765B4-4036-4622-8B6B-AB9832B6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D6F75-4F1D-4A2E-878B-91D33537E692}"/>
              </a:ext>
            </a:extLst>
          </p:cNvPr>
          <p:cNvSpPr txBox="1"/>
          <p:nvPr/>
        </p:nvSpPr>
        <p:spPr>
          <a:xfrm>
            <a:off x="765051" y="2286000"/>
            <a:ext cx="3384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>
                    <a:alpha val="60000"/>
                  </a:schemeClr>
                </a:solidFill>
              </a:rPr>
              <a:t>Polymers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alpha val="60000"/>
                  </a:schemeClr>
                </a:solidFill>
              </a:rPr>
              <a:t>Introduction and Addition polymers</a:t>
            </a: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6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 – practice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C02462B-09E9-2690-EE80-AA97FFE4D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43" y="1013944"/>
            <a:ext cx="7520233" cy="575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4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 – practice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3C9EC62-8A48-8777-CCE4-C064223F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2" y="1685978"/>
            <a:ext cx="10342101" cy="455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23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Structure and properties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55" name="Picture 5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0981D87-A2DB-470D-81C8-2DA9B5961E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" r="637"/>
          <a:stretch/>
        </p:blipFill>
        <p:spPr>
          <a:xfrm>
            <a:off x="156753" y="1439516"/>
            <a:ext cx="11897595" cy="2617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C3B49-F8C0-4152-935E-E43014BE11FC}"/>
              </a:ext>
            </a:extLst>
          </p:cNvPr>
          <p:cNvSpPr txBox="1"/>
          <p:nvPr/>
        </p:nvSpPr>
        <p:spPr>
          <a:xfrm>
            <a:off x="1052052" y="4385187"/>
            <a:ext cx="10314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 of a polymer are affected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Intermolecular interactions (depends on nature of the repeating unit)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length of the polymer chains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or branched structure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Cross-linking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5503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E0396C-0F6F-49EE-92C1-4395F140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8" y="757823"/>
            <a:ext cx="4752297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Polyethene (PE)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F4A19-2285-484A-A572-E7F433894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11" y="2607626"/>
            <a:ext cx="7449223" cy="4163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CB18E-9C4F-440A-8D16-41D91CD7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67" y="4864664"/>
            <a:ext cx="29908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EF91BA-1CE1-4734-A0B1-067118570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114" y="1237636"/>
            <a:ext cx="3422855" cy="3155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Polyethene (PE)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54B84-C706-4027-9CC8-534B4525943F}"/>
              </a:ext>
            </a:extLst>
          </p:cNvPr>
          <p:cNvSpPr txBox="1"/>
          <p:nvPr/>
        </p:nvSpPr>
        <p:spPr>
          <a:xfrm>
            <a:off x="156753" y="915061"/>
            <a:ext cx="71677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Low-density polyethene (LDPE)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Synthesis – high temp and pressure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Thermoplastic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Has more branching, so weaker IMF and amorphous (irregular structure)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Low melting point, low tensile strength, soft, flexible, break down more easily than other plastics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987A-5155-4D27-890A-92AEB2D8C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10" y="4437598"/>
            <a:ext cx="3281670" cy="2211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0974B-EAD1-4998-A1BC-06E6B655B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933" y="4465618"/>
            <a:ext cx="3281670" cy="2183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E5D64-CF34-49DC-ABB1-58F5E3984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707" y="4615743"/>
            <a:ext cx="3281670" cy="19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Polyethene (PE)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54B84-C706-4027-9CC8-534B4525943F}"/>
              </a:ext>
            </a:extLst>
          </p:cNvPr>
          <p:cNvSpPr txBox="1"/>
          <p:nvPr/>
        </p:nvSpPr>
        <p:spPr>
          <a:xfrm>
            <a:off x="156753" y="915061"/>
            <a:ext cx="87414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High-density polyethene (HDPE)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Synthesis – Ziegler-Natta catalyst allows for lower pressure and temperature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Long, straight polymer chains, stronger IMF and more ordered structure, more crystalline.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Stronger polymer, stiffer, higher density, higher melting 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3A711-80CB-4657-8B86-68DA398A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50" y="3539348"/>
            <a:ext cx="2314421" cy="3085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250A7-E7CA-4BDF-9680-6EC352B6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560" y="3539348"/>
            <a:ext cx="2158989" cy="3108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3118B-05D4-4FA3-9AEA-CAFAF2908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1986" y="3496561"/>
            <a:ext cx="3896851" cy="32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91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Polyethene (PE)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54B84-C706-4027-9CC8-534B4525943F}"/>
              </a:ext>
            </a:extLst>
          </p:cNvPr>
          <p:cNvSpPr txBox="1"/>
          <p:nvPr/>
        </p:nvSpPr>
        <p:spPr>
          <a:xfrm>
            <a:off x="3854928" y="1300480"/>
            <a:ext cx="770905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Ultra high molecular weight polyethene (UHMWPE)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Polymer chains of UHMWPE are around ten times longer then HDPE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The significant increase in dispersion interactions makes it very tough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Used for socket section in hip replacement!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9E78ED-660D-4F18-9D87-5D5BEDEE3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2" y="927147"/>
            <a:ext cx="3539061" cy="5781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C1CE9-B8DF-4755-9AAE-6507D96F5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09" y="4039691"/>
            <a:ext cx="3818078" cy="247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5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Polytetrafluoroethylene (PTFA or Teflon)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E62EBC-3FFA-4E77-8415-7BD362EE7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80" y="1535317"/>
            <a:ext cx="11619639" cy="1893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1D4AD-5F61-434D-A0BC-A6B3DD4D718D}"/>
              </a:ext>
            </a:extLst>
          </p:cNvPr>
          <p:cNvSpPr txBox="1"/>
          <p:nvPr/>
        </p:nvSpPr>
        <p:spPr>
          <a:xfrm>
            <a:off x="722671" y="3429000"/>
            <a:ext cx="1074665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presence of fluorine atoms gives some unique properties: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C-F bond is very strong compared to a C-H bond, contributes to PTFE being more chemically resistant then PE, and more stable.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C-F resists bonding to other things making it non-stick and makes the surface low-friction</a:t>
            </a:r>
          </a:p>
        </p:txBody>
      </p:sp>
    </p:spTree>
    <p:extLst>
      <p:ext uri="{BB962C8B-B14F-4D97-AF65-F5344CB8AC3E}">
        <p14:creationId xmlns:p14="http://schemas.microsoft.com/office/powerpoint/2010/main" val="1380238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Polytetrafluoroethylene (PTFA or Teflon)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CDFCF5-6A72-4F1F-A21C-0C9E93FC9EEF}"/>
              </a:ext>
            </a:extLst>
          </p:cNvPr>
          <p:cNvSpPr txBox="1"/>
          <p:nvPr/>
        </p:nvSpPr>
        <p:spPr>
          <a:xfrm>
            <a:off x="78378" y="974389"/>
            <a:ext cx="8613337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Used for – non-sticking cooking equipment, solid lubricants (</a:t>
            </a:r>
            <a:r>
              <a:rPr lang="en-AU" sz="2400" dirty="0" err="1"/>
              <a:t>Telfon</a:t>
            </a:r>
            <a:r>
              <a:rPr lang="en-AU" sz="2400" dirty="0"/>
              <a:t> tape), gears, large chemical reactors and associated equipment.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1C02F-A8A6-41DD-87A8-1A65E26728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91" r="5375" b="22151"/>
          <a:stretch/>
        </p:blipFill>
        <p:spPr>
          <a:xfrm>
            <a:off x="6114105" y="4267550"/>
            <a:ext cx="5144785" cy="236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CAB32-7640-4255-8F57-38AECD28A0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299" b="10889"/>
          <a:stretch/>
        </p:blipFill>
        <p:spPr>
          <a:xfrm>
            <a:off x="6843252" y="2267954"/>
            <a:ext cx="2917477" cy="189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7A5A7-F76E-4D30-A84F-33A42098D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366" y="3029782"/>
            <a:ext cx="3421304" cy="34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28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 examples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4C15897-D25D-5B1D-012D-B583CE4D4C21}"/>
              </a:ext>
            </a:extLst>
          </p:cNvPr>
          <p:cNvGraphicFramePr>
            <a:graphicFrameLocks/>
          </p:cNvGraphicFramePr>
          <p:nvPr/>
        </p:nvGraphicFramePr>
        <p:xfrm>
          <a:off x="365125" y="857250"/>
          <a:ext cx="8310563" cy="5926231"/>
        </p:xfrm>
        <a:graphic>
          <a:graphicData uri="http://schemas.openxmlformats.org/drawingml/2006/table">
            <a:tbl>
              <a:tblPr firstRow="1" bandRow="1"/>
              <a:tblGrid>
                <a:gridCol w="3054136">
                  <a:extLst>
                    <a:ext uri="{9D8B030D-6E8A-4147-A177-3AD203B41FA5}">
                      <a16:colId xmlns:a16="http://schemas.microsoft.com/office/drawing/2014/main" val="4166014532"/>
                    </a:ext>
                  </a:extLst>
                </a:gridCol>
                <a:gridCol w="2486239">
                  <a:extLst>
                    <a:ext uri="{9D8B030D-6E8A-4147-A177-3AD203B41FA5}">
                      <a16:colId xmlns:a16="http://schemas.microsoft.com/office/drawing/2014/main" val="1897437579"/>
                    </a:ext>
                  </a:extLst>
                </a:gridCol>
                <a:gridCol w="2770188">
                  <a:extLst>
                    <a:ext uri="{9D8B030D-6E8A-4147-A177-3AD203B41FA5}">
                      <a16:colId xmlns:a16="http://schemas.microsoft.com/office/drawing/2014/main" val="3177498171"/>
                    </a:ext>
                  </a:extLst>
                </a:gridCol>
              </a:tblGrid>
              <a:tr h="5559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AU" sz="2000" dirty="0"/>
                        <a:t>Polymer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AU" sz="2000" dirty="0"/>
                        <a:t>Structure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pPr algn="ctr"/>
                      <a:r>
                        <a:rPr lang="en-AU" sz="2000" dirty="0"/>
                        <a:t>Properties/uses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34289"/>
                  </a:ext>
                </a:extLst>
              </a:tr>
              <a:tr h="1093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 err="1"/>
                        <a:t>Polypropene</a:t>
                      </a:r>
                      <a:r>
                        <a:rPr lang="en-AU" sz="2000" dirty="0"/>
                        <a:t> </a:t>
                      </a:r>
                    </a:p>
                    <a:p>
                      <a:r>
                        <a:rPr lang="en-AU" sz="2000" dirty="0"/>
                        <a:t>(or polypropylene)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/>
                        <a:t>Low density, rope,</a:t>
                      </a:r>
                      <a:r>
                        <a:rPr lang="en-AU" sz="2000" baseline="0" dirty="0"/>
                        <a:t> carpet, toys, car parts</a:t>
                      </a:r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161149"/>
                  </a:ext>
                </a:extLst>
              </a:tr>
              <a:tr h="10459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/>
                        <a:t>Poly(</a:t>
                      </a:r>
                      <a:r>
                        <a:rPr lang="en-AU" sz="2000" dirty="0" err="1"/>
                        <a:t>chloroethene</a:t>
                      </a:r>
                      <a:r>
                        <a:rPr lang="en-AU" sz="2000" dirty="0"/>
                        <a:t>)</a:t>
                      </a:r>
                    </a:p>
                    <a:p>
                      <a:r>
                        <a:rPr lang="en-AU" sz="2000" dirty="0"/>
                        <a:t>(Polyvinylchloride</a:t>
                      </a:r>
                      <a:r>
                        <a:rPr lang="en-AU" sz="2000" baseline="0" dirty="0"/>
                        <a:t> or </a:t>
                      </a:r>
                      <a:r>
                        <a:rPr lang="en-AU" sz="2000" dirty="0"/>
                        <a:t>PVC)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/>
                        <a:t>Hard but brittle, pipes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95317"/>
                  </a:ext>
                </a:extLst>
              </a:tr>
              <a:tr h="1615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 err="1"/>
                        <a:t>Polyvinylacetate</a:t>
                      </a:r>
                      <a:endParaRPr lang="en-AU" sz="2000" dirty="0"/>
                    </a:p>
                    <a:p>
                      <a:r>
                        <a:rPr lang="en-AU" sz="2000" dirty="0"/>
                        <a:t>(PVA)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/>
                        <a:t>Wood glue, cross links with</a:t>
                      </a:r>
                      <a:r>
                        <a:rPr lang="en-AU" sz="2000" baseline="0" dirty="0"/>
                        <a:t> borax.  Thermoplastic</a:t>
                      </a:r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792105"/>
                  </a:ext>
                </a:extLst>
              </a:tr>
              <a:tr h="16153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2000" dirty="0"/>
                        <a:t>Polystyrene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  <a:p>
                      <a:endParaRPr lang="en-AU" sz="2000" dirty="0"/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 panose="020B0502020104020203"/>
                        </a:defRPr>
                      </a:lvl9pPr>
                    </a:lstStyle>
                    <a:p>
                      <a:r>
                        <a:rPr lang="en-AU" sz="1600" dirty="0"/>
                        <a:t>Can be Low or high density. </a:t>
                      </a:r>
                      <a:r>
                        <a:rPr lang="en-AU" sz="1600" dirty="0" err="1"/>
                        <a:t>Eg</a:t>
                      </a:r>
                      <a:r>
                        <a:rPr lang="en-AU" sz="1600" dirty="0"/>
                        <a:t> expanded foam – packing material/thermal.  Electrical goods</a:t>
                      </a:r>
                    </a:p>
                  </a:txBody>
                  <a:tcPr marL="91437" marR="91437" marT="45701" marB="4570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71E4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33852"/>
                  </a:ext>
                </a:extLst>
              </a:tr>
            </a:tbl>
          </a:graphicData>
        </a:graphic>
      </p:graphicFrame>
      <p:pic>
        <p:nvPicPr>
          <p:cNvPr id="12" name="Picture 3">
            <a:extLst>
              <a:ext uri="{FF2B5EF4-FFF2-40B4-BE49-F238E27FC236}">
                <a16:creationId xmlns:a16="http://schemas.microsoft.com/office/drawing/2014/main" id="{0E8E05D0-D760-3C01-DF17-0B8602C5E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484313"/>
            <a:ext cx="13033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E33CC71-DA04-CD7D-AF1C-C58C2A1DD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578100"/>
            <a:ext cx="1017588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72FC07F-331C-4A40-5A8B-D12A2B8B4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8" y="3698875"/>
            <a:ext cx="15367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3115D06-55A4-7561-7B31-5D492EBFE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5297488"/>
            <a:ext cx="1169988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007844B2-3CCB-AB1C-08A1-BCF3974EB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7740">
            <a:off x="8904864" y="1162467"/>
            <a:ext cx="1812925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357DE1B6-2B2A-0346-D384-E67603C500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9085">
            <a:off x="9832117" y="2756571"/>
            <a:ext cx="197961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9724885C-7457-B771-B948-9DC142D4AF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147053">
            <a:off x="8920725" y="3897082"/>
            <a:ext cx="1619250" cy="1933575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7B05A460-436C-8C15-0D23-610C1BC84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3766">
            <a:off x="9523845" y="5087777"/>
            <a:ext cx="238125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0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SCSA outline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685AC45-FC7F-457B-A48B-3BDE198E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0" y="1207370"/>
            <a:ext cx="11589559" cy="270423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2194FBF-7306-46EE-9F06-DE0CD168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20" y="3911600"/>
            <a:ext cx="10968447" cy="2603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Polymers - general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AF7D2-FB96-4EDA-916C-4526CD2C6C5D}"/>
              </a:ext>
            </a:extLst>
          </p:cNvPr>
          <p:cNvSpPr txBox="1"/>
          <p:nvPr/>
        </p:nvSpPr>
        <p:spPr>
          <a:xfrm>
            <a:off x="156753" y="978207"/>
            <a:ext cx="11531600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Polymers – “poly” meaning many, “</a:t>
            </a:r>
            <a:r>
              <a:rPr lang="en-US" sz="2400" dirty="0" err="1"/>
              <a:t>mer</a:t>
            </a:r>
            <a:r>
              <a:rPr lang="en-US" sz="2400" dirty="0"/>
              <a:t>” meaning parts. Many parts.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 terms polymer and plastics are often used interchangeably but plastics are just one type of polymer. Plastics can the moulded and expanded when heated.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Thermoplastics: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Polymers that soften and melt when heated. Easy to recycle.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Examples included PET, HDPE and PVC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Thermosetting: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Do not soften when heated, they cannot be reshaped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Natural polymers include polysaccharides (like cellulous, cotton), proteins (e.g. wool, silk), DNA and RNA</a:t>
            </a:r>
          </a:p>
        </p:txBody>
      </p:sp>
    </p:spTree>
    <p:extLst>
      <p:ext uri="{BB962C8B-B14F-4D97-AF65-F5344CB8AC3E}">
        <p14:creationId xmlns:p14="http://schemas.microsoft.com/office/powerpoint/2010/main" val="129117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Polymers - Monomers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25E5E76-F575-C12C-A714-9AA9E52E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27" y="1535311"/>
            <a:ext cx="11045536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685800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 Many monomers are obtained from crude petroleum or coal</a:t>
            </a:r>
          </a:p>
          <a:p>
            <a:pPr marL="228600" marR="0" lvl="0" indent="-22860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 Bond together to form large molecules </a:t>
            </a:r>
            <a:r>
              <a:rPr kumimoji="0" lang="mr-I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  <a:ea typeface="Mangal" panose="020B0502040204020203" pitchFamily="18" charset="0"/>
                <a:cs typeface="Mangal" panose="02040503050203030202" pitchFamily="18" charset="0"/>
              </a:rPr>
              <a:t>–</a:t>
            </a: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 polymers!</a:t>
            </a:r>
          </a:p>
          <a:p>
            <a:pPr marL="228600" marR="0" lvl="0" indent="-22860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 They have a structure which can change to accommodate the additional  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None/>
              <a:tabLst/>
              <a:defRPr/>
            </a:pPr>
            <a:r>
              <a:rPr lang="en-AU" altLang="en-US" sz="2800" dirty="0">
                <a:solidFill>
                  <a:sysClr val="windowText" lastClr="000000"/>
                </a:solidFill>
                <a:latin typeface="Gill Sans MT" panose="020B0502020104020203"/>
              </a:rPr>
              <a:t>     </a:t>
            </a: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bond to join them together (either double bond or functional group)</a:t>
            </a:r>
          </a:p>
          <a:p>
            <a:pPr marL="228600" marR="0" lvl="0" indent="-22860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 The process in which the monomers link together to form polymers is </a:t>
            </a:r>
          </a:p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B71E42"/>
              </a:buClr>
              <a:buSzPct val="100000"/>
              <a:buNone/>
              <a:tabLst/>
              <a:defRPr/>
            </a:pPr>
            <a:r>
              <a:rPr lang="en-AU" altLang="en-US" sz="2800" dirty="0">
                <a:solidFill>
                  <a:sysClr val="windowText" lastClr="000000"/>
                </a:solidFill>
                <a:latin typeface="Gill Sans MT" panose="020B0502020104020203"/>
              </a:rPr>
              <a:t>     </a:t>
            </a:r>
            <a:r>
              <a:rPr kumimoji="0" lang="en-AU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 Sans MT" panose="020B0502020104020203"/>
              </a:rPr>
              <a:t>known as POLYMERISATION</a:t>
            </a:r>
          </a:p>
        </p:txBody>
      </p:sp>
      <p:pic>
        <p:nvPicPr>
          <p:cNvPr id="7" name="Picture 12" descr="mage result for polymer cartoon">
            <a:extLst>
              <a:ext uri="{FF2B5EF4-FFF2-40B4-BE49-F238E27FC236}">
                <a16:creationId xmlns:a16="http://schemas.microsoft.com/office/drawing/2014/main" id="{00CC07A0-BFAA-8D25-E43A-851EA52B6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983" y="4756229"/>
            <a:ext cx="58404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56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2" y="127929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Types of polymers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55" name="Rectangle 3">
            <a:extLst>
              <a:ext uri="{FF2B5EF4-FFF2-40B4-BE49-F238E27FC236}">
                <a16:creationId xmlns:a16="http://schemas.microsoft.com/office/drawing/2014/main" id="{DE80764D-D9C8-9501-452E-B1235BC8438B}"/>
              </a:ext>
            </a:extLst>
          </p:cNvPr>
          <p:cNvSpPr txBox="1">
            <a:spLocks noChangeArrowheads="1"/>
          </p:cNvSpPr>
          <p:nvPr/>
        </p:nvSpPr>
        <p:spPr>
          <a:xfrm>
            <a:off x="815302" y="1300480"/>
            <a:ext cx="6572250" cy="344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en-AU" altLang="en-US" sz="3200" dirty="0"/>
              <a:t>There are two types in this course: </a:t>
            </a:r>
          </a:p>
          <a:p>
            <a:pPr>
              <a:buFont typeface="Wingdings" panose="05000000000000000000" pitchFamily="2" charset="2"/>
              <a:buNone/>
            </a:pPr>
            <a:endParaRPr lang="en-AU" altLang="en-US" sz="36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AU" altLang="en-US" sz="3200" dirty="0"/>
              <a:t> Addition polymerisation </a:t>
            </a:r>
          </a:p>
          <a:p>
            <a:pPr>
              <a:buFont typeface="Wingdings" panose="05000000000000000000" pitchFamily="2" charset="2"/>
              <a:buNone/>
            </a:pPr>
            <a:endParaRPr lang="en-AU" altLang="en-US" sz="3200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en-AU" altLang="en-US" sz="2800" dirty="0"/>
              <a:t> </a:t>
            </a:r>
            <a:r>
              <a:rPr lang="en-AU" altLang="en-US" sz="3200" dirty="0"/>
              <a:t>Condensation polymerisation</a:t>
            </a:r>
          </a:p>
        </p:txBody>
      </p:sp>
    </p:spTree>
    <p:extLst>
      <p:ext uri="{BB962C8B-B14F-4D97-AF65-F5344CB8AC3E}">
        <p14:creationId xmlns:p14="http://schemas.microsoft.com/office/powerpoint/2010/main" val="194170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sp>
        <p:nvSpPr>
          <p:cNvPr id="55" name="Rectangle 3">
            <a:extLst>
              <a:ext uri="{FF2B5EF4-FFF2-40B4-BE49-F238E27FC236}">
                <a16:creationId xmlns:a16="http://schemas.microsoft.com/office/drawing/2014/main" id="{144A6973-5C4D-8B35-D081-26B3D24F5C8F}"/>
              </a:ext>
            </a:extLst>
          </p:cNvPr>
          <p:cNvSpPr txBox="1">
            <a:spLocks noChangeArrowheads="1"/>
          </p:cNvSpPr>
          <p:nvPr/>
        </p:nvSpPr>
        <p:spPr>
          <a:xfrm>
            <a:off x="156753" y="1008444"/>
            <a:ext cx="9175173" cy="56880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AU" altLang="en-US" dirty="0"/>
              <a:t> </a:t>
            </a:r>
            <a:r>
              <a:rPr lang="en-AU" altLang="en-US" sz="2400" dirty="0"/>
              <a:t>Involves opening of a carbon-carbon double bond to join the monomers together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AU" altLang="en-US" sz="2400" dirty="0"/>
              <a:t> Requires an initiator to start the chain reaction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AU" altLang="en-US" sz="2400" dirty="0"/>
              <a:t> By opening up the double bond to a single bond allows the monomers to have extra bonding capacity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AU" altLang="en-US" sz="2400" dirty="0"/>
              <a:t> Most simple example is formation of polyethylene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AU" altLang="en-US" sz="1000" dirty="0"/>
          </a:p>
        </p:txBody>
      </p:sp>
      <p:pic>
        <p:nvPicPr>
          <p:cNvPr id="66" name="Picture 2" descr="http://www.bsquaredfutures.com/pluginfile.php/274/mod_imscp/content/1/lo_5-1-scorm/lo_5-1-scorm/images/fig1.jpg">
            <a:extLst>
              <a:ext uri="{FF2B5EF4-FFF2-40B4-BE49-F238E27FC236}">
                <a16:creationId xmlns:a16="http://schemas.microsoft.com/office/drawing/2014/main" id="{1586A8B3-EE0D-4B22-DFFD-C23CBBD4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934" y="3728320"/>
            <a:ext cx="6915992" cy="300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30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AC39DDB8-DCF0-A358-77F4-67E7BBC0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92" y="1876281"/>
            <a:ext cx="11494139" cy="31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41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 – drawing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9BD0EC1-9BB1-4DDC-9933-F229B22308C1}"/>
              </a:ext>
            </a:extLst>
          </p:cNvPr>
          <p:cNvGrpSpPr/>
          <p:nvPr/>
        </p:nvGrpSpPr>
        <p:grpSpPr>
          <a:xfrm>
            <a:off x="289907" y="4646780"/>
            <a:ext cx="2980020" cy="1137350"/>
            <a:chOff x="507219" y="2718576"/>
            <a:chExt cx="2980020" cy="11373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94DDDD-D632-4251-95F9-A7A37D9D4BC3}"/>
                </a:ext>
              </a:extLst>
            </p:cNvPr>
            <p:cNvSpPr txBox="1"/>
            <p:nvPr/>
          </p:nvSpPr>
          <p:spPr>
            <a:xfrm>
              <a:off x="533691" y="2743808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B5DDF-315A-494B-8FDD-51C2168EEE50}"/>
                </a:ext>
              </a:extLst>
            </p:cNvPr>
            <p:cNvSpPr txBox="1"/>
            <p:nvPr/>
          </p:nvSpPr>
          <p:spPr>
            <a:xfrm>
              <a:off x="1184787" y="3010965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DB5F53-51F6-48CE-89B4-360149E60F61}"/>
                </a:ext>
              </a:extLst>
            </p:cNvPr>
            <p:cNvSpPr txBox="1"/>
            <p:nvPr/>
          </p:nvSpPr>
          <p:spPr>
            <a:xfrm>
              <a:off x="1997587" y="3010964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3747E0-97AC-45C5-99CE-289CD78A8811}"/>
                </a:ext>
              </a:extLst>
            </p:cNvPr>
            <p:cNvCxnSpPr/>
            <p:nvPr/>
          </p:nvCxnSpPr>
          <p:spPr>
            <a:xfrm>
              <a:off x="1604065" y="3268253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560938-BA0C-4256-8111-6D3F0E6CC1C4}"/>
                </a:ext>
              </a:extLst>
            </p:cNvPr>
            <p:cNvCxnSpPr/>
            <p:nvPr/>
          </p:nvCxnSpPr>
          <p:spPr>
            <a:xfrm>
              <a:off x="1598531" y="3362704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49BC8C-F326-4EEA-B624-E4B05FE8A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8909" y="3036196"/>
              <a:ext cx="360608" cy="137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C53D2A-1853-4407-B158-7FA8C72A081D}"/>
                </a:ext>
              </a:extLst>
            </p:cNvPr>
            <p:cNvSpPr txBox="1"/>
            <p:nvPr/>
          </p:nvSpPr>
          <p:spPr>
            <a:xfrm>
              <a:off x="2674439" y="2718576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</a:t>
              </a:r>
              <a:endParaRPr lang="en-AU" sz="32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31A51C-9FDA-438C-87A7-9B1075612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88" y="3390440"/>
              <a:ext cx="360608" cy="137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625E56-D320-4611-980E-A322C8B751D4}"/>
                </a:ext>
              </a:extLst>
            </p:cNvPr>
            <p:cNvSpPr txBox="1"/>
            <p:nvPr/>
          </p:nvSpPr>
          <p:spPr>
            <a:xfrm>
              <a:off x="507219" y="3243972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A25F6B-546A-4A4A-80A0-012AACDE2397}"/>
                </a:ext>
              </a:extLst>
            </p:cNvPr>
            <p:cNvCxnSpPr>
              <a:cxnSpLocks/>
            </p:cNvCxnSpPr>
            <p:nvPr/>
          </p:nvCxnSpPr>
          <p:spPr>
            <a:xfrm>
              <a:off x="2354608" y="3426447"/>
              <a:ext cx="360608" cy="137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A82C079-580A-472C-B1CC-D8C4EC19D018}"/>
                </a:ext>
              </a:extLst>
            </p:cNvPr>
            <p:cNvCxnSpPr>
              <a:cxnSpLocks/>
            </p:cNvCxnSpPr>
            <p:nvPr/>
          </p:nvCxnSpPr>
          <p:spPr>
            <a:xfrm>
              <a:off x="913613" y="3036196"/>
              <a:ext cx="360608" cy="1370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167FC5-345A-49AA-910B-5D85CC7570EC}"/>
                </a:ext>
              </a:extLst>
            </p:cNvPr>
            <p:cNvSpPr txBox="1"/>
            <p:nvPr/>
          </p:nvSpPr>
          <p:spPr>
            <a:xfrm>
              <a:off x="2657263" y="3271151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E8CC771-DFE5-4A6E-9A5E-81103A6C9C6F}"/>
              </a:ext>
            </a:extLst>
          </p:cNvPr>
          <p:cNvSpPr txBox="1"/>
          <p:nvPr/>
        </p:nvSpPr>
        <p:spPr>
          <a:xfrm>
            <a:off x="-1" y="928627"/>
            <a:ext cx="9065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Redraw the alkene so that the groups point up and down instead of out on an angle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EBF50BB-B530-4C64-8574-8B0F01A83FD6}"/>
              </a:ext>
            </a:extLst>
          </p:cNvPr>
          <p:cNvSpPr/>
          <p:nvPr/>
        </p:nvSpPr>
        <p:spPr>
          <a:xfrm rot="16200000">
            <a:off x="3448725" y="4786982"/>
            <a:ext cx="580104" cy="937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D86E5D-A8C4-4243-ADA1-2CBDDE9410FF}"/>
              </a:ext>
            </a:extLst>
          </p:cNvPr>
          <p:cNvGrpSpPr/>
          <p:nvPr/>
        </p:nvGrpSpPr>
        <p:grpSpPr>
          <a:xfrm>
            <a:off x="5277709" y="4349203"/>
            <a:ext cx="1658112" cy="1811673"/>
            <a:chOff x="1167611" y="4722684"/>
            <a:chExt cx="1658112" cy="18116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E947A5-4E57-4B7C-AD40-2F24483BE92D}"/>
                </a:ext>
              </a:extLst>
            </p:cNvPr>
            <p:cNvSpPr txBox="1"/>
            <p:nvPr/>
          </p:nvSpPr>
          <p:spPr>
            <a:xfrm>
              <a:off x="1174050" y="5931350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41FA47-27EA-4422-AB5B-EA79E1545EC4}"/>
                </a:ext>
              </a:extLst>
            </p:cNvPr>
            <p:cNvSpPr txBox="1"/>
            <p:nvPr/>
          </p:nvSpPr>
          <p:spPr>
            <a:xfrm>
              <a:off x="1167611" y="5364412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6A7451-5BAD-4CE7-8353-71612513A719}"/>
                </a:ext>
              </a:extLst>
            </p:cNvPr>
            <p:cNvSpPr txBox="1"/>
            <p:nvPr/>
          </p:nvSpPr>
          <p:spPr>
            <a:xfrm>
              <a:off x="1980411" y="5364411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EC310E-03D4-4AFD-B14D-173E139D9847}"/>
                </a:ext>
              </a:extLst>
            </p:cNvPr>
            <p:cNvCxnSpPr/>
            <p:nvPr/>
          </p:nvCxnSpPr>
          <p:spPr>
            <a:xfrm>
              <a:off x="1586889" y="5621700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32D137-AAC4-4DD6-B4CD-10A13F4175DB}"/>
                </a:ext>
              </a:extLst>
            </p:cNvPr>
            <p:cNvCxnSpPr/>
            <p:nvPr/>
          </p:nvCxnSpPr>
          <p:spPr>
            <a:xfrm>
              <a:off x="1581355" y="5716151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668AD0-74A7-46E1-B163-1FCF804264B5}"/>
                </a:ext>
              </a:extLst>
            </p:cNvPr>
            <p:cNvSpPr txBox="1"/>
            <p:nvPr/>
          </p:nvSpPr>
          <p:spPr>
            <a:xfrm>
              <a:off x="2012923" y="4754484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</a:t>
              </a:r>
              <a:endParaRPr lang="en-AU" sz="3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5EFA50-CA09-4819-834B-0F0114C0E192}"/>
                </a:ext>
              </a:extLst>
            </p:cNvPr>
            <p:cNvSpPr txBox="1"/>
            <p:nvPr/>
          </p:nvSpPr>
          <p:spPr>
            <a:xfrm>
              <a:off x="1993289" y="5949582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F9B6FD-C5DD-49CD-9E15-4EB5312CCE55}"/>
                </a:ext>
              </a:extLst>
            </p:cNvPr>
            <p:cNvSpPr txBox="1"/>
            <p:nvPr/>
          </p:nvSpPr>
          <p:spPr>
            <a:xfrm>
              <a:off x="1167611" y="4722684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5A2000-F7A4-488C-B3BF-246A220690B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768" y="5188151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988321-B738-4567-9A2E-1AB8E2C03E28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43" y="5205529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61772D-7F44-461A-8B2E-7713DFB3B791}"/>
                </a:ext>
              </a:extLst>
            </p:cNvPr>
            <p:cNvCxnSpPr>
              <a:cxnSpLocks/>
            </p:cNvCxnSpPr>
            <p:nvPr/>
          </p:nvCxnSpPr>
          <p:spPr>
            <a:xfrm>
              <a:off x="2200850" y="5832165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D590A6-3D7D-4881-BF19-EF62EDF4B803}"/>
                </a:ext>
              </a:extLst>
            </p:cNvPr>
            <p:cNvCxnSpPr>
              <a:cxnSpLocks/>
            </p:cNvCxnSpPr>
            <p:nvPr/>
          </p:nvCxnSpPr>
          <p:spPr>
            <a:xfrm>
              <a:off x="1374942" y="5822329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4B2D8F-F8CF-45D7-9E0B-A1B67133B54D}"/>
              </a:ext>
            </a:extLst>
          </p:cNvPr>
          <p:cNvCxnSpPr/>
          <p:nvPr/>
        </p:nvCxnSpPr>
        <p:spPr>
          <a:xfrm>
            <a:off x="6903309" y="5307336"/>
            <a:ext cx="19978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48CF970-9AA5-4027-BF8C-7CE97E733B15}"/>
              </a:ext>
            </a:extLst>
          </p:cNvPr>
          <p:cNvGrpSpPr/>
          <p:nvPr/>
        </p:nvGrpSpPr>
        <p:grpSpPr>
          <a:xfrm>
            <a:off x="9395671" y="4330971"/>
            <a:ext cx="2058073" cy="1811673"/>
            <a:chOff x="5285573" y="4704452"/>
            <a:chExt cx="2058073" cy="18116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7C79FE7-676B-4CAE-8883-DEF9D70749D1}"/>
                </a:ext>
              </a:extLst>
            </p:cNvPr>
            <p:cNvSpPr txBox="1"/>
            <p:nvPr/>
          </p:nvSpPr>
          <p:spPr>
            <a:xfrm>
              <a:off x="5691973" y="5913118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66A57B9-0AEA-46AD-BBF2-844C3CA6B14A}"/>
                </a:ext>
              </a:extLst>
            </p:cNvPr>
            <p:cNvSpPr txBox="1"/>
            <p:nvPr/>
          </p:nvSpPr>
          <p:spPr>
            <a:xfrm>
              <a:off x="5685534" y="5346180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2991A4-0EB2-4888-B841-C2D92E767B4F}"/>
                </a:ext>
              </a:extLst>
            </p:cNvPr>
            <p:cNvSpPr txBox="1"/>
            <p:nvPr/>
          </p:nvSpPr>
          <p:spPr>
            <a:xfrm>
              <a:off x="6498334" y="5346179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AU" sz="32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8464FE-B826-489E-AB22-4F233F1ACD90}"/>
                </a:ext>
              </a:extLst>
            </p:cNvPr>
            <p:cNvCxnSpPr/>
            <p:nvPr/>
          </p:nvCxnSpPr>
          <p:spPr>
            <a:xfrm>
              <a:off x="6104812" y="5662460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2A2CBB-11C7-4147-973F-176F99593E0F}"/>
                </a:ext>
              </a:extLst>
            </p:cNvPr>
            <p:cNvSpPr txBox="1"/>
            <p:nvPr/>
          </p:nvSpPr>
          <p:spPr>
            <a:xfrm>
              <a:off x="6530846" y="4736252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R</a:t>
              </a:r>
              <a:endParaRPr lang="en-AU" sz="3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806235-F3D2-4C54-919F-D5AB82682767}"/>
                </a:ext>
              </a:extLst>
            </p:cNvPr>
            <p:cNvSpPr txBox="1"/>
            <p:nvPr/>
          </p:nvSpPr>
          <p:spPr>
            <a:xfrm>
              <a:off x="6511212" y="5931350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27CD27E-B645-48B3-837F-C5C3B50735E7}"/>
                </a:ext>
              </a:extLst>
            </p:cNvPr>
            <p:cNvSpPr txBox="1"/>
            <p:nvPr/>
          </p:nvSpPr>
          <p:spPr>
            <a:xfrm>
              <a:off x="5685534" y="4704452"/>
              <a:ext cx="81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AU" sz="3200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7D4F7F-C8AB-4EC1-88E9-5197B00A1B17}"/>
                </a:ext>
              </a:extLst>
            </p:cNvPr>
            <p:cNvCxnSpPr>
              <a:cxnSpLocks/>
            </p:cNvCxnSpPr>
            <p:nvPr/>
          </p:nvCxnSpPr>
          <p:spPr>
            <a:xfrm>
              <a:off x="6723691" y="5169919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4C752F-58C3-48A5-80F6-330C79498CBD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66" y="5187297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ECA50D1-5A91-4B92-B799-238F835277FA}"/>
                </a:ext>
              </a:extLst>
            </p:cNvPr>
            <p:cNvCxnSpPr>
              <a:cxnSpLocks/>
            </p:cNvCxnSpPr>
            <p:nvPr/>
          </p:nvCxnSpPr>
          <p:spPr>
            <a:xfrm>
              <a:off x="6718773" y="5813933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DEDE7A-D430-4B3D-9F3D-C1420A7671F0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65" y="5804097"/>
              <a:ext cx="0" cy="2674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F3A61A-1F94-43E7-8700-C5F62B30C271}"/>
                </a:ext>
              </a:extLst>
            </p:cNvPr>
            <p:cNvCxnSpPr/>
            <p:nvPr/>
          </p:nvCxnSpPr>
          <p:spPr>
            <a:xfrm>
              <a:off x="5285573" y="5661480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714DA6-CA63-4E6F-AAA2-3B7F0A5F02D6}"/>
                </a:ext>
              </a:extLst>
            </p:cNvPr>
            <p:cNvCxnSpPr/>
            <p:nvPr/>
          </p:nvCxnSpPr>
          <p:spPr>
            <a:xfrm>
              <a:off x="6875238" y="5680817"/>
              <a:ext cx="40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D5D346E-22FA-4DEA-975F-B461037417F2}"/>
              </a:ext>
            </a:extLst>
          </p:cNvPr>
          <p:cNvSpPr txBox="1"/>
          <p:nvPr/>
        </p:nvSpPr>
        <p:spPr>
          <a:xfrm>
            <a:off x="-1" y="1698866"/>
            <a:ext cx="12044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Draw a reaction arrow and redraw the monomer with a single bond and additional bonds on the left and right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Add round brackets so they intersect the additional single bonds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Add an “n” in front of the monomer and next to the bracket (bottom right)</a:t>
            </a:r>
          </a:p>
          <a:p>
            <a:pPr marL="457200" indent="-457200">
              <a:buAutoNum type="arabicPeriod" startAt="2"/>
            </a:pPr>
            <a:r>
              <a:rPr lang="en-US" sz="2400" dirty="0"/>
              <a:t>Add “initiator” above the reaction arrow</a:t>
            </a:r>
            <a:endParaRPr lang="en-AU" sz="2400" dirty="0"/>
          </a:p>
        </p:txBody>
      </p:sp>
      <p:sp>
        <p:nvSpPr>
          <p:cNvPr id="67" name="Double Bracket 66">
            <a:extLst>
              <a:ext uri="{FF2B5EF4-FFF2-40B4-BE49-F238E27FC236}">
                <a16:creationId xmlns:a16="http://schemas.microsoft.com/office/drawing/2014/main" id="{7F7C61CE-A05F-4B17-B418-B425F386F304}"/>
              </a:ext>
            </a:extLst>
          </p:cNvPr>
          <p:cNvSpPr/>
          <p:nvPr/>
        </p:nvSpPr>
        <p:spPr>
          <a:xfrm>
            <a:off x="9557170" y="4381003"/>
            <a:ext cx="1720917" cy="1743408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BD9028-9337-4E3B-B773-2E5FC182D50E}"/>
              </a:ext>
            </a:extLst>
          </p:cNvPr>
          <p:cNvSpPr txBox="1"/>
          <p:nvPr/>
        </p:nvSpPr>
        <p:spPr>
          <a:xfrm>
            <a:off x="11303484" y="5688030"/>
            <a:ext cx="55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n</a:t>
            </a:r>
            <a:endParaRPr lang="en-AU" sz="3200" dirty="0">
              <a:solidFill>
                <a:srgbClr val="0070C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4B0783-35F3-49ED-BC38-851BE4400A47}"/>
              </a:ext>
            </a:extLst>
          </p:cNvPr>
          <p:cNvSpPr txBox="1"/>
          <p:nvPr/>
        </p:nvSpPr>
        <p:spPr>
          <a:xfrm>
            <a:off x="4883852" y="4965778"/>
            <a:ext cx="554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n</a:t>
            </a:r>
            <a:endParaRPr lang="en-AU" sz="3200" dirty="0">
              <a:solidFill>
                <a:srgbClr val="0070C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E9BC82-35CF-463C-A152-69CC26E0E347}"/>
              </a:ext>
            </a:extLst>
          </p:cNvPr>
          <p:cNvSpPr txBox="1"/>
          <p:nvPr/>
        </p:nvSpPr>
        <p:spPr>
          <a:xfrm>
            <a:off x="7128666" y="4574191"/>
            <a:ext cx="178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initiator</a:t>
            </a:r>
            <a:endParaRPr lang="en-A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8" grpId="0"/>
      <p:bldP spid="69" grpId="0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6041F-BE52-4C56-A11A-A9B911E34B0A}"/>
              </a:ext>
            </a:extLst>
          </p:cNvPr>
          <p:cNvSpPr txBox="1"/>
          <p:nvPr/>
        </p:nvSpPr>
        <p:spPr>
          <a:xfrm>
            <a:off x="156753" y="87086"/>
            <a:ext cx="8908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 polymers – practice</a:t>
            </a:r>
            <a:endParaRPr lang="en-AU" sz="32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55B4AB-24CC-44D1-8164-03A4780BA0EA}"/>
              </a:ext>
            </a:extLst>
          </p:cNvPr>
          <p:cNvCxnSpPr/>
          <p:nvPr/>
        </p:nvCxnSpPr>
        <p:spPr>
          <a:xfrm>
            <a:off x="0" y="767655"/>
            <a:ext cx="9065623" cy="0"/>
          </a:xfrm>
          <a:prstGeom prst="line">
            <a:avLst/>
          </a:prstGeom>
          <a:ln w="5715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5149972-C607-4099-ABE2-F3119A79F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6" b="14347"/>
          <a:stretch/>
        </p:blipFill>
        <p:spPr>
          <a:xfrm>
            <a:off x="9065622" y="0"/>
            <a:ext cx="3126378" cy="1300480"/>
          </a:xfrm>
          <a:prstGeom prst="rect">
            <a:avLst/>
          </a:prstGeom>
        </p:spPr>
      </p:pic>
      <p:pic>
        <p:nvPicPr>
          <p:cNvPr id="55" name="Picture 3">
            <a:extLst>
              <a:ext uri="{FF2B5EF4-FFF2-40B4-BE49-F238E27FC236}">
                <a16:creationId xmlns:a16="http://schemas.microsoft.com/office/drawing/2014/main" id="{2925A67B-A52B-F675-BAEE-E0156F4A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91" y="1207194"/>
            <a:ext cx="8445067" cy="525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951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681</Words>
  <Application>Microsoft Office PowerPoint</Application>
  <PresentationFormat>Widescreen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BARNES Alison [Rossmoyne Senior High School]</cp:lastModifiedBy>
  <cp:revision>10</cp:revision>
  <dcterms:created xsi:type="dcterms:W3CDTF">2021-08-08T09:04:03Z</dcterms:created>
  <dcterms:modified xsi:type="dcterms:W3CDTF">2022-08-01T01:57:20Z</dcterms:modified>
</cp:coreProperties>
</file>