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6" r:id="rId7"/>
    <p:sldId id="271" r:id="rId8"/>
    <p:sldId id="265" r:id="rId9"/>
    <p:sldId id="272" r:id="rId10"/>
    <p:sldId id="279" r:id="rId11"/>
    <p:sldId id="280" r:id="rId12"/>
    <p:sldId id="278" r:id="rId13"/>
    <p:sldId id="281" r:id="rId14"/>
    <p:sldId id="277" r:id="rId15"/>
    <p:sldId id="276" r:id="rId16"/>
    <p:sldId id="275" r:id="rId17"/>
    <p:sldId id="274" r:id="rId18"/>
    <p:sldId id="283" r:id="rId19"/>
    <p:sldId id="282" r:id="rId20"/>
    <p:sldId id="284" r:id="rId21"/>
    <p:sldId id="273" r:id="rId22"/>
    <p:sldId id="286" r:id="rId23"/>
    <p:sldId id="288" r:id="rId24"/>
    <p:sldId id="289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8-11T05:39:49.1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13988 12400 0,'0'-17'63,"-18"17"-1,-17 0-31,35-18-15,-18 0 0,0 18-16,1 0 15,-1-17 1,1 17-1,-1-18 17,0 0-17,1 1 1,-1 17 0,0 0-1,1-18 1,-1 18 15,0-18-15,1 1-1,-1 17 32,1-18-47,-1 18 16,0-35-1,-17 35 17,0-18-17,-18 1 1,35-1 0,-35 0-1,18 1 1,17-1-1,1 18 1,-1 0 0,0 0-16,1-18 15,-19 18 1,19 0 0,-1 0-16,-17-17 15,17-1 1,-17 18-1,0 0 17,17-18-17,-35 18 1,36 0 0,-19-17-1,19-1-15,-19 18 16,-17 0-16,18-17 0,0-1 15,0 18 1,17-35 0,0 17-1,-17 0 1,0-17 0,-1 17-1,1-17 1,0 18-1,17-1 1,1 0 15,-1 1-15,-17-19-16,17 19 16,-17-19-1,17 1 1,1-18-1,-19 18 1,19-36 0,-19 18-1,36-17 1,-17 35 0,17-1-1,0 19 1,-18-19-1,18 19 17,0-1-32,0-17 15,0 17-15,0-17 16,-18-18 0,1 0-1,17 0 1,0 0-1,0 0 1,0 36 0,0-19-1,0 1 1,0 0 0,0 17-1,-18 1-15,18-1 16,0 0-1,0-17 1,0 17 0,-18 1-1,1-18 1,17-18 0,-18 35-1,1-17 1,17 17-1,0 0 1,0 1 0,0-1-16,-18 18 15,18-18 1,0 1 15,0-1-15,0 1-16,-18-1 15,18-17 17,-17-36-17,17 53 1,-36-105 0,1 17-1,0 36 1,35 17-16,-18 35 15,18-17-15,-17-1 0,17 1 16,-18-18 0,0 18-1,18 17 1,-17-17 0,-1 17-1,18 1 1,-18-18-1,18 17 17,-35-35-17,-18-18 1,36 54-16,-1-1 16,0 1-16,1-1 0,-19-17 15,1-1 1,-18 19-1,-17-19 1,34 36 0,-34-17-1,-1-1 1,-17-17 0,-18 0-1,36 35 1,34 0-1,-17-18-15,0 18 16,-35-35-16,0-1 16,-71 19-1,1-1 1,34-17 0,36 17-1,35 18 1,35 0-1,1 0 1,-1 0 0,0 0-1,-17 0 1,0 0 0,17 18-16,-17-1 15,-53 19 1,70-36-16,-17 35 15,0-17 17,17-18-17,-17 35 1,-1-17 0,1 17-1,-18 0 1,18 0-1,0 1 1,17-19 0,0 1-16,18 0 15,-17-18-15,17 17 16,-18 1-16,0 0 16,18-1 15,0 1-31,-17 17 15,17 36 17,-18-18-17,18-18 1,-17 35 0,17-52-16,-18 0 15,18 17-15,0-17 0,0 17 16,0-18-1,0 1 1,0 17 0,0 1-1,0-19 1,0 19 0,0 17-1,0-18 1,0 0-1,0 18 17,18 0-17,-1 0 1,1 0 0,-18-36-16,0 1 15,17 17-15,-17-17 16,18 0-1,0 17 1,-1 18 0,1-18-1,17 0 1,-17 1 0,0-1-1,-1 18 1,1-36-1,17 19-15,-35-19 16,18 1-16,-1 0 16,1 17-1,0-17 1,17 17 0,-17-18-1,35 19 1,-1-1-1,19 18 1,-53-35 0,17 17-1,-17-18 1,-1 1-16,1 17 16,-1 1-1,1-19 1,0-17-16,-1 36 15,36 34 1,-35-35 15,17 1-15,-17-1 0,-1 18-1,36 0 1,-35-18-1,0 0 1,-1 18 0,1-35-16,0 17 15,-18-17-15,0-1 16,17 19-16,1-1 16,-18-17-1,18 17 1,-1-17-1,1 35 1,-18-36 15,17 18-15,-17-17 0,18 0-1,-18-1 1,18 19 78,-1-19-63,-17 1-16,18 17 1,-18 0 0,18 1-1,-1-19 1,1 72 0,-18-72-16,18 54 15,-1-18-15,1-18 16,-1 18-1,1-18 1,-18 18 0,18-35-1,-18 17 1,17 0 0,-17 1-1,18-19 1,0 1-1,-18 17 1,0-17 0,17 17-1,-17-17-15,0-1 16,18 36 0,17 0-1,-17-18 1,-18 1-1,35-1 1,-17 0 0,-1 1-1,1-19 1,0-17 0,-18 18-16,17-1 15,1-17-15,-18 18 16,18-18-1,-18 18-15,53 17 32,-18-17-17,18 35 1,17 17 0,1-35-1,-18 18 1,-18-17-1,36 16 1,-19-16 0,19-1-1,-36-17-15,36 17 16,-53-17 0,17-1-16,18 1 15,0 17 1,0 0-1,17 1 17,18 17-17,18 0 1,-18-18 0,18 18-1,0-18 1,-53-17-16,-18-1 15,0-17-15,-17 18 0,17-18 16,36 0 0,-1 18-1,-17-18 1,0 0 0,18 0-1,17 0 1,-35 0-1,53 0 17,-18 0-17,18 0 1,-71 0-16,0 0 16,1-18-16,-1 18 0,0-18 15,1 1 1,-1-1-1,0 0 1,-17-17 0,-1 35-1,36 0 1,0 0 0,-18-18-1,18 1 1,-35 17-1,-18-18 1,18 18 0,17-17-16,-17-1 15,-1 18 1,36-35 0,-18 17-1,1-17 1,-19 17-1,-17 0 1,18 1 0,-18-18-1,18 17 1,-1-17 0,-17 17-16,0 0 15,0 1 1,0-19-1,0-17 17,0 18-17,0 0 1,0 0 0,0 17-1,0 0 1,0 1-16,0-19 15,0 19 1,-17-1 0,17 1-1,0-19 1,-18 1 0,18 17-1,0-17 1,-18 0-1,18 0 17,-17 17-17,17 0 1,0-17 0,0 17-1,-18-17 1,18 17-16,0 1 15,0-1 1,-18 0 0,18-17-1,0 18 1,0-19 0,-17 1-1,-1-18 1,0 35-1,18-17 17,0 18-17,-17-1 1,17 0 0,-18 1-1,1-19 16,17 19 1,0-1-17,0 0 17,-18 1-1,0-1 188,1 18 140,-1 0-343,0 0 124</inkml:trace>
  <inkml:trace contextRef="#ctx0" brushRef="#br1" timeOffset="13838.4305">12171 9031 0,'17'0'110,"19"-35"-95,-19 35 1,19-18-16,17-17 31,17-18-15,-17 18 0,-35 17-1,17 0 1,0 1-16,-17-18 15,17 17 1,36-17 0,-36-1-1,36-17 1,-19 18 0,19-18-1,-53 36 1,17-19-1,-17 1 17,35 0-17,-18-1 1,0 19-16,-17-1 16,-1 18-16,19-35 0,-19 35 15,19-35 1,16-1-1,19 1 1,-18 0 0,0 17-1,0-35 1,0 18 0,0 17-1,-18-17 1,35 17-1,-70 1 1,36 17 0,-1-18-16,-17 1 0,17 17 15,0-18 1,0-17 0,1 35-1,-1-18 1,-17 0-1,35 1 1,-1-1 0,1-17-1,-17-1 1,34 1 0,-52 35-16,35-35 15,-36 17-15,1 18 16,17-17-16,1-1 15,-19 18 17,19-18-17,-1-17 1,-18 35 0,19-18-1,-19 18 1,19-17-1,-1 17 1,-17 0 0,17-18-16,0 1 15,18 17 1,-35-18 0,-1 18 15,1 0-16,0 0 1,-1 0-16,1-18 31,0 18-15,-18-17 0,17 17-1,1 0-15,-1 0 16,36 0-16,-35 0 0,17 0 15,1-18 1,-19 18 0,1 0-1,17-18 17,-17 18-17,17 0 1,-17 0-16,35-17 15,-36-1 17,18 18-17,-17 0 1,17-18 0,-17 18-1,0 0 1,17-17-1,-17 17 1,17 0 0,0-18-1,0 18 1,1 0 0,-19 0-1,19 0 16,-1 18 1,-17-18-17,17 17 1,-18 1 15,-17 0-31,18-18 16,0 17-1,17 19 1,0-1 0,-17 0-1,0 0 1,17 1 0,18-1-1,-36-17 1,-17 35-1,36-18 1,-36 18 15,17 0-15,1-36 0,-18 19-1,0-1 1,0 0-1,0 0 1,0-17-16,0 0 16,0 17-1,0 0 1,0-17 0,-18 35-1,18 0 1,-35-18-1,17 36 17,-17-1-17,17-35 1,1 18 0,17-17-1,-18-1 1,1-17-16,17-1 15,0 1-15,0-1 0,-18 19 16,18-1 0,-18 36-1,18-54 1,0 54 0,0-36-1,0 0 1,0 18-1,0-35 17,0-1-17,0 19 1,0-1 0,0-17-16,0-1 15,0 1-15,0 0 16,0 17-1,0 0 1,0 0 0,0-17-1,0 17 1,0 1 0,0-1-1,0 0 1,-17-17 31,17 17-32,0-17 1,0 17 0,-18 18-1,0-35 1,18-1-1,0 18 1,0-17 0,-17 17-1,-1 1 1,0-1 0,18 0-16,-35-17 15,35 0-15,-35 17 16,17 0-16,-17 0 15,17-17 1,1 17 15,-19 1-15,19-19 0,-18-17-1,-18 18 1,-18 17-1,36-17 1,17-18 0,0 17-16,1-17 15,-18 18-15,17-18 16,18 18-16,-71 17 16,18-17-1,18-1 1,-53 18-1,0-17 1,35 0 15,18-1-15,-1 1 0,-17 0-1,18-1 1,0 1-16,35 0 15,-53-1-15,35 1 16,-17-18 0,-18 35-1,0-35 1,0 18 0,-17-1-1,52 1 1,-17 0-1,-18-1 1,0 1 15,0 17-15,0-35 0,35 18-16,-34-18 15,34 18-15,-17-18 16,-18 17-1,-35-17 1,17 0 0,18 18-1,0-1 1,18-17 0,-18 0-1,0 0 1,35 0-1,1 0 17,-1 0-17,0 0 1,1 0 15,-1 0-31,1 0 16,-1 0-1,0 0 1,1 0 0,-1 0-1,-17 0 1,-1-17 0,19 17-1,-1-18 1,-35 1-1,36 17 1,-19-18 15,1 18-15,17 0 0,1-18-1,-1 18 16,1-17 16,-1-1-15,0 0-17,1 18 1,17-17-1,-18 17 1,18-18 0,-18 18-1,18-18 1,-17 1 0,-1 17-1,18-18 1,-18 18-16,18-17 15,-17 17 1,17-18 0,-36 0-1,19 1 1,-1-1 0,-17 0-1,35 1 1,-35-1-1,35 0 17,-18 18-17,0-17 1,1 17 0,-1-18-1,0 0 1,1 1-1,-18 17 1,17 0 31,18-18-47,-18 18 31,1-17 0,-1-1 16,18 0-15,-18 1-17,18-1 1,-17 0-1,-1 1 1,18-1-16,-18 0 16,18 1-1,-35-1 1,35 1 0,-17-1-16,17 0 31,-18 1 0,18-1 16,0 0 0,-18 18-47,18-17 31,-17 17-15,17-36-1,-18 19 1,0-18 0,18-1-1,0 19 1,-17-19-1,17 1 17,-18 0-17,18 17 1,-18 0 0,18 1-1,0-1 32,0 1-31,0-1-1,0 0 17,0 1-32,0-19 15,0 19 1,0-1-1,0 0 17,0 1-17,0-1 1,-17 18 0,17-35-1,0 17 1,0 1-1,-18-1 1,18 0 0,-18 1 15,18-1 16,0 0-16,0 1-15,0-1 31,0 1-16,0-1 0,0 0 16,0 1-16,-17 17-31,17-18 31,0 0 1,0 1-1,0-1-15,0 0 15,0 1 31</inkml:trace>
  <inkml:trace contextRef="#ctx0" brushRef="#br2" timeOffset="25525.1837">16334 9578 0,'0'18'0,"-18"-1"156,18 1-140,0-1 0,0 1-1,0 0 1,-18 17 0,1 18-1,-1 18 1,0-1-1,1-35 17,17 18-17,-18 0 1,18-18 0,0-17-16,0 35 15,0-35 1,-17-1-1,17 19 1,0-1 0,0 0-1,0 0 1,0 36 0,0-18-1,0 17 1,0-17-1,0-35 1,0 17 0,0-17-16,0 0 0,0 17 15,17-18 1,1 54 0,-1-53-1,-17 17 1,18 0-1,-18-17 1,18 17 0,-18-17-1,17-1 1,1 19 0,17-19-1,-35 1-15,18 0 16,0-18-1,-1 17-15,1-17 32,-1 18-17,19 0 1,-1-1 0,18 1-1,17-18 1,-34 35-1,-1-35 1,36 18 0,-54-18-16,19 0 15,-1 0-15,18 17 16,-18-17-16,18 0 16,-18 0-1,-17 0 1,-1 0-1,1 0 17,17 0-17,18 0 1,0 0 0,0-17-1,0 17 1,-35 0-16,-1 0 15,19 0-15,-19 0 0,1 0 16,17-18 0,18 0-1,-35 18 1,-1 0 0,19 0-1,-19-17 1,19-1-1,-1 18 17,18-35-17,-18 35 1,0-18 0,-35 1-16,36 17 15,-19-18 1,36 0-1,-18 1 1,-17 17 0,17 0-1,-35-18 1,36 18 0,-36-18-1,35 18 1,0-17-1,0-1 1,-17 18 0,17-18-1,-17 1 1,0 17 0,-1-18-1,-17 1 1,18-1-1,17-17 1,-17 17 0,-18 0-1,35-17 1,-17 17 15,-1 18-15,1 0-1,0 0-15,17-17 32,18 17-17,0 0 1,17 0 0,-34 17-1,-19 1 1,19-18-1,-1 18 1,35-1 0,-34 1-16,-19 0 15,19-18-15,16 0 16,-34 17-16,35 1 16,-18 0-1,-17-1 1,0-17-1,17 0 1,0 18 15,0-18-15,36 17 0,-36-17-1,18 18 1,-35-18-16,-1 0 15,1 0-15,0 0 0,-1 0 16,54 18 0,17-18-1,-17 0 1,17 0 0,0 0-1,36 0 1,-1 0-1,-35 0 17,-53 0-17,36 0 1,-18 0 0,-18 0-16,36-18 15,-36 0-15,-17 18 16,17 0-1,-35-17 1,35 17 0,36-35-1,17 17 1,-17-17 0,-1 17-1,-17-17 1,-35 17-1,-1 0 17,1 18-17,17-35 1,-17 0 0,-1 17-1,19-17 1,17-18-1,-18 18 1,18-18 0,-35 35-1,-1 1 1,1-1 0,-1 0-16,1-17 15,0 17 1,17 1-1,0-1 1,1-17 15,-36 17-15,35 1 0,-18-1-1,1 0 1,0-17-1,-1 0 1,1 17 0,-18 0-16,0 1 15,18-1 1,-18 1-16,17-36 16,-17-18-1,0-17 1,18 35-1,0-53 1,-18 53 15,17 0-15,-17 0 0,0 0-1,0 36 1,0-18-16,0-1 15,0 1-15,0 17 16,0-17 0,0-18-1,0 18 1,0 0 0,0-18-1,0 17 1,0-17-1,-17 1 1,-19 16 15,19 1-15,-1 0 0,0-1-16,-35-16 15,36 34-15,-18 0 16,-1-17-1,1 17 1,-53-35 0,35 36-1,-35-18 1,-53-1 0,52 19-1,36 17 1,-17-18-1,52 18 1,1-18 0,-1 18-16,-17 0 0,-1 0 15,19 0 1,-1 0 0,-17 0-1,0 0 1,-18 18-1,-36 35 1,19-35 0,-1 17-1,18 18 1,1 0 0,16-36-16,1 1 15,0 17-15,-1-35 16,1 35-16,-35 1 15,34-19 1,1 19 15,-18 17-15,18-18 0,-18 0-1,18-17 1,-18 17-1,17-17 1,-16 17 0,34-35-16,-17 35 15,17-35-15,0 18 16,-17-18-16,0 18 16,0-1-1,-18-17 1,-18 35-1,0-35 1,19 18 15,-37-18-15,19 0 0,-1 18-1,1-18 1,52 0-16,-17 0 15,-36 0-15,18 0 16,0 0 0,-17 0-1,-18 0 1,-18 0 0,18 0-1,52 0 1,-17 0-1,18 0 1,0 0 15,-18-18-15,-18 0 0,18 1-1,1-1 1,34 1-1,-17 17 1,-1-18 0,-17 0-1,18 1 1,0 17 0,17-18-1,1 18 1,-36 0-1,35-18 1,0 18 0,1 0-16,-1 0 0,1 0 15,-36 0 1,0 0 0,0 0-1,-18 18 1,-35 17-1,36-35 1,-1 36 0,18-36-1,0 17 1,18 1 0,18-18-16,-19 0 15,19 0 1,-1 17-1,0 1 17,-17-18-17,17 18 1,-17-18 0,35 17-1,-35 1 1,17-18-1,1 18 1,-1-1 15,0 1-15,1 0 15,17-1-15,-18-17-1,0 18 1,18-1 15,-17-17-15,17 18 0,-18-18-1,18 35 1,-18-35-1,1 18 1,17 0 0,0-1 15,-18 1 0,18 0 16,-17-1 16,17 1 15,-18-18-31,0 0-32,1 0 1,-1 0 15,0 0 0,1 0-15</inkml:trace>
  <inkml:trace contextRef="#ctx0" brushRef="#br3" timeOffset="37068.2457">19914 11289 0,'-35'-18'125,"17"18"-109,-17 0-1,-18 0 1,-17 0 0,34 0-1,-34 0 1,35 0 0,-1 0-16,-34 0 15,34 0 1,19 18-16,-89 0 15,53-18 1,-18 17 15,1 1-15,17-18 0,18 17-1,-1 1 1,19-18-1,-18 18 1,-18-1 0,35-17-16,-17 0 15,35 18 1,-18-18-16,-17 18 31,35-1-31,-35-17 16,-1 36-1,1-36 17,-18 35-17,0-35 1,18 0 0,0 35-1,17-35 1,-35 0-16,35 0 15,1 0 1,-19 18 0,19-18-1,-18 17 1,-1-17 0,19 0-1,-1 0 16,0 0-31,1 18 32,-1 0-1,0-18-15,1 35-1,17-17 1,-18 17-1,18-17 1,0-1 0,0 18-1,0-17 1,0 17 0,0 18-1,0-17 1,0-19-1,0 18 1,0-17 0,0 17-1,0 1 1,0 17 0,0-36-1,18 18 1,-18-17-1,0 17 1,0 1 0,17 17-1,-17-18 1,0-17-16,0-1 16,0 1-16,0 17 15,18-17-15,0 17 16,-18 0-1,35 1 1,0-1 15,-17 0-15,17-17 0,18 17-1,-18 0 1,18-17-1,-17 0 1,-19-1 0,18 1-16,-17-18 15,17 17 1,-17 1 0,17-18-1,1 18 1,17-18-1,-36 0 17,54 17-17,-54-17 1,1 0 0,0 18-1,35-18 1,-36 0-16,1 0 15,-1 0-15,1 0 16,17 18 0,-17-1 15,0-17-15,-1 0-16,19 0 15,-19 18 1,1-18-1,17 0 17,-17 18 15,-1-1-16,1-17-16,0 18 1,17-18 0,0 18-1,-17-1 1,0-17-16,-1 18 16,1-1-1,-1 1 1,-17 0-1,18-18 1,-18 17 0,18-17-1,-1 18 1,1 17 0,0-17-1,-1 17 1,1-17-1,0-1 1,-1 1 0,1 0-1,-1 17 1,1 0 0,0-35-16,-1 18 15,-17 0-15,0-1 16,18 1-1,0 35 1,-1-18-16,1 18 31,0 0-15,17-18 0,-35 0-1,0-17 1,17 35-1,1-18 1,-18 1-16,0-19 16,18 1-16,-18-1 15,0 1-15,17 0 16,-17 17 0,18-17-1,0 17 1,-18 0-1,17 0 1,-17 1 15,18-19-15,0 1 0,-18 0-1,0 17 1,17-17-16,-17-1 15,36 1-15,-36 0 0,17-1 16,1 18 0,-1-17-1,19 17 1,-1 18 0,-17-35-1,17 35 1,-35-36-1,18 1 1,-1 17 15,1-17-31,-18 0 16,17-1 0,1 1-16,17 17 15,-17-17 1,0-1-16,-1 1 15,1 0 1,-18-1 0,18-17-1,-1 0 1,36 18 0,-18 0-1,36 35 1,0-18-1,-54-35 1,1 18 0,17-1-16,-17-17 0,-1 0 15,36 18 1,-17-18 0,-1 0-1,-18 0 1,19 0-1,-19 0 1,1 0 0,0 0-1,-1 0 1,1 0 0,17-18-1,-17 1 16,-1-1-31,1 0 16,17-17 15,1 17-15,-19 1 0,19-1-1,-36 0 1,17 18-1,1-17 1,0-1 0,-1 18-16,-17-18 15,18 18-15,-18-17 16,17 17-16,1-18 16,0 1-1,17-1 1,-17 0-1,-1 1 1,1-1 15,0 0-15,-1-35 0,1 36-1,-1-18 1,1-1-1,-18 19 1,18-19 0,-18 19-1,0-1 1,0-17 0,0 17-1,17-17 1,-17 17-1,0-17 1,0 17 15,0-17-15,0 17-16,0 1 16,0-1-16,0 0 15,0 1 1,0-1-1,0 1 17,0-1-32,0 0 15,0-17 17,0 17-17,0-17-15,0 17 16,0-17-1,-17-18 1,17 36 0,0-36-1,0 35 1,0 0 0,0-17-1,-18 18 1,0-36-1,18 17 1,-17-17 0,17 36-1,0-36 1,-35 0 0,17 18-16,18-1 15,-18 1 1,18-35-1,-17 34 17,17 1-17,-18-18 1,0 0 0,1 0-1,17 0 1,-18 18-1,18-36 1,-18 36 0,18 0-16,-17 0 15,17-1 1,0 19-16,-18-19 16,1 1-1,17-18 1,-36-17-1,19 17 17,-1 0-17,0 0 1,1 35 0,-1-35-1,0 36 1,18-1-16,-17 0 15,-1 1-15,0-1 16,-17-35 0,18 18-1,-19 0 1,1-1 0,0-16-1,-18 16 1,35 19-1,-17-19 1,35 19 15,-18-19-15,1 19 0,-1-1-16,-35-35 15,0 18 1,18 0-1,17 17 1,-17 0 0,35 1-1,-35-1 1,-1-17 0,1 17-1,17 1 1,1 17-1,-1 0 17,18-18-32,-35 18 15,35-18-15,-18 18 16,1 0 0,-1-17 15,0 17-31,1 0 15,-1 0 1,0 0 15,1 0-15,-1-18 15,1 18-31,-1 0 16,0 0-1,1-18 1,-1 18 15,0-17-15,1 17 15,-1-18-31,0 0 16,1 18 15,17-17 0,-35 17-15,35-18 0,-18 18-1,18-17 16,-18-1-15,1 18 31,-1-18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8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4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5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8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43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22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2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2289-F875-4279-B493-33010B572745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CF2-DE3F-4201-BF6F-D1EFEA654E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8879" y="1180408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Proteins – biological macromolecules</a:t>
            </a:r>
            <a:endParaRPr lang="en-AU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6" y="2576946"/>
            <a:ext cx="10409749" cy="36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 – naming practice</a:t>
            </a:r>
            <a:endParaRPr lang="en-AU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5552" y="1383320"/>
            <a:ext cx="979655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Practice Question: Use the chemical data sheet for Year 12 WACE to identify the primary structure (sequence).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6" y="2537406"/>
            <a:ext cx="7356764" cy="3744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44436" y="2988431"/>
            <a:ext cx="789709" cy="4938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479665" y="2665599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N-terminus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408320" y="2385754"/>
            <a:ext cx="1451959" cy="1176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800705" y="238777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C-terminus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 – naming practice</a:t>
            </a:r>
            <a:endParaRPr lang="en-AU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5552" y="1383320"/>
            <a:ext cx="979655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Practice Question: Use the chemical data sheet for Year 12 WACE to identify the primary structure (sequence).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6" y="2371146"/>
            <a:ext cx="7356764" cy="374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94066" y="2328338"/>
            <a:ext cx="2152996" cy="108896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724400" y="2328337"/>
            <a:ext cx="2152996" cy="10889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7046421" y="2328336"/>
            <a:ext cx="2152996" cy="1088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3121429" y="6158446"/>
            <a:ext cx="1695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Tyr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8513" y="4504860"/>
            <a:ext cx="1695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 smtClean="0">
                <a:solidFill>
                  <a:srgbClr val="00B050"/>
                </a:solidFill>
              </a:rPr>
              <a:t>Ser</a:t>
            </a:r>
            <a:endParaRPr lang="en-AU" sz="28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0234" y="5028080"/>
            <a:ext cx="1695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 smtClean="0">
                <a:solidFill>
                  <a:srgbClr val="FF0000"/>
                </a:solidFill>
              </a:rPr>
              <a:t>Leu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2587" y="5782254"/>
            <a:ext cx="403721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Name:  Tyr – </a:t>
            </a:r>
            <a:r>
              <a:rPr lang="en-AU" sz="3200" dirty="0" err="1" smtClean="0"/>
              <a:t>Ser</a:t>
            </a:r>
            <a:r>
              <a:rPr lang="en-AU" sz="3200" dirty="0" smtClean="0"/>
              <a:t> – </a:t>
            </a:r>
            <a:r>
              <a:rPr lang="en-AU" sz="3200" dirty="0" err="1" smtClean="0"/>
              <a:t>Leu</a:t>
            </a:r>
            <a:r>
              <a:rPr lang="en-AU" sz="3200" dirty="0" smtClean="0"/>
              <a:t>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650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/>
      <p:bldP spid="16" grpId="0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 – naming practice</a:t>
            </a:r>
            <a:endParaRPr lang="en-AU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85" y="1187057"/>
            <a:ext cx="6380318" cy="47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 – naming practice</a:t>
            </a:r>
            <a:endParaRPr lang="en-AU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39485" y="1187057"/>
            <a:ext cx="6380318" cy="4767397"/>
            <a:chOff x="2439485" y="1187057"/>
            <a:chExt cx="6380318" cy="47673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485" y="1187057"/>
              <a:ext cx="6380318" cy="476739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/>
                <p14:cNvContentPartPr/>
                <p14:nvPr/>
              </p14:nvContentPartPr>
              <p14:xfrm>
                <a:off x="3378240" y="2635200"/>
                <a:ext cx="4426200" cy="2750040"/>
              </p14:xfrm>
            </p:contentPart>
          </mc:Choice>
          <mc:Fallback>
            <p:pic>
              <p:nvPicPr>
                <p:cNvPr id="3" name="Ink 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8880" y="2625840"/>
                  <a:ext cx="4444920" cy="276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307571" y="1495630"/>
            <a:ext cx="390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Red – 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AU" sz="2400" dirty="0" smtClean="0">
                <a:solidFill>
                  <a:srgbClr val="FF0000"/>
                </a:solidFill>
              </a:rPr>
              <a:t>-carbon R= CH</a:t>
            </a:r>
            <a:r>
              <a:rPr lang="en-AU" sz="2400" baseline="-250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AU" sz="2400" dirty="0" smtClean="0">
                <a:solidFill>
                  <a:srgbClr val="FF0000"/>
                </a:solidFill>
              </a:rPr>
              <a:t>Name: Ala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570" y="2219701"/>
            <a:ext cx="390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Green – </a:t>
            </a:r>
            <a:r>
              <a:rPr lang="el-GR" sz="2400" dirty="0" smtClean="0">
                <a:solidFill>
                  <a:srgbClr val="00B050"/>
                </a:solidFill>
              </a:rPr>
              <a:t>α</a:t>
            </a:r>
            <a:r>
              <a:rPr lang="en-AU" sz="2400" dirty="0" smtClean="0">
                <a:solidFill>
                  <a:srgbClr val="00B050"/>
                </a:solidFill>
              </a:rPr>
              <a:t>-carbon R= H</a:t>
            </a:r>
            <a:endParaRPr lang="en-AU" sz="2400" baseline="-25000" dirty="0" smtClean="0">
              <a:solidFill>
                <a:srgbClr val="00B050"/>
              </a:solidFill>
            </a:endParaRPr>
          </a:p>
          <a:p>
            <a:r>
              <a:rPr lang="en-AU" sz="2400" dirty="0" smtClean="0">
                <a:solidFill>
                  <a:srgbClr val="00B050"/>
                </a:solidFill>
              </a:rPr>
              <a:t>Name: </a:t>
            </a:r>
            <a:r>
              <a:rPr lang="en-AU" sz="2400" dirty="0" err="1" smtClean="0">
                <a:solidFill>
                  <a:srgbClr val="00B050"/>
                </a:solidFill>
              </a:rPr>
              <a:t>Gly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2249" y="1495629"/>
            <a:ext cx="390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Blue – </a:t>
            </a:r>
            <a:r>
              <a:rPr lang="el-GR" sz="2400" dirty="0" smtClean="0">
                <a:solidFill>
                  <a:srgbClr val="0070C0"/>
                </a:solidFill>
              </a:rPr>
              <a:t>α</a:t>
            </a:r>
            <a:r>
              <a:rPr lang="en-AU" sz="2400" dirty="0" smtClean="0">
                <a:solidFill>
                  <a:srgbClr val="0070C0"/>
                </a:solidFill>
              </a:rPr>
              <a:t>-carbon R= CH</a:t>
            </a:r>
            <a:r>
              <a:rPr lang="en-AU" sz="2400" baseline="-25000" dirty="0" smtClean="0">
                <a:solidFill>
                  <a:srgbClr val="0070C0"/>
                </a:solidFill>
              </a:rPr>
              <a:t>2</a:t>
            </a:r>
            <a:r>
              <a:rPr lang="en-AU" sz="2400" dirty="0" smtClean="0">
                <a:solidFill>
                  <a:srgbClr val="0070C0"/>
                </a:solidFill>
              </a:rPr>
              <a:t>(C</a:t>
            </a:r>
            <a:r>
              <a:rPr lang="en-AU" sz="2400" baseline="-25000" dirty="0" smtClean="0">
                <a:solidFill>
                  <a:srgbClr val="0070C0"/>
                </a:solidFill>
              </a:rPr>
              <a:t>6</a:t>
            </a:r>
            <a:r>
              <a:rPr lang="en-AU" sz="2400" dirty="0" smtClean="0">
                <a:solidFill>
                  <a:srgbClr val="0070C0"/>
                </a:solidFill>
              </a:rPr>
              <a:t>H</a:t>
            </a:r>
            <a:r>
              <a:rPr lang="en-AU" sz="2400" baseline="-25000" dirty="0" smtClean="0">
                <a:solidFill>
                  <a:srgbClr val="0070C0"/>
                </a:solidFill>
              </a:rPr>
              <a:t>6</a:t>
            </a:r>
            <a:r>
              <a:rPr lang="en-AU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Name: </a:t>
            </a:r>
            <a:r>
              <a:rPr lang="en-AU" sz="2400" dirty="0" err="1" smtClean="0">
                <a:solidFill>
                  <a:srgbClr val="0070C0"/>
                </a:solidFill>
              </a:rPr>
              <a:t>Phe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2248" y="2318516"/>
            <a:ext cx="390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7030A0"/>
                </a:solidFill>
              </a:rPr>
              <a:t>Purple – </a:t>
            </a:r>
            <a:r>
              <a:rPr lang="el-GR" sz="2400" dirty="0" smtClean="0">
                <a:solidFill>
                  <a:srgbClr val="7030A0"/>
                </a:solidFill>
              </a:rPr>
              <a:t>α</a:t>
            </a:r>
            <a:r>
              <a:rPr lang="en-AU" sz="2400" dirty="0" smtClean="0">
                <a:solidFill>
                  <a:srgbClr val="7030A0"/>
                </a:solidFill>
              </a:rPr>
              <a:t>-carbon R= CH</a:t>
            </a:r>
            <a:r>
              <a:rPr lang="en-AU" sz="2400" baseline="-25000" dirty="0" smtClean="0">
                <a:solidFill>
                  <a:srgbClr val="7030A0"/>
                </a:solidFill>
              </a:rPr>
              <a:t>2</a:t>
            </a:r>
            <a:r>
              <a:rPr lang="en-AU" sz="2400" dirty="0" smtClean="0">
                <a:solidFill>
                  <a:srgbClr val="7030A0"/>
                </a:solidFill>
              </a:rPr>
              <a:t>SH</a:t>
            </a:r>
          </a:p>
          <a:p>
            <a:r>
              <a:rPr lang="en-AU" sz="2400" dirty="0" smtClean="0">
                <a:solidFill>
                  <a:srgbClr val="7030A0"/>
                </a:solidFill>
              </a:rPr>
              <a:t>Name: </a:t>
            </a:r>
            <a:r>
              <a:rPr lang="en-AU" sz="2400" dirty="0" err="1" smtClean="0">
                <a:solidFill>
                  <a:srgbClr val="7030A0"/>
                </a:solidFill>
              </a:rPr>
              <a:t>Cys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7942" y="5952909"/>
            <a:ext cx="451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Name: Ala – </a:t>
            </a:r>
            <a:r>
              <a:rPr lang="en-AU" sz="2800" dirty="0" err="1" smtClean="0"/>
              <a:t>Gly</a:t>
            </a:r>
            <a:r>
              <a:rPr lang="en-AU" sz="2800" dirty="0" smtClean="0"/>
              <a:t> – </a:t>
            </a:r>
            <a:r>
              <a:rPr lang="en-AU" sz="2800" dirty="0" err="1" smtClean="0"/>
              <a:t>Phe</a:t>
            </a:r>
            <a:r>
              <a:rPr lang="en-AU" sz="2800" dirty="0" smtClean="0"/>
              <a:t> - </a:t>
            </a:r>
            <a:r>
              <a:rPr lang="en-AU" sz="2800" dirty="0" err="1" smtClean="0"/>
              <a:t>Cys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42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Proteins</a:t>
            </a:r>
            <a:endParaRPr lang="en-A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38844" y="1338349"/>
            <a:ext cx="9817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protein is a polymer of alpha-amino acids, generally 50 amino acids and above (there is no exact number but 50)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68" y="2489661"/>
            <a:ext cx="6685412" cy="35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Proteins - structure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39" y="369675"/>
            <a:ext cx="4772717" cy="6353017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6502" y="1390960"/>
            <a:ext cx="6731145" cy="45775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AU" sz="2400" dirty="0" smtClean="0"/>
              <a:t>Hierarchy of protein structure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</a:rPr>
              <a:t>Primary Structure </a:t>
            </a:r>
            <a:r>
              <a:rPr lang="en-AU" dirty="0" smtClean="0"/>
              <a:t>is set by the order of the amino acids in the protein polymer chain (due to covalent bonding)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</a:rPr>
              <a:t>Secondary structure </a:t>
            </a:r>
            <a:r>
              <a:rPr lang="en-AU" dirty="0" smtClean="0"/>
              <a:t>is determined by hydrogen bonding within a protein polymer chain, between the oxygen and nitrogen atoms of the peptide bonds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</a:rPr>
              <a:t>Tertiary structure </a:t>
            </a:r>
            <a:r>
              <a:rPr lang="en-AU" dirty="0" smtClean="0"/>
              <a:t>is determined by a range of intermolecular forces including hydrogen bonding, dipole-dipole interaction, disulphide bridges and ionic bonding.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7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Primary structure</a:t>
            </a:r>
            <a:endParaRPr lang="en-AU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3917" y="1328333"/>
            <a:ext cx="7089349" cy="277708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 sequence of amino acids. This is coded for in DNA in living systems.  The sequence uses the three letter codes for each amino acid</a:t>
            </a:r>
          </a:p>
          <a:p>
            <a:r>
              <a:rPr lang="en-AU" dirty="0" smtClean="0"/>
              <a:t>The bonds involved are the </a:t>
            </a:r>
            <a:r>
              <a:rPr lang="en-AU" u="sng" dirty="0" smtClean="0"/>
              <a:t>covalent bonds</a:t>
            </a:r>
            <a:r>
              <a:rPr lang="en-AU" dirty="0" smtClean="0"/>
              <a:t> in the peptide (amide) bonds between amino acid residues.  This fixes the order of the amino acid residues.</a:t>
            </a:r>
          </a:p>
          <a:p>
            <a:r>
              <a:rPr lang="en-AU" dirty="0" smtClean="0"/>
              <a:t>The Primary sequence is always listed from the N-terminus to the C-terminus</a:t>
            </a:r>
            <a:endParaRPr lang="en-AU" dirty="0"/>
          </a:p>
        </p:txBody>
      </p:sp>
      <p:pic>
        <p:nvPicPr>
          <p:cNvPr id="9" name="Picture 2" descr="mage result for protein polymer amino ac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08" y="1360199"/>
            <a:ext cx="3963959" cy="24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69" y="4105422"/>
            <a:ext cx="8844046" cy="25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Secondary structure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/>
              <p:cNvSpPr txBox="1">
                <a:spLocks/>
              </p:cNvSpPr>
              <p:nvPr/>
            </p:nvSpPr>
            <p:spPr>
              <a:xfrm>
                <a:off x="271665" y="1437392"/>
                <a:ext cx="10626321" cy="4968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Caused solely by the </a:t>
                </a:r>
                <a:r>
                  <a:rPr lang="en-AU" sz="2400" b="1" dirty="0" smtClean="0"/>
                  <a:t>hydrogen bonding </a:t>
                </a:r>
                <a:r>
                  <a:rPr lang="en-AU" sz="2400" dirty="0" smtClean="0"/>
                  <a:t>between the protein chains.  The positive dipole on the hydrogen (attached to the nitrogen) and the lone electron pair from the oxygen. Note that the nature of the R group (whether it is bulky, and prevents movement of the peptide chain) affects the type of secondary structure present (coil or sheet)</a:t>
                </a:r>
              </a:p>
              <a:p>
                <a:endParaRPr lang="en-AU" dirty="0"/>
              </a:p>
              <a:p>
                <a:r>
                  <a:rPr lang="en-AU" dirty="0" smtClean="0"/>
                  <a:t>Types of secondary structure include </a:t>
                </a:r>
              </a:p>
              <a:p>
                <a:pPr marL="800100" lvl="1" indent="-342900"/>
                <a:r>
                  <a:rPr lang="en-AU" dirty="0" smtClean="0"/>
                  <a:t>Alpha (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AU" dirty="0" smtClean="0"/>
                  <a:t>) helix</a:t>
                </a:r>
              </a:p>
              <a:p>
                <a:pPr marL="800100" lvl="1" indent="-342900"/>
                <a:r>
                  <a:rPr lang="en-AU" dirty="0" smtClean="0"/>
                  <a:t>Beta (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AU" dirty="0" smtClean="0"/>
                  <a:t>) pleated sheet </a:t>
                </a:r>
              </a:p>
              <a:p>
                <a:pPr marL="1257300" lvl="2" indent="-342900"/>
                <a:r>
                  <a:rPr lang="en-AU" sz="2400" dirty="0" smtClean="0"/>
                  <a:t>Parallel</a:t>
                </a:r>
                <a:endParaRPr lang="en-AU" sz="2400" dirty="0"/>
              </a:p>
              <a:p>
                <a:pPr marL="1257300" lvl="2" indent="-342900"/>
                <a:r>
                  <a:rPr lang="en-AU" sz="2400" dirty="0" smtClean="0"/>
                  <a:t>Anti-parallel</a:t>
                </a:r>
              </a:p>
              <a:p>
                <a:pPr marL="800100" lvl="1" indent="-342900"/>
                <a:r>
                  <a:rPr lang="en-AU" dirty="0" smtClean="0"/>
                  <a:t>Random coil</a:t>
                </a:r>
              </a:p>
            </p:txBody>
          </p:sp>
        </mc:Choice>
        <mc:Fallback>
          <p:sp>
            <p:nvSpPr>
              <p:cNvPr id="1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5" y="1437392"/>
                <a:ext cx="10626321" cy="4968552"/>
              </a:xfrm>
              <a:prstGeom prst="rect">
                <a:avLst/>
              </a:prstGeom>
              <a:blipFill>
                <a:blip r:embed="rId3"/>
                <a:stretch>
                  <a:fillRect l="-1033" t="-1718" r="-2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46" y="3170006"/>
            <a:ext cx="4528585" cy="31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Alpha helix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174567" y="1374241"/>
                <a:ext cx="6201295" cy="53424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b="1" dirty="0" smtClean="0"/>
                  <a:t>Alpha helix</a:t>
                </a:r>
                <a:endParaRPr lang="en-AU" sz="2400" b="1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AU" dirty="0" smtClean="0"/>
                  <a:t>Formed from hydrogen bond interactions.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AU" dirty="0" smtClean="0"/>
                  <a:t>The N-H groups align up with the C=O groups of an amide situated four residues along the chain.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AU" dirty="0" smtClean="0"/>
                  <a:t>This forms a spiral (helix)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AU" dirty="0" smtClean="0"/>
                  <a:t>the hydrogen bonds are almost parallel to the long axis of the helix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AU" dirty="0" smtClean="0"/>
                  <a:t>The R group side chains point outwards from the helix.  The R groups influence the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AU" dirty="0" smtClean="0"/>
                  <a:t> helix formation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AU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AU" sz="2400" dirty="0" smtClean="0"/>
                  <a:t>More </a:t>
                </a:r>
                <a:r>
                  <a:rPr lang="en-AU" sz="2400" dirty="0"/>
                  <a:t>likely to be in </a:t>
                </a:r>
                <a:r>
                  <a:rPr lang="en-AU" sz="2400" dirty="0" smtClean="0"/>
                  <a:t>an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helix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en-AU" dirty="0"/>
                  <a:t>methionine, leucine, glutamic acid, lysine, alanine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AU" dirty="0"/>
              </a:p>
            </p:txBody>
          </p:sp>
        </mc:Choice>
        <mc:Fallback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" y="1374241"/>
                <a:ext cx="6201295" cy="5342443"/>
              </a:xfrm>
              <a:prstGeom prst="rect">
                <a:avLst/>
              </a:prstGeom>
              <a:blipFill>
                <a:blip r:embed="rId3"/>
                <a:stretch>
                  <a:fillRect l="-1377" t="-1596" r="-16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5" y="356434"/>
            <a:ext cx="3580043" cy="62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Beta sheets</a:t>
            </a:r>
            <a:endParaRPr lang="en-AU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0859" y="1324196"/>
            <a:ext cx="7408661" cy="5677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Beta pleated sheet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Occurs when two adjacent peptide chains line up to allow hydrogen bonding between them.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Note that hydrogens and </a:t>
            </a:r>
            <a:r>
              <a:rPr lang="en-AU" dirty="0" err="1" smtClean="0"/>
              <a:t>oxygens</a:t>
            </a:r>
            <a:r>
              <a:rPr lang="en-AU" dirty="0" smtClean="0"/>
              <a:t> on ‘R’ groups do not participate in beta sheet formation – they are in the wrong geometric plane to do this.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 R groups alternate between pointing up or down and cause a fold in the sheet</a:t>
            </a:r>
          </a:p>
          <a:p>
            <a:pPr>
              <a:buClr>
                <a:schemeClr val="accent1"/>
              </a:buClr>
            </a:pPr>
            <a:r>
              <a:rPr lang="en-AU" dirty="0" smtClean="0"/>
              <a:t>More likely to be in a b-sheet</a:t>
            </a:r>
          </a:p>
          <a:p>
            <a:pPr lvl="1">
              <a:buClr>
                <a:schemeClr val="accent1"/>
              </a:buClr>
            </a:pPr>
            <a:r>
              <a:rPr lang="en-AU" dirty="0" smtClean="0"/>
              <a:t>tryptophan, </a:t>
            </a:r>
            <a:r>
              <a:rPr lang="en-AU" dirty="0" err="1" smtClean="0"/>
              <a:t>tryrosine</a:t>
            </a:r>
            <a:r>
              <a:rPr lang="en-AU" dirty="0" smtClean="0"/>
              <a:t>, phenylalanine, valine, isoleucine, threonine</a:t>
            </a:r>
          </a:p>
          <a:p>
            <a:endParaRPr lang="en-AU" dirty="0"/>
          </a:p>
        </p:txBody>
      </p:sp>
      <p:pic>
        <p:nvPicPr>
          <p:cNvPr id="9" name="Picture 4" descr="mage result for protein beta sh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73" y="456817"/>
            <a:ext cx="3899844" cy="274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9013" r="17783"/>
          <a:stretch/>
        </p:blipFill>
        <p:spPr>
          <a:xfrm>
            <a:off x="6725863" y="4163105"/>
            <a:ext cx="5466137" cy="19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Review – amino acids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9" y="1760635"/>
            <a:ext cx="4424054" cy="36176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77840" y="955964"/>
            <a:ext cx="6143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Alpha-amino acids contain: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An amino group –NH</a:t>
            </a:r>
            <a:r>
              <a:rPr lang="en-AU" sz="2400" baseline="-25000" dirty="0" smtClean="0"/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carboxylic acid group –CO</a:t>
            </a:r>
            <a:r>
              <a:rPr lang="en-AU" sz="2400" baseline="30000" dirty="0" smtClean="0"/>
              <a:t>2</a:t>
            </a:r>
            <a:r>
              <a:rPr lang="en-AU" sz="2400" dirty="0" smtClean="0"/>
              <a:t>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variable R group attached to the alpha-carbon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5905" y="3158836"/>
            <a:ext cx="6118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Using the data booklet find the name and abbreviation for the following: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R = H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R = CH</a:t>
            </a:r>
            <a:r>
              <a:rPr lang="en-AU" sz="2400" baseline="-25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R = 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SH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R = CH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CH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COOH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44989" y="3922440"/>
            <a:ext cx="307155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>
                <a:solidFill>
                  <a:srgbClr val="FF0000"/>
                </a:solidFill>
              </a:rPr>
              <a:t>Glycine  </a:t>
            </a:r>
            <a:r>
              <a:rPr lang="en-AU" sz="2400" dirty="0" err="1" smtClean="0">
                <a:solidFill>
                  <a:srgbClr val="FF0000"/>
                </a:solidFill>
              </a:rPr>
              <a:t>Gly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400" dirty="0" smtClean="0">
                <a:solidFill>
                  <a:srgbClr val="FF0000"/>
                </a:solidFill>
              </a:rPr>
              <a:t>Alanine Ala</a:t>
            </a:r>
          </a:p>
          <a:p>
            <a:pPr>
              <a:lnSpc>
                <a:spcPct val="150000"/>
              </a:lnSpc>
            </a:pPr>
            <a:r>
              <a:rPr lang="en-AU" sz="2400" dirty="0" smtClean="0">
                <a:solidFill>
                  <a:srgbClr val="FF0000"/>
                </a:solidFill>
              </a:rPr>
              <a:t>Cysteine </a:t>
            </a:r>
            <a:r>
              <a:rPr lang="en-AU" sz="2400" dirty="0" err="1" smtClean="0">
                <a:solidFill>
                  <a:srgbClr val="FF0000"/>
                </a:solidFill>
              </a:rPr>
              <a:t>Cys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400" dirty="0" smtClean="0">
                <a:solidFill>
                  <a:srgbClr val="FF0000"/>
                </a:solidFill>
              </a:rPr>
              <a:t>Glutamic acid </a:t>
            </a:r>
            <a:r>
              <a:rPr lang="en-AU" sz="2400" dirty="0" err="1" smtClean="0">
                <a:solidFill>
                  <a:srgbClr val="FF0000"/>
                </a:solidFill>
              </a:rPr>
              <a:t>Glu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9392" y="4023360"/>
            <a:ext cx="3167150" cy="215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5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Beta sheets</a:t>
            </a:r>
            <a:endParaRPr lang="en-AU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30735" y="1379430"/>
            <a:ext cx="6053686" cy="4722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Beta pleated sheet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Two forms of beta sheet are possible: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u="sng" dirty="0" smtClean="0"/>
              <a:t>Parallel</a:t>
            </a:r>
            <a:r>
              <a:rPr lang="en-AU" dirty="0" smtClean="0"/>
              <a:t>, where the adjacent chains have the C to N terminus in the same direction.  This causes the hydrogen bonds to zig-zag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AU" u="sng" dirty="0" smtClean="0"/>
              <a:t>Antiparallel</a:t>
            </a:r>
            <a:r>
              <a:rPr lang="en-AU" dirty="0" smtClean="0"/>
              <a:t>, where the adjacent chains have the C to N terminus are in the opposite direction.  This allows the hydrogen bonds to line up.  Due to less stress on the hydrogen bonds, antiparallel are more stable (and more common)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86" y="1379430"/>
            <a:ext cx="48387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Random coils</a:t>
            </a:r>
            <a:endParaRPr lang="en-AU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69870" y="1493617"/>
            <a:ext cx="78867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“No” secondary structure – no hydrogen bonds!</a:t>
            </a:r>
          </a:p>
          <a:p>
            <a:endParaRPr lang="en-AU" smtClean="0"/>
          </a:p>
          <a:p>
            <a:endParaRPr lang="en-AU" dirty="0"/>
          </a:p>
        </p:txBody>
      </p:sp>
      <p:pic>
        <p:nvPicPr>
          <p:cNvPr id="8" name="Picture 2" descr="​IM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04" y="2123268"/>
            <a:ext cx="5841970" cy="405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Tertiary structure</a:t>
            </a:r>
            <a:endParaRPr lang="en-AU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568" y="1554369"/>
            <a:ext cx="5799443" cy="3765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AU" sz="2400" dirty="0" smtClean="0"/>
              <a:t>It is determined by interactions between side chains of the amino acid residues.</a:t>
            </a:r>
          </a:p>
          <a:p>
            <a:pPr marL="342900" indent="-342900"/>
            <a:r>
              <a:rPr lang="en-AU" sz="2400" dirty="0" smtClean="0"/>
              <a:t>Several different types:</a:t>
            </a:r>
          </a:p>
          <a:p>
            <a:pPr marL="800100" lvl="1" indent="-342900"/>
            <a:r>
              <a:rPr lang="en-AU" dirty="0" smtClean="0"/>
              <a:t>Dispersion forces(hydrophobic interactions)</a:t>
            </a:r>
          </a:p>
          <a:p>
            <a:pPr marL="800100" lvl="1" indent="-342900"/>
            <a:r>
              <a:rPr lang="en-AU" dirty="0" smtClean="0"/>
              <a:t>Hydrogen bonds</a:t>
            </a:r>
          </a:p>
          <a:p>
            <a:pPr marL="800100" lvl="1" indent="-342900"/>
            <a:r>
              <a:rPr lang="en-AU" dirty="0" smtClean="0"/>
              <a:t>ionic (salt bridges)</a:t>
            </a:r>
          </a:p>
          <a:p>
            <a:pPr marL="800100" lvl="1" indent="-342900"/>
            <a:r>
              <a:rPr lang="en-AU" dirty="0" smtClean="0"/>
              <a:t>covalent bonding (</a:t>
            </a:r>
            <a:r>
              <a:rPr lang="en-AU" dirty="0" err="1" smtClean="0"/>
              <a:t>disulfide</a:t>
            </a:r>
            <a:r>
              <a:rPr lang="en-AU" dirty="0" smtClean="0"/>
              <a:t> bridges between cysteine residues)</a:t>
            </a:r>
          </a:p>
          <a:p>
            <a:endParaRPr lang="en-AU" sz="24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0" y="1273194"/>
            <a:ext cx="4959645" cy="448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Tertiary structure</a:t>
            </a:r>
            <a:endParaRPr lang="en-AU" sz="28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2516" y="1434967"/>
            <a:ext cx="11258800" cy="554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Hydrophobic interactions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mtClean="0"/>
              <a:t>Non-polar side groups clump together, just as oil does when in water by dispersion forces.</a:t>
            </a:r>
          </a:p>
          <a:p>
            <a:r>
              <a:rPr lang="en-AU" smtClean="0"/>
              <a:t>Hydrogen bonds,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mtClean="0"/>
              <a:t>Interactions between groups that have </a:t>
            </a:r>
            <a:r>
              <a:rPr lang="mr-IN" smtClean="0"/>
              <a:t>–</a:t>
            </a:r>
            <a:r>
              <a:rPr lang="en-AU" smtClean="0"/>
              <a:t>OH, -COOH or </a:t>
            </a:r>
            <a:r>
              <a:rPr lang="mr-IN" smtClean="0"/>
              <a:t>–</a:t>
            </a:r>
            <a:r>
              <a:rPr lang="en-AU" smtClean="0"/>
              <a:t>NH</a:t>
            </a:r>
            <a:r>
              <a:rPr lang="en-AU" baseline="-25000" smtClean="0"/>
              <a:t>2</a:t>
            </a:r>
            <a:r>
              <a:rPr lang="en-AU" smtClean="0"/>
              <a:t> Particularly between basic amino acids (those with an amine group in their side chains (eg lysine) and those with an oxygen (eg serine)</a:t>
            </a:r>
          </a:p>
          <a:p>
            <a:r>
              <a:rPr lang="en-AU" smtClean="0"/>
              <a:t>Salt bridges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mtClean="0"/>
              <a:t>Interactions between amino acids with carboxylate side chains (eg glutamate) and those with amine groups (eg lysine). Salt bridges consist of both electrostatic interactions (-ve charged oxygen with +ve charged nitrogen) and hydrogen bonding between the oxygen and the hydrogen on the amine. pH strongly determines ionisation and hence stability of salt bridges.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68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Tertiary structure</a:t>
            </a:r>
            <a:endParaRPr lang="en-AU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9333" y="1041330"/>
            <a:ext cx="6410107" cy="436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Disulfide</a:t>
            </a:r>
            <a:r>
              <a:rPr lang="en-AU" dirty="0" smtClean="0"/>
              <a:t> bridges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Formed by the oxidation of the thiol groups in two cysteine residues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 smtClean="0"/>
              <a:t>A strong, covalent bond.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AU" dirty="0"/>
          </a:p>
        </p:txBody>
      </p:sp>
      <p:pic>
        <p:nvPicPr>
          <p:cNvPr id="10" name="Picture 2" descr="mage result for protein secondary stru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35" y="3122614"/>
            <a:ext cx="6969345" cy="34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thumb/8/82/Disulfide-bond.png/500px-Disulfide-bo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30" y="1410936"/>
            <a:ext cx="47625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Quaternary structure</a:t>
            </a:r>
            <a:endParaRPr lang="en-AU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5943" y="1335639"/>
            <a:ext cx="11522821" cy="32450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You don’t need to know but….</a:t>
            </a:r>
          </a:p>
          <a:p>
            <a:pPr marL="342900" indent="-342900"/>
            <a:r>
              <a:rPr lang="en-AU" sz="2400" dirty="0" smtClean="0"/>
              <a:t>Structure due to multiple subunits (protein chains) coming together.</a:t>
            </a:r>
          </a:p>
          <a:p>
            <a:pPr marL="342900" indent="-342900"/>
            <a:r>
              <a:rPr lang="en-AU" sz="2400" dirty="0" smtClean="0"/>
              <a:t>Forms specific shapes (</a:t>
            </a:r>
            <a:r>
              <a:rPr lang="en-AU" sz="2400" dirty="0" err="1" smtClean="0"/>
              <a:t>eg</a:t>
            </a:r>
            <a:r>
              <a:rPr lang="en-AU" sz="2400" dirty="0" smtClean="0"/>
              <a:t> enzyme with active site and substrate)</a:t>
            </a:r>
          </a:p>
          <a:p>
            <a:pPr marL="342900" indent="-342900"/>
            <a:r>
              <a:rPr lang="en-AU" sz="2400" dirty="0" smtClean="0"/>
              <a:t>Frequently held together by hydrophobic interaction and hydrogen bonds, but all the forces involved in tertiary structure may be involved</a:t>
            </a:r>
            <a:endParaRPr lang="en-AU" sz="2400" dirty="0"/>
          </a:p>
        </p:txBody>
      </p:sp>
      <p:pic>
        <p:nvPicPr>
          <p:cNvPr id="8" name="Picture 2" descr="mage result for protein Quaternary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17" y="3806165"/>
            <a:ext cx="5410550" cy="29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Summary of structure</a:t>
            </a:r>
            <a:endParaRPr lang="en-AU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0588"/>
              </p:ext>
            </p:extLst>
          </p:nvPr>
        </p:nvGraphicFramePr>
        <p:xfrm>
          <a:off x="1868701" y="834503"/>
          <a:ext cx="7633970" cy="197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Type of structure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Bonding or interaction responsible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sequence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Hydrogen bonding between amide groups on primary chain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Hydrogen bonds between side groups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Disulphide bridges between cysteine amino acid residues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Ionic bonding between side chains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Dispersion forces between side chains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Dipole-dipole interactions between side groups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primary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secondary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tertiary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X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X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 descr="mage result for protein secondary stru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75" y="3318928"/>
            <a:ext cx="4637047" cy="334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Review – amino acids</a:t>
            </a:r>
            <a:endParaRPr lang="en-AU" sz="2800" dirty="0"/>
          </a:p>
        </p:txBody>
      </p:sp>
      <p:sp>
        <p:nvSpPr>
          <p:cNvPr id="11" name="Rectangle 10" descr="2102p1"/>
          <p:cNvSpPr>
            <a:spLocks noGrp="1" noChangeAspect="1" noChangeArrowheads="1"/>
          </p:cNvSpPr>
          <p:nvPr/>
        </p:nvSpPr>
        <p:spPr bwMode="auto">
          <a:xfrm>
            <a:off x="408073" y="1652570"/>
            <a:ext cx="9556194" cy="4439649"/>
          </a:xfrm>
          <a:prstGeom prst="rect">
            <a:avLst/>
          </a:prstGeom>
          <a:blipFill dpi="0" rotWithShape="1">
            <a:blip r:embed="rId3"/>
            <a:srcRect/>
            <a:stretch>
              <a:fillRect r="-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" name="Rectangle 11" descr="21uc01"/>
          <p:cNvSpPr>
            <a:spLocks noGrp="1" noChangeAspect="1" noChangeArrowheads="1"/>
          </p:cNvSpPr>
          <p:nvPr/>
        </p:nvSpPr>
        <p:spPr bwMode="auto">
          <a:xfrm>
            <a:off x="9170054" y="262743"/>
            <a:ext cx="2818709" cy="1503800"/>
          </a:xfrm>
          <a:prstGeom prst="rect">
            <a:avLst/>
          </a:prstGeom>
          <a:blipFill dpi="0" rotWithShape="1">
            <a:blip r:embed="rId4"/>
            <a:srcRect/>
            <a:stretch>
              <a:fillRect r="-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Review – amino acids</a:t>
            </a:r>
            <a:endParaRPr lang="en-AU" sz="2800" dirty="0"/>
          </a:p>
        </p:txBody>
      </p:sp>
      <p:sp>
        <p:nvSpPr>
          <p:cNvPr id="12" name="Rectangle 11" descr="21uc01"/>
          <p:cNvSpPr>
            <a:spLocks noGrp="1" noChangeAspect="1" noChangeArrowheads="1"/>
          </p:cNvSpPr>
          <p:nvPr/>
        </p:nvSpPr>
        <p:spPr bwMode="auto">
          <a:xfrm>
            <a:off x="9078615" y="147296"/>
            <a:ext cx="2818709" cy="1503800"/>
          </a:xfrm>
          <a:prstGeom prst="rect">
            <a:avLst/>
          </a:prstGeom>
          <a:blipFill dpi="0" rotWithShape="1">
            <a:blip r:embed="rId3"/>
            <a:srcRect/>
            <a:stretch>
              <a:fillRect r="-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Rectangle 5" descr="2102p2"/>
          <p:cNvSpPr>
            <a:spLocks noGrp="1" noChangeAspect="1" noChangeArrowheads="1"/>
          </p:cNvSpPr>
          <p:nvPr/>
        </p:nvSpPr>
        <p:spPr bwMode="auto">
          <a:xfrm>
            <a:off x="215932" y="1167107"/>
            <a:ext cx="9181012" cy="5540486"/>
          </a:xfrm>
          <a:prstGeom prst="rect">
            <a:avLst/>
          </a:prstGeom>
          <a:blipFill dpi="0" rotWithShape="1">
            <a:blip r:embed="rId4"/>
            <a:srcRect/>
            <a:stretch>
              <a:fillRect b="-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3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Review – amino acids</a:t>
            </a:r>
            <a:endParaRPr lang="en-A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35924" y="796597"/>
            <a:ext cx="7886700" cy="50405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>Acid base behaviour of amino acids ….</a:t>
            </a:r>
            <a:endParaRPr lang="en-AU" sz="32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6552" y="1465966"/>
            <a:ext cx="11354146" cy="3156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amino acids can act as acids and bases</a:t>
            </a:r>
          </a:p>
          <a:p>
            <a:r>
              <a:rPr lang="en-AU" sz="2400" dirty="0" smtClean="0"/>
              <a:t>Depending on the pH of the surroundings they can be a mono-cation, a mono-anion or a zwitterion:</a:t>
            </a:r>
          </a:p>
          <a:p>
            <a:endParaRPr lang="en-AU" sz="2400" dirty="0" smtClean="0"/>
          </a:p>
          <a:p>
            <a:endParaRPr lang="en-AU" sz="2400" dirty="0"/>
          </a:p>
        </p:txBody>
      </p:sp>
      <p:pic>
        <p:nvPicPr>
          <p:cNvPr id="16" name="Picture 2" descr="mage result for zwitterion amino ac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0" y="3105674"/>
            <a:ext cx="8547478" cy="303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Polymerisation of alpha-amino acids</a:t>
            </a:r>
            <a:endParaRPr lang="en-AU" sz="2800" dirty="0"/>
          </a:p>
        </p:txBody>
      </p:sp>
      <p:sp>
        <p:nvSpPr>
          <p:cNvPr id="8" name="Rectangle 7" descr="21uc02"/>
          <p:cNvSpPr>
            <a:spLocks noGrp="1" noChangeAspect="1" noChangeArrowheads="1"/>
          </p:cNvSpPr>
          <p:nvPr/>
        </p:nvSpPr>
        <p:spPr bwMode="auto">
          <a:xfrm>
            <a:off x="1626870" y="1204863"/>
            <a:ext cx="8572500" cy="1242295"/>
          </a:xfrm>
          <a:prstGeom prst="rect">
            <a:avLst/>
          </a:prstGeom>
          <a:blipFill dpi="0" rotWithShape="1">
            <a:blip r:embed="rId3"/>
            <a:srcRect/>
            <a:stretch>
              <a:fillRect t="-40049" b="-3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897775" y="2934393"/>
            <a:ext cx="1078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Alpha-amino acids can undergo condensation polymerisation.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The amine end of one amino acid reacts with the carboxylic acid end of another, forming an amide link that we call a </a:t>
            </a:r>
            <a:r>
              <a:rPr lang="en-AU" sz="2400" b="1" dirty="0" smtClean="0">
                <a:solidFill>
                  <a:srgbClr val="0070C0"/>
                </a:solidFill>
              </a:rPr>
              <a:t>peptide bond.</a:t>
            </a:r>
            <a:endParaRPr lang="en-A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Water is also formed in the reaction, one water per peptide bond.</a:t>
            </a:r>
          </a:p>
        </p:txBody>
      </p:sp>
    </p:spTree>
    <p:extLst>
      <p:ext uri="{BB962C8B-B14F-4D97-AF65-F5344CB8AC3E}">
        <p14:creationId xmlns:p14="http://schemas.microsoft.com/office/powerpoint/2010/main" val="42232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9956" y="1421476"/>
            <a:ext cx="1046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</a:t>
            </a:r>
            <a:r>
              <a:rPr lang="en-AU" sz="2400" b="1" dirty="0" smtClean="0">
                <a:solidFill>
                  <a:srgbClr val="0070C0"/>
                </a:solidFill>
              </a:rPr>
              <a:t>peptide</a:t>
            </a:r>
            <a:r>
              <a:rPr lang="en-AU" sz="2400" dirty="0" smtClean="0"/>
              <a:t> is a short chain of linked amino acids</a:t>
            </a:r>
            <a:endParaRPr lang="en-AU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" y="2576655"/>
            <a:ext cx="4717559" cy="2729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269" r="2843"/>
          <a:stretch/>
        </p:blipFill>
        <p:spPr>
          <a:xfrm>
            <a:off x="5922818" y="2427316"/>
            <a:ext cx="5543291" cy="28783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4320" y="5486400"/>
            <a:ext cx="1147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Naming:            </a:t>
            </a:r>
            <a:r>
              <a:rPr lang="en-AU" sz="2800" dirty="0" err="1" smtClean="0">
                <a:solidFill>
                  <a:srgbClr val="0070C0"/>
                </a:solidFill>
              </a:rPr>
              <a:t>Gly</a:t>
            </a:r>
            <a:r>
              <a:rPr lang="en-AU" sz="2800" dirty="0" smtClean="0">
                <a:solidFill>
                  <a:srgbClr val="0070C0"/>
                </a:solidFill>
              </a:rPr>
              <a:t>-Ala					</a:t>
            </a:r>
            <a:r>
              <a:rPr lang="en-AU" sz="2800" dirty="0" err="1" smtClean="0">
                <a:solidFill>
                  <a:srgbClr val="0070C0"/>
                </a:solidFill>
              </a:rPr>
              <a:t>Gly-Gly-Gly</a:t>
            </a:r>
            <a:r>
              <a:rPr lang="en-AU" sz="2800" dirty="0" smtClean="0">
                <a:solidFill>
                  <a:srgbClr val="0070C0"/>
                </a:solidFill>
              </a:rPr>
              <a:t> 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905" y="6182484"/>
            <a:ext cx="563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**Naming starts at the N-terminus**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207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</a:t>
            </a: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246612" y="15445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Peptides and proteins have ends: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 smtClean="0">
                <a:solidFill>
                  <a:srgbClr val="FF0000"/>
                </a:solidFill>
              </a:rPr>
              <a:t>Amino </a:t>
            </a:r>
            <a:r>
              <a:rPr lang="en-AU" sz="2400" b="1" dirty="0">
                <a:solidFill>
                  <a:srgbClr val="FF0000"/>
                </a:solidFill>
              </a:rPr>
              <a:t>terminus: </a:t>
            </a:r>
            <a:r>
              <a:rPr lang="en-AU" sz="2400" dirty="0"/>
              <a:t>The end of a protein whose amino acid has not condensed with a carboxyl group (also called N-terminus).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FF0000"/>
                </a:solidFill>
              </a:rPr>
              <a:t>Carboxyl terminus: </a:t>
            </a:r>
            <a:r>
              <a:rPr lang="en-AU" sz="2400" dirty="0"/>
              <a:t>the end of a protein whose carboxyl group has not undergone condensation (also called C-terminus).</a:t>
            </a:r>
            <a:endParaRPr lang="en-AU" sz="2400" dirty="0"/>
          </a:p>
        </p:txBody>
      </p:sp>
      <p:pic>
        <p:nvPicPr>
          <p:cNvPr id="8" name="Picture 2" descr="mage result for amino termin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2" y="2397731"/>
            <a:ext cx="5512927" cy="22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6" t="1818" r="4966" b="57454"/>
          <a:stretch/>
        </p:blipFill>
        <p:spPr>
          <a:xfrm>
            <a:off x="66502" y="0"/>
            <a:ext cx="1271847" cy="118705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3"/>
          </p:cNvCxnSpPr>
          <p:nvPr/>
        </p:nvCxnSpPr>
        <p:spPr>
          <a:xfrm flipV="1">
            <a:off x="1338349" y="573578"/>
            <a:ext cx="6143106" cy="1995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9665" y="108065"/>
            <a:ext cx="546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Peptides – naming practice</a:t>
            </a:r>
            <a:endParaRPr lang="en-AU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85552" y="1383320"/>
            <a:ext cx="979655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Practice Question: Use the chemical data sheet for Year 12 WACE to identify the primary structure (sequence).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6" y="2537406"/>
            <a:ext cx="7356764" cy="37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1224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 Alison [Rossmoyne Senior High School]</dc:creator>
  <cp:lastModifiedBy>BARNES Alison [Rossmoyne Senior High School]</cp:lastModifiedBy>
  <cp:revision>17</cp:revision>
  <dcterms:created xsi:type="dcterms:W3CDTF">2021-08-11T01:39:36Z</dcterms:created>
  <dcterms:modified xsi:type="dcterms:W3CDTF">2021-08-11T06:11:42Z</dcterms:modified>
</cp:coreProperties>
</file>