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5" r:id="rId4"/>
    <p:sldId id="268" r:id="rId5"/>
    <p:sldId id="264" r:id="rId6"/>
    <p:sldId id="263" r:id="rId7"/>
    <p:sldId id="266" r:id="rId8"/>
    <p:sldId id="269"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90E53BE-082E-41DA-BA0C-BB5E2D2A6B76}"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69782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90E53BE-082E-41DA-BA0C-BB5E2D2A6B76}"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74092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90E53BE-082E-41DA-BA0C-BB5E2D2A6B76}"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268523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90E53BE-082E-41DA-BA0C-BB5E2D2A6B76}"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419176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0E53BE-082E-41DA-BA0C-BB5E2D2A6B76}"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365465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90E53BE-082E-41DA-BA0C-BB5E2D2A6B76}" type="datetimeFigureOut">
              <a:rPr lang="en-AU" smtClean="0"/>
              <a:t>12/08/2021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170698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90E53BE-082E-41DA-BA0C-BB5E2D2A6B76}" type="datetimeFigureOut">
              <a:rPr lang="en-AU" smtClean="0"/>
              <a:t>12/08/2021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422022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90E53BE-082E-41DA-BA0C-BB5E2D2A6B76}" type="datetimeFigureOut">
              <a:rPr lang="en-AU" smtClean="0"/>
              <a:t>12/08/2021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69867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E53BE-082E-41DA-BA0C-BB5E2D2A6B76}" type="datetimeFigureOut">
              <a:rPr lang="en-AU" smtClean="0"/>
              <a:t>12/08/2021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260522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E53BE-082E-41DA-BA0C-BB5E2D2A6B76}" type="datetimeFigureOut">
              <a:rPr lang="en-AU" smtClean="0"/>
              <a:t>12/08/2021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45975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E53BE-082E-41DA-BA0C-BB5E2D2A6B76}" type="datetimeFigureOut">
              <a:rPr lang="en-AU" smtClean="0"/>
              <a:t>12/08/2021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D05A96-DE23-4B4F-A3A3-366261278BF1}" type="slidenum">
              <a:rPr lang="en-AU" smtClean="0"/>
              <a:t>‹#›</a:t>
            </a:fld>
            <a:endParaRPr lang="en-AU"/>
          </a:p>
        </p:txBody>
      </p:sp>
    </p:spTree>
    <p:extLst>
      <p:ext uri="{BB962C8B-B14F-4D97-AF65-F5344CB8AC3E}">
        <p14:creationId xmlns:p14="http://schemas.microsoft.com/office/powerpoint/2010/main" val="169968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E53BE-082E-41DA-BA0C-BB5E2D2A6B76}" type="datetimeFigureOut">
              <a:rPr lang="en-AU" smtClean="0"/>
              <a:t>12/08/2021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05A96-DE23-4B4F-A3A3-366261278BF1}" type="slidenum">
              <a:rPr lang="en-AU" smtClean="0"/>
              <a:t>‹#›</a:t>
            </a:fld>
            <a:endParaRPr lang="en-AU"/>
          </a:p>
        </p:txBody>
      </p:sp>
    </p:spTree>
    <p:extLst>
      <p:ext uri="{BB962C8B-B14F-4D97-AF65-F5344CB8AC3E}">
        <p14:creationId xmlns:p14="http://schemas.microsoft.com/office/powerpoint/2010/main" val="858857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vTv8TqWC48"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 y="0"/>
            <a:ext cx="12191998" cy="6858000"/>
          </a:xfrm>
          <a:prstGeom prst="rect">
            <a:avLst/>
          </a:prstGeom>
        </p:spPr>
      </p:pic>
      <p:sp>
        <p:nvSpPr>
          <p:cNvPr id="4" name="TextBox 3"/>
          <p:cNvSpPr txBox="1"/>
          <p:nvPr/>
        </p:nvSpPr>
        <p:spPr>
          <a:xfrm>
            <a:off x="2352501" y="1172096"/>
            <a:ext cx="8038408" cy="646331"/>
          </a:xfrm>
          <a:prstGeom prst="rect">
            <a:avLst/>
          </a:prstGeom>
          <a:noFill/>
        </p:spPr>
        <p:txBody>
          <a:bodyPr wrap="square" rtlCol="0">
            <a:spAutoFit/>
          </a:bodyPr>
          <a:lstStyle/>
          <a:p>
            <a:r>
              <a:rPr lang="en-AU" sz="3600" dirty="0" smtClean="0"/>
              <a:t>Proteins – </a:t>
            </a:r>
            <a:r>
              <a:rPr lang="en-AU" sz="3600" dirty="0" smtClean="0"/>
              <a:t>protein database and enzymes</a:t>
            </a:r>
            <a:endParaRPr lang="en-AU" sz="3600" dirty="0"/>
          </a:p>
        </p:txBody>
      </p:sp>
      <p:pic>
        <p:nvPicPr>
          <p:cNvPr id="2050" name="Picture 2" descr="The evolution of the RCSB Protein Data Bank website - Bourne - 2011 - WIREs  Computational Molecular Science - Wiley Online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2" y="2090651"/>
            <a:ext cx="4765560" cy="43560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 celebrate 40th anniversary, the Protein Data Bank returns to its  birthplace - Cold Spring Harbor Laborato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7595" y="2090651"/>
            <a:ext cx="6969633" cy="435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551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7476" t="1818" r="4966" b="57454"/>
          <a:stretch/>
        </p:blipFill>
        <p:spPr>
          <a:xfrm>
            <a:off x="66502" y="0"/>
            <a:ext cx="1271847" cy="1187057"/>
          </a:xfrm>
          <a:prstGeom prst="rect">
            <a:avLst/>
          </a:prstGeom>
        </p:spPr>
      </p:pic>
      <p:cxnSp>
        <p:nvCxnSpPr>
          <p:cNvPr id="6" name="Straight Connector 5"/>
          <p:cNvCxnSpPr>
            <a:stCxn id="5" idx="3"/>
          </p:cNvCxnSpPr>
          <p:nvPr/>
        </p:nvCxnSpPr>
        <p:spPr>
          <a:xfrm flipV="1">
            <a:off x="1338349" y="573578"/>
            <a:ext cx="6143106" cy="19951"/>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1479665" y="108065"/>
            <a:ext cx="5469775" cy="523220"/>
          </a:xfrm>
          <a:prstGeom prst="rect">
            <a:avLst/>
          </a:prstGeom>
          <a:noFill/>
        </p:spPr>
        <p:txBody>
          <a:bodyPr wrap="square" rtlCol="0">
            <a:spAutoFit/>
          </a:bodyPr>
          <a:lstStyle/>
          <a:p>
            <a:r>
              <a:rPr lang="en-AU" sz="2800" dirty="0" smtClean="0"/>
              <a:t>The Protein Data Bank</a:t>
            </a:r>
            <a:endParaRPr lang="en-AU" sz="2800" dirty="0"/>
          </a:p>
        </p:txBody>
      </p:sp>
      <p:sp>
        <p:nvSpPr>
          <p:cNvPr id="8" name="TextBox 7"/>
          <p:cNvSpPr txBox="1"/>
          <p:nvPr/>
        </p:nvSpPr>
        <p:spPr>
          <a:xfrm>
            <a:off x="207817" y="1454727"/>
            <a:ext cx="6567055" cy="3416320"/>
          </a:xfrm>
          <a:prstGeom prst="rect">
            <a:avLst/>
          </a:prstGeom>
          <a:noFill/>
        </p:spPr>
        <p:txBody>
          <a:bodyPr wrap="square" rtlCol="0">
            <a:spAutoFit/>
          </a:bodyPr>
          <a:lstStyle/>
          <a:p>
            <a:pPr marL="342900" indent="-342900">
              <a:buFont typeface="Arial" panose="020B0604020202020204" pitchFamily="34" charset="0"/>
              <a:buChar char="•"/>
            </a:pPr>
            <a:r>
              <a:rPr lang="en-AU" sz="2400" dirty="0" smtClean="0"/>
              <a:t>The PBS is an online database of macromolecular structures</a:t>
            </a:r>
          </a:p>
          <a:p>
            <a:pPr marL="342900" indent="-342900">
              <a:buFont typeface="Arial" panose="020B0604020202020204" pitchFamily="34" charset="0"/>
              <a:buChar char="•"/>
            </a:pPr>
            <a:r>
              <a:rPr lang="en-AU" sz="2400" dirty="0" smtClean="0"/>
              <a:t>It is overseen by the Worldwide Protein Data Bank (</a:t>
            </a:r>
            <a:r>
              <a:rPr lang="en-AU" sz="2400" dirty="0" err="1" smtClean="0"/>
              <a:t>wwPBS</a:t>
            </a:r>
            <a:r>
              <a:rPr lang="en-AU" sz="2400" dirty="0" smtClean="0"/>
              <a:t>) and is now an international endeavour </a:t>
            </a:r>
          </a:p>
          <a:p>
            <a:pPr marL="342900" indent="-342900">
              <a:buFont typeface="Arial" panose="020B0604020202020204" pitchFamily="34" charset="0"/>
              <a:buChar char="•"/>
            </a:pPr>
            <a:r>
              <a:rPr lang="en-AU" sz="2400" dirty="0" smtClean="0"/>
              <a:t>The data is freely accessible to all</a:t>
            </a:r>
          </a:p>
          <a:p>
            <a:pPr marL="342900" indent="-342900">
              <a:buFont typeface="Arial" panose="020B0604020202020204" pitchFamily="34" charset="0"/>
              <a:buChar char="•"/>
            </a:pPr>
            <a:r>
              <a:rPr lang="en-AU" sz="2400" dirty="0" smtClean="0"/>
              <a:t>An entry contains information about the primary, secondary, tertiary and quaternary structure of a protein </a:t>
            </a:r>
            <a:endParaRPr lang="en-AU" sz="2400" dirty="0"/>
          </a:p>
        </p:txBody>
      </p:sp>
      <p:pic>
        <p:nvPicPr>
          <p:cNvPr id="1026" name="Picture 2" descr="RCSB PDB: About RCSB PDB: Enabling Breakthroughs in Scientific and  Biomedical Research and Edu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340" y="1454727"/>
            <a:ext cx="5437423" cy="452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31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7476" t="1818" r="4966" b="57454"/>
          <a:stretch/>
        </p:blipFill>
        <p:spPr>
          <a:xfrm>
            <a:off x="66502" y="0"/>
            <a:ext cx="1271847" cy="1187057"/>
          </a:xfrm>
          <a:prstGeom prst="rect">
            <a:avLst/>
          </a:prstGeom>
        </p:spPr>
      </p:pic>
      <p:cxnSp>
        <p:nvCxnSpPr>
          <p:cNvPr id="6" name="Straight Connector 5"/>
          <p:cNvCxnSpPr>
            <a:stCxn id="5" idx="3"/>
          </p:cNvCxnSpPr>
          <p:nvPr/>
        </p:nvCxnSpPr>
        <p:spPr>
          <a:xfrm flipV="1">
            <a:off x="1338349" y="573578"/>
            <a:ext cx="6143106" cy="19951"/>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1479665" y="108065"/>
            <a:ext cx="5469775" cy="523220"/>
          </a:xfrm>
          <a:prstGeom prst="rect">
            <a:avLst/>
          </a:prstGeom>
          <a:noFill/>
        </p:spPr>
        <p:txBody>
          <a:bodyPr wrap="square" rtlCol="0">
            <a:spAutoFit/>
          </a:bodyPr>
          <a:lstStyle/>
          <a:p>
            <a:r>
              <a:rPr lang="en-AU" sz="2800" dirty="0" smtClean="0"/>
              <a:t>The Protein Data Bank</a:t>
            </a:r>
            <a:endParaRPr lang="en-AU" sz="2800" dirty="0"/>
          </a:p>
        </p:txBody>
      </p:sp>
      <p:sp>
        <p:nvSpPr>
          <p:cNvPr id="8" name="TextBox 7"/>
          <p:cNvSpPr txBox="1"/>
          <p:nvPr/>
        </p:nvSpPr>
        <p:spPr>
          <a:xfrm>
            <a:off x="211975" y="1420546"/>
            <a:ext cx="4842163" cy="2308324"/>
          </a:xfrm>
          <a:prstGeom prst="rect">
            <a:avLst/>
          </a:prstGeom>
          <a:noFill/>
        </p:spPr>
        <p:txBody>
          <a:bodyPr wrap="square" rtlCol="0">
            <a:spAutoFit/>
          </a:bodyPr>
          <a:lstStyle/>
          <a:p>
            <a:pPr marL="342900" indent="-342900">
              <a:buFont typeface="Arial" panose="020B0604020202020204" pitchFamily="34" charset="0"/>
              <a:buChar char="•"/>
            </a:pPr>
            <a:r>
              <a:rPr lang="en-AU" sz="2400" dirty="0" smtClean="0"/>
              <a:t>Information used in scientific research</a:t>
            </a:r>
          </a:p>
          <a:p>
            <a:pPr marL="342900" indent="-342900">
              <a:buFont typeface="Arial" panose="020B0604020202020204" pitchFamily="34" charset="0"/>
              <a:buChar char="•"/>
            </a:pPr>
            <a:r>
              <a:rPr lang="en-AU" sz="2400" dirty="0" smtClean="0"/>
              <a:t>Example: use protein structures to explore the causes of diseases or to develop treatments for diseases.</a:t>
            </a:r>
            <a:endParaRPr lang="en-AU" sz="2400" dirty="0"/>
          </a:p>
        </p:txBody>
      </p:sp>
      <p:sp>
        <p:nvSpPr>
          <p:cNvPr id="2" name="TextBox 1"/>
          <p:cNvSpPr txBox="1"/>
          <p:nvPr/>
        </p:nvSpPr>
        <p:spPr>
          <a:xfrm>
            <a:off x="1870364" y="5722296"/>
            <a:ext cx="8237913" cy="830997"/>
          </a:xfrm>
          <a:prstGeom prst="rect">
            <a:avLst/>
          </a:prstGeom>
          <a:noFill/>
        </p:spPr>
        <p:txBody>
          <a:bodyPr wrap="square" rtlCol="0">
            <a:spAutoFit/>
          </a:bodyPr>
          <a:lstStyle/>
          <a:p>
            <a:r>
              <a:rPr lang="en-AU" sz="2400" dirty="0" smtClean="0"/>
              <a:t>Video showing link between structure and function of proteins:</a:t>
            </a:r>
          </a:p>
          <a:p>
            <a:r>
              <a:rPr lang="en-AU" sz="2400" dirty="0">
                <a:hlinkClick r:id="rId3"/>
              </a:rPr>
              <a:t>https://www.youtube.com/watch?v=wvTv8TqWC48</a:t>
            </a:r>
            <a:endParaRPr lang="en-AU" sz="2400" dirty="0"/>
          </a:p>
        </p:txBody>
      </p:sp>
      <p:pic>
        <p:nvPicPr>
          <p:cNvPr id="3" name="Picture 2"/>
          <p:cNvPicPr>
            <a:picLocks noChangeAspect="1"/>
          </p:cNvPicPr>
          <p:nvPr/>
        </p:nvPicPr>
        <p:blipFill>
          <a:blip r:embed="rId4"/>
          <a:stretch>
            <a:fillRect/>
          </a:stretch>
        </p:blipFill>
        <p:spPr>
          <a:xfrm>
            <a:off x="5391628" y="1089993"/>
            <a:ext cx="6659056" cy="4258541"/>
          </a:xfrm>
          <a:prstGeom prst="rect">
            <a:avLst/>
          </a:prstGeom>
        </p:spPr>
      </p:pic>
    </p:spTree>
    <p:extLst>
      <p:ext uri="{BB962C8B-B14F-4D97-AF65-F5344CB8AC3E}">
        <p14:creationId xmlns:p14="http://schemas.microsoft.com/office/powerpoint/2010/main" val="56544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435" y="425951"/>
            <a:ext cx="9692640" cy="792420"/>
          </a:xfrm>
        </p:spPr>
        <p:txBody>
          <a:bodyPr/>
          <a:lstStyle/>
          <a:p>
            <a:r>
              <a:rPr lang="en-US" dirty="0" smtClean="0"/>
              <a:t>Sickle Cell </a:t>
            </a:r>
            <a:r>
              <a:rPr lang="en-US" dirty="0" err="1" smtClean="0"/>
              <a:t>Anaemia</a:t>
            </a:r>
            <a:endParaRPr lang="en-US" dirty="0"/>
          </a:p>
        </p:txBody>
      </p:sp>
      <p:sp>
        <p:nvSpPr>
          <p:cNvPr id="5" name="Content Placeholder 4"/>
          <p:cNvSpPr>
            <a:spLocks noGrp="1"/>
          </p:cNvSpPr>
          <p:nvPr>
            <p:ph idx="1"/>
          </p:nvPr>
        </p:nvSpPr>
        <p:spPr>
          <a:xfrm>
            <a:off x="688435" y="1379350"/>
            <a:ext cx="9168797" cy="4800788"/>
          </a:xfrm>
        </p:spPr>
        <p:txBody>
          <a:bodyPr>
            <a:normAutofit/>
          </a:bodyPr>
          <a:lstStyle/>
          <a:p>
            <a:r>
              <a:rPr lang="en-US" sz="2000" dirty="0" smtClean="0"/>
              <a:t>Disease due to an error in protein primary structure.</a:t>
            </a:r>
          </a:p>
          <a:p>
            <a:r>
              <a:rPr lang="en-US" sz="2000" dirty="0" smtClean="0"/>
              <a:t>Just one amino acid difference between normal and diseased </a:t>
            </a:r>
            <a:r>
              <a:rPr lang="en-US" sz="2000" dirty="0" err="1" smtClean="0"/>
              <a:t>haemoglobin</a:t>
            </a:r>
            <a:endParaRPr lang="en-US" sz="2000" dirty="0" smtClean="0"/>
          </a:p>
          <a:p>
            <a:r>
              <a:rPr lang="en-US" sz="2000" dirty="0" smtClean="0"/>
              <a:t>The error in primary structure impacts the overall structure and function of red blood cells</a:t>
            </a:r>
            <a:endParaRPr lang="en-US" sz="2000" dirty="0"/>
          </a:p>
        </p:txBody>
      </p:sp>
      <p:grpSp>
        <p:nvGrpSpPr>
          <p:cNvPr id="6" name="Group 5"/>
          <p:cNvGrpSpPr/>
          <p:nvPr/>
        </p:nvGrpSpPr>
        <p:grpSpPr>
          <a:xfrm>
            <a:off x="1317356" y="3177151"/>
            <a:ext cx="6462793" cy="3378631"/>
            <a:chOff x="1002287" y="2852936"/>
            <a:chExt cx="6181725" cy="3198549"/>
          </a:xfrm>
        </p:grpSpPr>
        <p:pic>
          <p:nvPicPr>
            <p:cNvPr id="7" name="Picture 14" descr="http://4.bp.blogspot.com/_Ij2obaIxCLA/TOgYQxUFw3I/AAAAAAAAAAk/XaS6nlwScdw/s1600/norm+sick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287" y="2852936"/>
              <a:ext cx="6181725" cy="31051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02287" y="5805264"/>
              <a:ext cx="6181725" cy="246221"/>
            </a:xfrm>
            <a:prstGeom prst="rect">
              <a:avLst/>
            </a:prstGeom>
          </p:spPr>
          <p:txBody>
            <a:bodyPr wrap="square">
              <a:spAutoFit/>
            </a:bodyPr>
            <a:lstStyle/>
            <a:p>
              <a:pPr algn="ctr"/>
              <a:r>
                <a:rPr lang="en-AU" sz="1000" dirty="0"/>
                <a:t>http://4.bp.blogspot.com/_Ij2obaIxCLA/TOgYQxUFw3I/AAAAAAAAAAk/XaS6nlwScdw/s1600/norm+sickel.jpg</a:t>
              </a:r>
            </a:p>
          </p:txBody>
        </p:sp>
      </p:grpSp>
      <p:sp>
        <p:nvSpPr>
          <p:cNvPr id="9" name="TextBox 8"/>
          <p:cNvSpPr txBox="1"/>
          <p:nvPr/>
        </p:nvSpPr>
        <p:spPr>
          <a:xfrm>
            <a:off x="8291593" y="3316637"/>
            <a:ext cx="2479729" cy="3139321"/>
          </a:xfrm>
          <a:prstGeom prst="rect">
            <a:avLst/>
          </a:prstGeom>
          <a:noFill/>
        </p:spPr>
        <p:txBody>
          <a:bodyPr wrap="square" rtlCol="0">
            <a:spAutoFit/>
          </a:bodyPr>
          <a:lstStyle/>
          <a:p>
            <a:r>
              <a:rPr lang="en-US" dirty="0" smtClean="0"/>
              <a:t>The shape of the red blood cells can block thin capillaries and cause pain.  Cells have much shorter life and leaves person less efficient in transporting oxygen.  Interestingly they do have a resistance to </a:t>
            </a:r>
            <a:r>
              <a:rPr lang="en-US" dirty="0" err="1" smtClean="0"/>
              <a:t>Maleria</a:t>
            </a:r>
            <a:r>
              <a:rPr lang="en-US" dirty="0" smtClean="0"/>
              <a:t>.</a:t>
            </a:r>
            <a:endParaRPr lang="en-US" dirty="0"/>
          </a:p>
        </p:txBody>
      </p:sp>
    </p:spTree>
    <p:extLst>
      <p:ext uri="{BB962C8B-B14F-4D97-AF65-F5344CB8AC3E}">
        <p14:creationId xmlns:p14="http://schemas.microsoft.com/office/powerpoint/2010/main" val="321481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7476" t="1818" r="4966" b="57454"/>
          <a:stretch/>
        </p:blipFill>
        <p:spPr>
          <a:xfrm>
            <a:off x="66502" y="0"/>
            <a:ext cx="1271847" cy="1187057"/>
          </a:xfrm>
          <a:prstGeom prst="rect">
            <a:avLst/>
          </a:prstGeom>
        </p:spPr>
      </p:pic>
      <p:cxnSp>
        <p:nvCxnSpPr>
          <p:cNvPr id="6" name="Straight Connector 5"/>
          <p:cNvCxnSpPr>
            <a:stCxn id="5" idx="3"/>
          </p:cNvCxnSpPr>
          <p:nvPr/>
        </p:nvCxnSpPr>
        <p:spPr>
          <a:xfrm flipV="1">
            <a:off x="1338349" y="573578"/>
            <a:ext cx="6143106" cy="19951"/>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1479665" y="108065"/>
            <a:ext cx="5469775" cy="523220"/>
          </a:xfrm>
          <a:prstGeom prst="rect">
            <a:avLst/>
          </a:prstGeom>
          <a:noFill/>
        </p:spPr>
        <p:txBody>
          <a:bodyPr wrap="square" rtlCol="0">
            <a:spAutoFit/>
          </a:bodyPr>
          <a:lstStyle/>
          <a:p>
            <a:r>
              <a:rPr lang="en-AU" sz="2800" dirty="0" smtClean="0"/>
              <a:t>Enzymes</a:t>
            </a:r>
            <a:endParaRPr lang="en-AU" sz="2800" dirty="0"/>
          </a:p>
        </p:txBody>
      </p:sp>
      <p:sp>
        <p:nvSpPr>
          <p:cNvPr id="8" name="TextBox 7">
            <a:extLst>
              <a:ext uri="{FF2B5EF4-FFF2-40B4-BE49-F238E27FC236}">
                <a16:creationId xmlns:a16="http://schemas.microsoft.com/office/drawing/2014/main" id="{BA01C481-40C9-4398-B2F8-AD2173EB6E66}"/>
              </a:ext>
            </a:extLst>
          </p:cNvPr>
          <p:cNvSpPr txBox="1"/>
          <p:nvPr/>
        </p:nvSpPr>
        <p:spPr>
          <a:xfrm>
            <a:off x="66502" y="1306963"/>
            <a:ext cx="11239500" cy="1569660"/>
          </a:xfrm>
          <a:prstGeom prst="rect">
            <a:avLst/>
          </a:prstGeom>
          <a:noFill/>
        </p:spPr>
        <p:txBody>
          <a:bodyPr wrap="square" rtlCol="0">
            <a:spAutoFit/>
          </a:bodyPr>
          <a:lstStyle/>
          <a:p>
            <a:pPr marL="800100" lvl="1"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Biological </a:t>
            </a:r>
            <a:r>
              <a:rPr lang="en-US" sz="2400" dirty="0">
                <a:latin typeface="Calibri" panose="020F0502020204030204" pitchFamily="34" charset="0"/>
                <a:cs typeface="Calibri" panose="020F0502020204030204" pitchFamily="34" charset="0"/>
              </a:rPr>
              <a:t>catalysts – enzymes </a:t>
            </a:r>
            <a:r>
              <a:rPr lang="en-US" sz="2400" dirty="0" err="1">
                <a:latin typeface="Calibri" panose="020F0502020204030204" pitchFamily="34" charset="0"/>
                <a:cs typeface="Calibri" panose="020F0502020204030204" pitchFamily="34" charset="0"/>
              </a:rPr>
              <a:t>catalyse</a:t>
            </a:r>
            <a:r>
              <a:rPr lang="en-US" sz="2400" dirty="0">
                <a:latin typeface="Calibri" panose="020F0502020204030204" pitchFamily="34" charset="0"/>
                <a:cs typeface="Calibri" panose="020F0502020204030204" pitchFamily="34" charset="0"/>
              </a:rPr>
              <a:t> many processing in living systems. These complex molecules have 3-dimensional structures that allow it to selective interact with specific substrates. Enzymes decrease </a:t>
            </a:r>
            <a:r>
              <a:rPr lang="en-US" sz="2400" dirty="0" err="1">
                <a:latin typeface="Calibri" panose="020F0502020204030204" pitchFamily="34" charset="0"/>
                <a:cs typeface="Calibri" panose="020F0502020204030204" pitchFamily="34" charset="0"/>
              </a:rPr>
              <a:t>Ea</a:t>
            </a:r>
            <a:r>
              <a:rPr lang="en-US" sz="2400" dirty="0">
                <a:latin typeface="Calibri" panose="020F0502020204030204" pitchFamily="34" charset="0"/>
                <a:cs typeface="Calibri" panose="020F0502020204030204" pitchFamily="34" charset="0"/>
              </a:rPr>
              <a:t> and direct the orientation of substrates.</a:t>
            </a:r>
            <a:endParaRPr lang="en-AU" sz="2400" dirty="0">
              <a:latin typeface="Calibri" panose="020F0502020204030204" pitchFamily="34" charset="0"/>
              <a:cs typeface="Calibri" panose="020F0502020204030204" pitchFamily="34" charset="0"/>
            </a:endParaRPr>
          </a:p>
        </p:txBody>
      </p:sp>
      <p:pic>
        <p:nvPicPr>
          <p:cNvPr id="9" name="Picture 8" descr="Diagram&#10;&#10;Description automatically generated">
            <a:extLst>
              <a:ext uri="{FF2B5EF4-FFF2-40B4-BE49-F238E27FC236}">
                <a16:creationId xmlns:a16="http://schemas.microsoft.com/office/drawing/2014/main" id="{ADC5B09E-2C26-46E0-AD4C-D3A645DAF629}"/>
              </a:ext>
            </a:extLst>
          </p:cNvPr>
          <p:cNvPicPr>
            <a:picLocks noChangeAspect="1"/>
          </p:cNvPicPr>
          <p:nvPr/>
        </p:nvPicPr>
        <p:blipFill rotWithShape="1">
          <a:blip r:embed="rId3">
            <a:extLst>
              <a:ext uri="{28A0092B-C50C-407E-A947-70E740481C1C}">
                <a14:useLocalDpi xmlns:a14="http://schemas.microsoft.com/office/drawing/2010/main" val="0"/>
              </a:ext>
            </a:extLst>
          </a:blip>
          <a:srcRect l="15234" t="24028" r="13750" b="3472"/>
          <a:stretch/>
        </p:blipFill>
        <p:spPr>
          <a:xfrm>
            <a:off x="1338349" y="2926919"/>
            <a:ext cx="6353175" cy="3648358"/>
          </a:xfrm>
          <a:prstGeom prst="rect">
            <a:avLst/>
          </a:prstGeom>
        </p:spPr>
      </p:pic>
      <p:sp>
        <p:nvSpPr>
          <p:cNvPr id="10" name="TextBox 9">
            <a:extLst>
              <a:ext uri="{FF2B5EF4-FFF2-40B4-BE49-F238E27FC236}">
                <a16:creationId xmlns:a16="http://schemas.microsoft.com/office/drawing/2014/main" id="{37400BC5-06F8-4A59-A501-1BF3D75201FB}"/>
              </a:ext>
            </a:extLst>
          </p:cNvPr>
          <p:cNvSpPr txBox="1"/>
          <p:nvPr/>
        </p:nvSpPr>
        <p:spPr>
          <a:xfrm>
            <a:off x="8065770" y="3279509"/>
            <a:ext cx="3486150" cy="830997"/>
          </a:xfrm>
          <a:prstGeom prst="rect">
            <a:avLst/>
          </a:prstGeom>
          <a:ln w="28575"/>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a:solidFill>
                  <a:srgbClr val="8BA7C2"/>
                </a:solidFill>
                <a:latin typeface="Calibri" panose="020F0502020204030204" pitchFamily="34" charset="0"/>
                <a:cs typeface="Calibri" panose="020F0502020204030204" pitchFamily="34" charset="0"/>
              </a:rPr>
              <a:t>Called the “LOCK and KEY” model</a:t>
            </a:r>
            <a:endParaRPr lang="en-AU" sz="2400" dirty="0">
              <a:solidFill>
                <a:srgbClr val="8BA7C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407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7476" t="1818" r="4966" b="57454"/>
          <a:stretch/>
        </p:blipFill>
        <p:spPr>
          <a:xfrm>
            <a:off x="66502" y="0"/>
            <a:ext cx="1271847" cy="1187057"/>
          </a:xfrm>
          <a:prstGeom prst="rect">
            <a:avLst/>
          </a:prstGeom>
        </p:spPr>
      </p:pic>
      <p:cxnSp>
        <p:nvCxnSpPr>
          <p:cNvPr id="6" name="Straight Connector 5"/>
          <p:cNvCxnSpPr>
            <a:stCxn id="5" idx="3"/>
          </p:cNvCxnSpPr>
          <p:nvPr/>
        </p:nvCxnSpPr>
        <p:spPr>
          <a:xfrm flipV="1">
            <a:off x="1338349" y="573578"/>
            <a:ext cx="6143106" cy="19951"/>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1479665" y="108065"/>
            <a:ext cx="5469775" cy="523220"/>
          </a:xfrm>
          <a:prstGeom prst="rect">
            <a:avLst/>
          </a:prstGeom>
          <a:noFill/>
        </p:spPr>
        <p:txBody>
          <a:bodyPr wrap="square" rtlCol="0">
            <a:spAutoFit/>
          </a:bodyPr>
          <a:lstStyle/>
          <a:p>
            <a:r>
              <a:rPr lang="en-AU" sz="2800" dirty="0" smtClean="0"/>
              <a:t>Enzymes</a:t>
            </a:r>
            <a:endParaRPr lang="en-AU" sz="2800" dirty="0"/>
          </a:p>
        </p:txBody>
      </p:sp>
      <p:sp>
        <p:nvSpPr>
          <p:cNvPr id="2" name="TextBox 1"/>
          <p:cNvSpPr txBox="1"/>
          <p:nvPr/>
        </p:nvSpPr>
        <p:spPr>
          <a:xfrm>
            <a:off x="665018" y="1487978"/>
            <a:ext cx="10764982" cy="1569660"/>
          </a:xfrm>
          <a:prstGeom prst="rect">
            <a:avLst/>
          </a:prstGeom>
          <a:noFill/>
        </p:spPr>
        <p:txBody>
          <a:bodyPr wrap="square" rtlCol="0">
            <a:spAutoFit/>
          </a:bodyPr>
          <a:lstStyle/>
          <a:p>
            <a:pPr marL="342900" indent="-342900">
              <a:buFont typeface="Arial" panose="020B0604020202020204" pitchFamily="34" charset="0"/>
              <a:buChar char="•"/>
            </a:pPr>
            <a:r>
              <a:rPr lang="en-AU" sz="2400" dirty="0" smtClean="0"/>
              <a:t>Enzyme activity is affected by temperature and pH</a:t>
            </a:r>
          </a:p>
          <a:p>
            <a:pPr marL="342900" indent="-342900">
              <a:buFont typeface="Arial" panose="020B0604020202020204" pitchFamily="34" charset="0"/>
              <a:buChar char="•"/>
            </a:pPr>
            <a:r>
              <a:rPr lang="en-AU" sz="2400" dirty="0" smtClean="0"/>
              <a:t>Enzyme’s conformation (shape) change under different conditions and this may inhibit the activity</a:t>
            </a:r>
          </a:p>
          <a:p>
            <a:pPr marL="342900" indent="-342900">
              <a:buFont typeface="Arial" panose="020B0604020202020204" pitchFamily="34" charset="0"/>
              <a:buChar char="•"/>
            </a:pPr>
            <a:endParaRPr lang="en-AU" sz="2400" dirty="0"/>
          </a:p>
        </p:txBody>
      </p:sp>
      <p:pic>
        <p:nvPicPr>
          <p:cNvPr id="3" name="Picture 2"/>
          <p:cNvPicPr>
            <a:picLocks noChangeAspect="1"/>
          </p:cNvPicPr>
          <p:nvPr/>
        </p:nvPicPr>
        <p:blipFill>
          <a:blip r:embed="rId3"/>
          <a:stretch>
            <a:fillRect/>
          </a:stretch>
        </p:blipFill>
        <p:spPr>
          <a:xfrm>
            <a:off x="2610802" y="3057638"/>
            <a:ext cx="6238875" cy="2752725"/>
          </a:xfrm>
          <a:prstGeom prst="rect">
            <a:avLst/>
          </a:prstGeom>
        </p:spPr>
      </p:pic>
    </p:spTree>
    <p:extLst>
      <p:ext uri="{BB962C8B-B14F-4D97-AF65-F5344CB8AC3E}">
        <p14:creationId xmlns:p14="http://schemas.microsoft.com/office/powerpoint/2010/main" val="101792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7476" t="1818" r="4966" b="57454"/>
          <a:stretch/>
        </p:blipFill>
        <p:spPr>
          <a:xfrm>
            <a:off x="66502" y="0"/>
            <a:ext cx="1271847" cy="1187057"/>
          </a:xfrm>
          <a:prstGeom prst="rect">
            <a:avLst/>
          </a:prstGeom>
        </p:spPr>
      </p:pic>
      <p:cxnSp>
        <p:nvCxnSpPr>
          <p:cNvPr id="6" name="Straight Connector 5"/>
          <p:cNvCxnSpPr>
            <a:stCxn id="5" idx="3"/>
          </p:cNvCxnSpPr>
          <p:nvPr/>
        </p:nvCxnSpPr>
        <p:spPr>
          <a:xfrm flipV="1">
            <a:off x="1338349" y="573578"/>
            <a:ext cx="6143106" cy="19951"/>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1479665" y="108065"/>
            <a:ext cx="5469775" cy="523220"/>
          </a:xfrm>
          <a:prstGeom prst="rect">
            <a:avLst/>
          </a:prstGeom>
          <a:noFill/>
        </p:spPr>
        <p:txBody>
          <a:bodyPr wrap="square" rtlCol="0">
            <a:spAutoFit/>
          </a:bodyPr>
          <a:lstStyle/>
          <a:p>
            <a:r>
              <a:rPr lang="en-AU" sz="2800" dirty="0" smtClean="0"/>
              <a:t>Enzymes</a:t>
            </a:r>
            <a:endParaRPr lang="en-AU" sz="2800" dirty="0"/>
          </a:p>
        </p:txBody>
      </p:sp>
      <p:sp>
        <p:nvSpPr>
          <p:cNvPr id="2" name="TextBox 1"/>
          <p:cNvSpPr txBox="1"/>
          <p:nvPr/>
        </p:nvSpPr>
        <p:spPr>
          <a:xfrm>
            <a:off x="606829" y="1187057"/>
            <a:ext cx="10764982" cy="28050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smtClean="0"/>
              <a:t>Recall – increasing concentration causes increases in rate of reaction</a:t>
            </a:r>
          </a:p>
          <a:p>
            <a:pPr marL="342900" indent="-342900">
              <a:lnSpc>
                <a:spcPct val="150000"/>
              </a:lnSpc>
              <a:buFont typeface="Arial" panose="020B0604020202020204" pitchFamily="34" charset="0"/>
              <a:buChar char="•"/>
            </a:pPr>
            <a:r>
              <a:rPr lang="en-AU" sz="2400" dirty="0" smtClean="0"/>
              <a:t>Now consider an enzyme – the reaction will only occur at the active site, so when you increase the concentration of the substrate the rate will increase initially until all of the active sites are filled, then the rate will stabilise.</a:t>
            </a:r>
          </a:p>
          <a:p>
            <a:pPr marL="342900" indent="-342900">
              <a:lnSpc>
                <a:spcPct val="150000"/>
              </a:lnSpc>
              <a:buFont typeface="Arial" panose="020B0604020202020204" pitchFamily="34" charset="0"/>
              <a:buChar char="•"/>
            </a:pPr>
            <a:endParaRPr lang="en-AU" sz="2400" dirty="0"/>
          </a:p>
        </p:txBody>
      </p:sp>
      <p:pic>
        <p:nvPicPr>
          <p:cNvPr id="4" name="Picture 3"/>
          <p:cNvPicPr>
            <a:picLocks noChangeAspect="1"/>
          </p:cNvPicPr>
          <p:nvPr/>
        </p:nvPicPr>
        <p:blipFill>
          <a:blip r:embed="rId3"/>
          <a:stretch>
            <a:fillRect/>
          </a:stretch>
        </p:blipFill>
        <p:spPr>
          <a:xfrm>
            <a:off x="3433070" y="3531176"/>
            <a:ext cx="3632748" cy="3155047"/>
          </a:xfrm>
          <a:prstGeom prst="rect">
            <a:avLst/>
          </a:prstGeom>
        </p:spPr>
      </p:pic>
    </p:spTree>
    <p:extLst>
      <p:ext uri="{BB962C8B-B14F-4D97-AF65-F5344CB8AC3E}">
        <p14:creationId xmlns:p14="http://schemas.microsoft.com/office/powerpoint/2010/main" val="270955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76" y="150192"/>
            <a:ext cx="9692640" cy="792420"/>
          </a:xfrm>
        </p:spPr>
        <p:txBody>
          <a:bodyPr/>
          <a:lstStyle/>
          <a:p>
            <a:r>
              <a:rPr lang="en-US" dirty="0" smtClean="0"/>
              <a:t>Denaturing proteins</a:t>
            </a:r>
            <a:endParaRPr lang="en-US" dirty="0"/>
          </a:p>
        </p:txBody>
      </p:sp>
      <p:sp>
        <p:nvSpPr>
          <p:cNvPr id="3" name="Content Placeholder 2"/>
          <p:cNvSpPr>
            <a:spLocks noGrp="1"/>
          </p:cNvSpPr>
          <p:nvPr>
            <p:ph idx="1"/>
          </p:nvPr>
        </p:nvSpPr>
        <p:spPr>
          <a:xfrm>
            <a:off x="323566" y="942613"/>
            <a:ext cx="8595360" cy="3720828"/>
          </a:xfrm>
        </p:spPr>
        <p:txBody>
          <a:bodyPr>
            <a:normAutofit fontScale="92500" lnSpcReduction="10000"/>
          </a:bodyPr>
          <a:lstStyle/>
          <a:p>
            <a:r>
              <a:rPr lang="en-US" dirty="0" smtClean="0"/>
              <a:t>Heat, pH change and some chemicals can disrupt the secondary, tertiary and quaternary structures</a:t>
            </a:r>
          </a:p>
          <a:p>
            <a:r>
              <a:rPr lang="en-US" dirty="0" smtClean="0"/>
              <a:t>This changes the appearance of the protein from its natural state and the protein looses its function.</a:t>
            </a:r>
          </a:p>
          <a:p>
            <a:r>
              <a:rPr lang="en-US" dirty="0" smtClean="0"/>
              <a:t>Some everyday examples include:</a:t>
            </a:r>
          </a:p>
          <a:p>
            <a:pPr lvl="1"/>
            <a:r>
              <a:rPr lang="en-US" dirty="0" smtClean="0"/>
              <a:t>Cooking proteins</a:t>
            </a:r>
          </a:p>
          <a:p>
            <a:pPr lvl="1"/>
            <a:r>
              <a:rPr lang="en-US" dirty="0" smtClean="0"/>
              <a:t>Hair perming</a:t>
            </a:r>
          </a:p>
          <a:p>
            <a:pPr lvl="1"/>
            <a:r>
              <a:rPr lang="en-US" dirty="0" smtClean="0"/>
              <a:t>Ceviche (cook in acid)</a:t>
            </a:r>
          </a:p>
          <a:p>
            <a:pPr lvl="1"/>
            <a:r>
              <a:rPr lang="en-US" dirty="0" smtClean="0"/>
              <a:t>Blanch vegetables before freezing to inactivate enzyme that </a:t>
            </a:r>
            <a:r>
              <a:rPr lang="en-US" dirty="0" err="1" smtClean="0"/>
              <a:t>decolours</a:t>
            </a:r>
            <a:r>
              <a:rPr lang="en-US" dirty="0" smtClean="0"/>
              <a:t> food.</a:t>
            </a:r>
          </a:p>
        </p:txBody>
      </p:sp>
      <p:pic>
        <p:nvPicPr>
          <p:cNvPr id="4" name="Picture 4" descr="http://1.bp.blogspot.com/-7Q3D8Smp5ao/UfMSyNzWE-I/AAAAAAAAATM/Euf74KpxaV8/s1600/hair+pattern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9015" y="440094"/>
            <a:ext cx="1606991" cy="62629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purehonestliving.com/wp-content/uploads/2015/06/MixedVegetables.web_-1800x12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61" y="4775019"/>
            <a:ext cx="2891995" cy="1927997"/>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mage result for perm before af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343" y="4775019"/>
            <a:ext cx="1870907" cy="1870907"/>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mage result for cook eg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5602" y="4775019"/>
            <a:ext cx="2601731" cy="173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82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7476" t="1818" r="4966" b="57454"/>
          <a:stretch/>
        </p:blipFill>
        <p:spPr>
          <a:xfrm>
            <a:off x="66502" y="0"/>
            <a:ext cx="1271847" cy="1187057"/>
          </a:xfrm>
          <a:prstGeom prst="rect">
            <a:avLst/>
          </a:prstGeom>
        </p:spPr>
      </p:pic>
      <p:cxnSp>
        <p:nvCxnSpPr>
          <p:cNvPr id="6" name="Straight Connector 5"/>
          <p:cNvCxnSpPr>
            <a:stCxn id="5" idx="3"/>
          </p:cNvCxnSpPr>
          <p:nvPr/>
        </p:nvCxnSpPr>
        <p:spPr>
          <a:xfrm flipV="1">
            <a:off x="1338349" y="573578"/>
            <a:ext cx="6143106" cy="19951"/>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1479665" y="108065"/>
            <a:ext cx="5469775" cy="523220"/>
          </a:xfrm>
          <a:prstGeom prst="rect">
            <a:avLst/>
          </a:prstGeom>
          <a:noFill/>
        </p:spPr>
        <p:txBody>
          <a:bodyPr wrap="square" rtlCol="0">
            <a:spAutoFit/>
          </a:bodyPr>
          <a:lstStyle/>
          <a:p>
            <a:r>
              <a:rPr lang="en-AU" sz="2800" dirty="0" smtClean="0"/>
              <a:t>On going work</a:t>
            </a:r>
            <a:endParaRPr lang="en-AU" sz="2800" dirty="0"/>
          </a:p>
        </p:txBody>
      </p:sp>
      <p:sp>
        <p:nvSpPr>
          <p:cNvPr id="3" name="TextBox 2"/>
          <p:cNvSpPr txBox="1"/>
          <p:nvPr/>
        </p:nvSpPr>
        <p:spPr>
          <a:xfrm>
            <a:off x="515388" y="1760635"/>
            <a:ext cx="10964488" cy="830997"/>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Essential chemistry set 20</a:t>
            </a:r>
          </a:p>
          <a:p>
            <a:pPr marL="285750" indent="-285750">
              <a:buFont typeface="Arial" panose="020B0604020202020204" pitchFamily="34" charset="0"/>
              <a:buChar char="•"/>
            </a:pPr>
            <a:r>
              <a:rPr lang="en-AU" sz="2400" dirty="0" smtClean="0"/>
              <a:t>STAWA set 28 and 29 (amino acid and protein)</a:t>
            </a:r>
            <a:endParaRPr lang="en-AU" sz="2400" dirty="0"/>
          </a:p>
        </p:txBody>
      </p:sp>
    </p:spTree>
    <p:extLst>
      <p:ext uri="{BB962C8B-B14F-4D97-AF65-F5344CB8AC3E}">
        <p14:creationId xmlns:p14="http://schemas.microsoft.com/office/powerpoint/2010/main" val="1021915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387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Sickle Cell Anaemia</vt:lpstr>
      <vt:lpstr>PowerPoint Presentation</vt:lpstr>
      <vt:lpstr>PowerPoint Presentation</vt:lpstr>
      <vt:lpstr>PowerPoint Presentation</vt:lpstr>
      <vt:lpstr>Denaturing proteins</vt:lpstr>
      <vt:lpstr>PowerPoint Presentation</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BARNES Alison [Rossmoyne Senior High School]</dc:creator>
  <cp:lastModifiedBy>BARNES Alison [Rossmoyne Senior High School]</cp:lastModifiedBy>
  <cp:revision>8</cp:revision>
  <dcterms:created xsi:type="dcterms:W3CDTF">2021-08-12T03:31:14Z</dcterms:created>
  <dcterms:modified xsi:type="dcterms:W3CDTF">2021-08-12T04:31:01Z</dcterms:modified>
</cp:coreProperties>
</file>