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58" r:id="rId7"/>
    <p:sldId id="265" r:id="rId8"/>
    <p:sldId id="268" r:id="rId9"/>
    <p:sldId id="267" r:id="rId10"/>
    <p:sldId id="273" r:id="rId11"/>
    <p:sldId id="266" r:id="rId12"/>
    <p:sldId id="274" r:id="rId13"/>
    <p:sldId id="269" r:id="rId14"/>
    <p:sldId id="270" r:id="rId15"/>
    <p:sldId id="275" r:id="rId16"/>
    <p:sldId id="264" r:id="rId17"/>
    <p:sldId id="263" r:id="rId18"/>
    <p:sldId id="262"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7860-EE33-46BB-8DEC-BD7D32AFB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830EA47-289E-4D21-8DB2-DD0F7506C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199D6D6-E8F2-4915-A43E-9BD458CA3A1A}"/>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5" name="Footer Placeholder 4">
            <a:extLst>
              <a:ext uri="{FF2B5EF4-FFF2-40B4-BE49-F238E27FC236}">
                <a16:creationId xmlns:a16="http://schemas.microsoft.com/office/drawing/2014/main" id="{17F9C8B4-F5BB-4DA3-B8FB-DFC429158F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134634-3771-4E8A-925B-EE83D1A843E3}"/>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275762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531-B3A9-482D-87FD-628D030AB39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6EDF4C8-2F42-4907-82B3-E607FCD4C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053762-8663-48FB-90EB-17C36B402786}"/>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5" name="Footer Placeholder 4">
            <a:extLst>
              <a:ext uri="{FF2B5EF4-FFF2-40B4-BE49-F238E27FC236}">
                <a16:creationId xmlns:a16="http://schemas.microsoft.com/office/drawing/2014/main" id="{29523AA1-AB23-4BDF-8A14-C8E532F288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4C2E03-CC9C-4409-BA4B-F50526492DCE}"/>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314928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07F3D3-0601-4F5A-8F0D-D313311117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9E81E71-1149-4927-A65B-79F3391E6A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F5C9EC3-888D-4898-98DB-00621E919C96}"/>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5" name="Footer Placeholder 4">
            <a:extLst>
              <a:ext uri="{FF2B5EF4-FFF2-40B4-BE49-F238E27FC236}">
                <a16:creationId xmlns:a16="http://schemas.microsoft.com/office/drawing/2014/main" id="{26AF4C82-1588-44A6-864F-3871391788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AC709C-2BB5-4D7B-A62C-8AA980DED284}"/>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25442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A50D-6EE6-40F3-B4D0-F550618F519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FCD1E91-5E5B-4392-94F7-0AD062D28E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E5B9D12-CEC4-4975-A74B-9078D07AD3E0}"/>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5" name="Footer Placeholder 4">
            <a:extLst>
              <a:ext uri="{FF2B5EF4-FFF2-40B4-BE49-F238E27FC236}">
                <a16:creationId xmlns:a16="http://schemas.microsoft.com/office/drawing/2014/main" id="{027CC95F-FE28-48D6-B575-75CAA1A4DE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E4E17C-58CE-4CF5-B5D6-4C4CCF4B7CFE}"/>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10852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75DF-025A-4BAE-A286-6643FFE70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75AB0B-D600-4F24-B55F-0D8ACD101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E556C-A5C1-4949-B10D-90DE2BA45884}"/>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5" name="Footer Placeholder 4">
            <a:extLst>
              <a:ext uri="{FF2B5EF4-FFF2-40B4-BE49-F238E27FC236}">
                <a16:creationId xmlns:a16="http://schemas.microsoft.com/office/drawing/2014/main" id="{78C61AAB-9429-4DC1-8826-4851AE6596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B3C0C4-2B87-4ABC-8D4D-4D7E176DD9FE}"/>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255445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C87E-65D0-48D9-98EA-B0E908A48D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731EA01-4810-4505-A9DA-CF5AADFBF9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6700408-83BF-48C2-8CDC-5D5339765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86F3DAA-7B06-44B9-BA91-49CD816A7F1C}"/>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6" name="Footer Placeholder 5">
            <a:extLst>
              <a:ext uri="{FF2B5EF4-FFF2-40B4-BE49-F238E27FC236}">
                <a16:creationId xmlns:a16="http://schemas.microsoft.com/office/drawing/2014/main" id="{F23052EA-FE29-474E-A5E5-31A214C5C4A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96BA2D-F8B4-4224-9B9B-F8A7AE0BEAE9}"/>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49253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5ED5-3F6A-4F2A-8324-8F06AA92AE8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CDF8F60-9820-4D2C-8FED-7F2CD0475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9739B5-5416-43DA-AC14-E5D1260CC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FF0E73F-1240-4B7A-9E22-74E882B48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5D699-657F-48E2-BAC8-517EB676C0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C3B9B51-4C69-456D-912A-44819CA4CC3D}"/>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8" name="Footer Placeholder 7">
            <a:extLst>
              <a:ext uri="{FF2B5EF4-FFF2-40B4-BE49-F238E27FC236}">
                <a16:creationId xmlns:a16="http://schemas.microsoft.com/office/drawing/2014/main" id="{85E19A8B-392D-4BA6-94F3-A0B7A394E59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BDDA144-6AAB-440C-9848-29DCC0EBC439}"/>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243553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8988-F96C-4C00-A42B-0087E8D79DE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32FCF3F-E10D-470C-8315-2A6080A0CB41}"/>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4" name="Footer Placeholder 3">
            <a:extLst>
              <a:ext uri="{FF2B5EF4-FFF2-40B4-BE49-F238E27FC236}">
                <a16:creationId xmlns:a16="http://schemas.microsoft.com/office/drawing/2014/main" id="{471D34D1-D9A6-4B23-8A05-67302314B7C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A271699-7ED4-4FE9-9C4B-475945C9CC54}"/>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417392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39B26F-B1BE-4110-B489-326F20657749}"/>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3" name="Footer Placeholder 2">
            <a:extLst>
              <a:ext uri="{FF2B5EF4-FFF2-40B4-BE49-F238E27FC236}">
                <a16:creationId xmlns:a16="http://schemas.microsoft.com/office/drawing/2014/main" id="{C359284F-CAAD-44B7-807B-87BD420528F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2C1FC3C-43F7-42DC-B171-7612C62099D6}"/>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24350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5FDF-B0AA-410A-A943-23AAEFB23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27D9841-4C31-41F6-B186-596562D0A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B215BA7-B8E3-4A29-9F15-7FF120E1A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C2850-698A-4534-806D-77746F343E8E}"/>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6" name="Footer Placeholder 5">
            <a:extLst>
              <a:ext uri="{FF2B5EF4-FFF2-40B4-BE49-F238E27FC236}">
                <a16:creationId xmlns:a16="http://schemas.microsoft.com/office/drawing/2014/main" id="{224AD3E9-212A-4836-A5BB-67988DEF438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D7994B2-60EB-4AA0-BD8B-F3C72A7B8D81}"/>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244955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1499-BF0D-4A81-A582-6E1300441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2BAB14F-7465-4EF2-88E3-160CAD9F2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14D3283-D051-44F6-A0FD-E57203582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A03B3-8CF1-41CF-8B12-1DD226B411C0}"/>
              </a:ext>
            </a:extLst>
          </p:cNvPr>
          <p:cNvSpPr>
            <a:spLocks noGrp="1"/>
          </p:cNvSpPr>
          <p:nvPr>
            <p:ph type="dt" sz="half" idx="10"/>
          </p:nvPr>
        </p:nvSpPr>
        <p:spPr/>
        <p:txBody>
          <a:bodyPr/>
          <a:lstStyle/>
          <a:p>
            <a:fld id="{AF60EBFB-18A8-4FA3-9AA0-C5928D3587AA}" type="datetimeFigureOut">
              <a:rPr lang="en-AU" smtClean="0"/>
              <a:t>15/08/2022</a:t>
            </a:fld>
            <a:endParaRPr lang="en-AU"/>
          </a:p>
        </p:txBody>
      </p:sp>
      <p:sp>
        <p:nvSpPr>
          <p:cNvPr id="6" name="Footer Placeholder 5">
            <a:extLst>
              <a:ext uri="{FF2B5EF4-FFF2-40B4-BE49-F238E27FC236}">
                <a16:creationId xmlns:a16="http://schemas.microsoft.com/office/drawing/2014/main" id="{A900EF51-7E4B-470B-BA68-37F9B1BAE30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3E26AB-DC2A-4A6B-B501-3FE7BB4C1519}"/>
              </a:ext>
            </a:extLst>
          </p:cNvPr>
          <p:cNvSpPr>
            <a:spLocks noGrp="1"/>
          </p:cNvSpPr>
          <p:nvPr>
            <p:ph type="sldNum" sz="quarter" idx="12"/>
          </p:nvPr>
        </p:nvSpPr>
        <p:spPr/>
        <p:txBody>
          <a:bodyPr/>
          <a:lstStyle/>
          <a:p>
            <a:fld id="{8BBD3088-B3BC-44A0-A40D-2EAEF6B81F8C}" type="slidenum">
              <a:rPr lang="en-AU" smtClean="0"/>
              <a:t>‹#›</a:t>
            </a:fld>
            <a:endParaRPr lang="en-AU"/>
          </a:p>
        </p:txBody>
      </p:sp>
    </p:spTree>
    <p:extLst>
      <p:ext uri="{BB962C8B-B14F-4D97-AF65-F5344CB8AC3E}">
        <p14:creationId xmlns:p14="http://schemas.microsoft.com/office/powerpoint/2010/main" val="127074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EFA6F-B439-48BC-AD7B-C79B4AB45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DF03EEB-CDAD-40B3-B62D-486022DC3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565A6D-4FDE-4452-AF53-8D23837E9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0EBFB-18A8-4FA3-9AA0-C5928D3587AA}" type="datetimeFigureOut">
              <a:rPr lang="en-AU" smtClean="0"/>
              <a:t>15/08/2022</a:t>
            </a:fld>
            <a:endParaRPr lang="en-AU"/>
          </a:p>
        </p:txBody>
      </p:sp>
      <p:sp>
        <p:nvSpPr>
          <p:cNvPr id="5" name="Footer Placeholder 4">
            <a:extLst>
              <a:ext uri="{FF2B5EF4-FFF2-40B4-BE49-F238E27FC236}">
                <a16:creationId xmlns:a16="http://schemas.microsoft.com/office/drawing/2014/main" id="{C060A349-FBB3-4F25-987B-86367406A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6CE7E22-E75D-40EE-95A5-4CFEF126C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D3088-B3BC-44A0-A40D-2EAEF6B81F8C}" type="slidenum">
              <a:rPr lang="en-AU" smtClean="0"/>
              <a:t>‹#›</a:t>
            </a:fld>
            <a:endParaRPr lang="en-AU"/>
          </a:p>
        </p:txBody>
      </p:sp>
    </p:spTree>
    <p:extLst>
      <p:ext uri="{BB962C8B-B14F-4D97-AF65-F5344CB8AC3E}">
        <p14:creationId xmlns:p14="http://schemas.microsoft.com/office/powerpoint/2010/main" val="18111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21.gif"/><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gif"/></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www.epa.gov/greenchemistry/benefits-green-chemist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4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2F4C6E"/>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A97FC4A-A8EA-43B7-B53C-C0968B9B06F6}"/>
              </a:ext>
            </a:extLst>
          </p:cNvPr>
          <p:cNvSpPr txBox="1"/>
          <p:nvPr/>
        </p:nvSpPr>
        <p:spPr>
          <a:xfrm>
            <a:off x="1109980" y="4277356"/>
            <a:ext cx="9966960" cy="156032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900">
                <a:solidFill>
                  <a:srgbClr val="2F4C6E"/>
                </a:solidFill>
                <a:latin typeface="+mj-lt"/>
                <a:ea typeface="+mj-ea"/>
                <a:cs typeface="+mj-cs"/>
              </a:rPr>
              <a:t>Industrial Chemistry</a:t>
            </a:r>
          </a:p>
          <a:p>
            <a:pPr algn="ctr">
              <a:lnSpc>
                <a:spcPct val="90000"/>
              </a:lnSpc>
              <a:spcBef>
                <a:spcPct val="0"/>
              </a:spcBef>
              <a:spcAft>
                <a:spcPts val="600"/>
              </a:spcAft>
            </a:pPr>
            <a:r>
              <a:rPr lang="en-US" sz="4900">
                <a:solidFill>
                  <a:srgbClr val="2F4C6E"/>
                </a:solidFill>
                <a:latin typeface="+mj-lt"/>
                <a:ea typeface="+mj-ea"/>
                <a:cs typeface="+mj-cs"/>
              </a:rPr>
              <a:t>An introduction</a:t>
            </a:r>
          </a:p>
        </p:txBody>
      </p:sp>
      <p:pic>
        <p:nvPicPr>
          <p:cNvPr id="5" name="Picture 4">
            <a:extLst>
              <a:ext uri="{FF2B5EF4-FFF2-40B4-BE49-F238E27FC236}">
                <a16:creationId xmlns:a16="http://schemas.microsoft.com/office/drawing/2014/main" id="{7E7012AF-AF4E-416E-A0B0-F7FC5B995E00}"/>
              </a:ext>
            </a:extLst>
          </p:cNvPr>
          <p:cNvPicPr>
            <a:picLocks noChangeAspect="1"/>
          </p:cNvPicPr>
          <p:nvPr/>
        </p:nvPicPr>
        <p:blipFill rotWithShape="1">
          <a:blip r:embed="rId2"/>
          <a:srcRect t="1121" r="1" b="21382"/>
          <a:stretch/>
        </p:blipFill>
        <p:spPr>
          <a:xfrm>
            <a:off x="243840" y="256540"/>
            <a:ext cx="11704320" cy="3764276"/>
          </a:xfrm>
          <a:prstGeom prst="rect">
            <a:avLst/>
          </a:prstGeom>
        </p:spPr>
      </p:pic>
    </p:spTree>
    <p:extLst>
      <p:ext uri="{BB962C8B-B14F-4D97-AF65-F5344CB8AC3E}">
        <p14:creationId xmlns:p14="http://schemas.microsoft.com/office/powerpoint/2010/main" val="286190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807720" y="2807450"/>
            <a:ext cx="3876675" cy="3105150"/>
          </a:xfrm>
          <a:prstGeom prst="rect">
            <a:avLst/>
          </a:prstGeom>
        </p:spPr>
      </p:pic>
      <p:pic>
        <p:nvPicPr>
          <p:cNvPr id="10" name="Picture 9"/>
          <p:cNvPicPr>
            <a:picLocks noChangeAspect="1"/>
          </p:cNvPicPr>
          <p:nvPr/>
        </p:nvPicPr>
        <p:blipFill rotWithShape="1">
          <a:blip r:embed="rId4"/>
          <a:srcRect b="74583"/>
          <a:stretch/>
        </p:blipFill>
        <p:spPr>
          <a:xfrm>
            <a:off x="281334" y="2064608"/>
            <a:ext cx="4623176" cy="532387"/>
          </a:xfrm>
          <a:prstGeom prst="rect">
            <a:avLst/>
          </a:prstGeom>
          <a:ln w="38100">
            <a:solidFill>
              <a:srgbClr val="00B050"/>
            </a:solidFill>
          </a:ln>
        </p:spPr>
      </p:pic>
      <p:cxnSp>
        <p:nvCxnSpPr>
          <p:cNvPr id="6" name="Straight Connector 5"/>
          <p:cNvCxnSpPr/>
          <p:nvPr/>
        </p:nvCxnSpPr>
        <p:spPr>
          <a:xfrm>
            <a:off x="5187142" y="1255637"/>
            <a:ext cx="33251" cy="5178414"/>
          </a:xfrm>
          <a:prstGeom prst="line">
            <a:avLst/>
          </a:prstGeom>
        </p:spPr>
        <p:style>
          <a:lnRef idx="1">
            <a:schemeClr val="accent6"/>
          </a:lnRef>
          <a:fillRef idx="0">
            <a:schemeClr val="accent6"/>
          </a:fillRef>
          <a:effectRef idx="0">
            <a:schemeClr val="accent6"/>
          </a:effectRef>
          <a:fontRef idx="minor">
            <a:schemeClr val="tx1"/>
          </a:fontRef>
        </p:style>
      </p:cxnSp>
      <p:pic>
        <p:nvPicPr>
          <p:cNvPr id="14" name="Picture 13"/>
          <p:cNvPicPr>
            <a:picLocks noChangeAspect="1"/>
          </p:cNvPicPr>
          <p:nvPr/>
        </p:nvPicPr>
        <p:blipFill rotWithShape="1">
          <a:blip r:embed="rId5"/>
          <a:srcRect l="2955" t="1774" r="8594" b="4200"/>
          <a:stretch/>
        </p:blipFill>
        <p:spPr>
          <a:xfrm>
            <a:off x="7119850" y="3349062"/>
            <a:ext cx="3075709" cy="2021925"/>
          </a:xfrm>
          <a:prstGeom prst="rect">
            <a:avLst/>
          </a:prstGeom>
        </p:spPr>
      </p:pic>
      <p:sp>
        <p:nvSpPr>
          <p:cNvPr id="15" name="TextBox 14"/>
          <p:cNvSpPr txBox="1"/>
          <p:nvPr/>
        </p:nvSpPr>
        <p:spPr>
          <a:xfrm>
            <a:off x="5419898" y="1255637"/>
            <a:ext cx="6475615" cy="2031325"/>
          </a:xfrm>
          <a:prstGeom prst="rect">
            <a:avLst/>
          </a:prstGeom>
          <a:noFill/>
        </p:spPr>
        <p:txBody>
          <a:bodyPr wrap="square" rtlCol="0">
            <a:spAutoFit/>
          </a:bodyPr>
          <a:lstStyle/>
          <a:p>
            <a:r>
              <a:rPr lang="en-AU" dirty="0" smtClean="0"/>
              <a:t>Synthesis of polycarbonates:</a:t>
            </a:r>
          </a:p>
          <a:p>
            <a:pPr marL="285750" indent="-285750">
              <a:buFont typeface="Arial" panose="020B0604020202020204" pitchFamily="34" charset="0"/>
              <a:buChar char="•"/>
            </a:pPr>
            <a:r>
              <a:rPr lang="en-AU" dirty="0" smtClean="0"/>
              <a:t>Method 1: uses phosgene a highly toxic reagent</a:t>
            </a:r>
          </a:p>
          <a:p>
            <a:pPr marL="285750" indent="-285750">
              <a:buFont typeface="Arial" panose="020B0604020202020204" pitchFamily="34" charset="0"/>
              <a:buChar char="•"/>
            </a:pPr>
            <a:endParaRPr lang="en-AU" dirty="0"/>
          </a:p>
          <a:p>
            <a:endParaRPr lang="en-AU" dirty="0" smtClean="0"/>
          </a:p>
          <a:p>
            <a:endParaRPr lang="en-AU" dirty="0" smtClean="0"/>
          </a:p>
          <a:p>
            <a:pPr marL="285750" indent="-285750">
              <a:buFont typeface="Arial" panose="020B0604020202020204" pitchFamily="34" charset="0"/>
              <a:buChar char="•"/>
            </a:pPr>
            <a:r>
              <a:rPr lang="en-AU" dirty="0" smtClean="0"/>
              <a:t>Method 2: uses diphenyl carbonate which is less toxic, therefore less hazardous </a:t>
            </a:r>
            <a:endParaRPr lang="en-AU" dirty="0"/>
          </a:p>
        </p:txBody>
      </p:sp>
      <p:pic>
        <p:nvPicPr>
          <p:cNvPr id="16" name="Picture 15"/>
          <p:cNvPicPr>
            <a:picLocks noChangeAspect="1"/>
          </p:cNvPicPr>
          <p:nvPr/>
        </p:nvPicPr>
        <p:blipFill>
          <a:blip r:embed="rId6"/>
          <a:stretch>
            <a:fillRect/>
          </a:stretch>
        </p:blipFill>
        <p:spPr>
          <a:xfrm>
            <a:off x="6594850" y="1904217"/>
            <a:ext cx="4394489" cy="692778"/>
          </a:xfrm>
          <a:prstGeom prst="rect">
            <a:avLst/>
          </a:prstGeom>
        </p:spPr>
      </p:pic>
      <p:sp>
        <p:nvSpPr>
          <p:cNvPr id="17" name="TextBox 16"/>
          <p:cNvSpPr txBox="1"/>
          <p:nvPr/>
        </p:nvSpPr>
        <p:spPr>
          <a:xfrm>
            <a:off x="5644342" y="5694218"/>
            <a:ext cx="6251171" cy="923330"/>
          </a:xfrm>
          <a:prstGeom prst="rect">
            <a:avLst/>
          </a:prstGeom>
          <a:noFill/>
        </p:spPr>
        <p:txBody>
          <a:bodyPr wrap="square" rtlCol="0">
            <a:spAutoFit/>
          </a:bodyPr>
          <a:lstStyle/>
          <a:p>
            <a:r>
              <a:rPr lang="en-AU" dirty="0" smtClean="0">
                <a:solidFill>
                  <a:srgbClr val="00B050"/>
                </a:solidFill>
              </a:rPr>
              <a:t>Principle 3 </a:t>
            </a:r>
            <a:r>
              <a:rPr lang="en-AU" dirty="0" smtClean="0"/>
              <a:t>– Safer chemicals. You will see a lot of products with BPA free, BPA is </a:t>
            </a:r>
            <a:r>
              <a:rPr lang="en-AU" dirty="0" err="1" smtClean="0"/>
              <a:t>Bisphenol</a:t>
            </a:r>
            <a:r>
              <a:rPr lang="en-AU" dirty="0" smtClean="0"/>
              <a:t> A (the diol above!) it has been link to adverse health effects.  </a:t>
            </a:r>
            <a:endParaRPr lang="en-AU" dirty="0"/>
          </a:p>
        </p:txBody>
      </p:sp>
      <p:cxnSp>
        <p:nvCxnSpPr>
          <p:cNvPr id="19" name="Straight Connector 18"/>
          <p:cNvCxnSpPr/>
          <p:nvPr/>
        </p:nvCxnSpPr>
        <p:spPr>
          <a:xfrm flipV="1">
            <a:off x="5212080" y="5536276"/>
            <a:ext cx="6749935" cy="41564"/>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8342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6BF1043-244D-4418-9659-E9BF86C423D3}"/>
              </a:ext>
            </a:extLst>
          </p:cNvPr>
          <p:cNvPicPr>
            <a:picLocks noChangeAspect="1"/>
          </p:cNvPicPr>
          <p:nvPr/>
        </p:nvPicPr>
        <p:blipFill rotWithShape="1">
          <a:blip r:embed="rId3"/>
          <a:srcRect t="65046"/>
          <a:stretch/>
        </p:blipFill>
        <p:spPr>
          <a:xfrm>
            <a:off x="655318" y="1341997"/>
            <a:ext cx="10587827" cy="2397760"/>
          </a:xfrm>
          <a:prstGeom prst="rect">
            <a:avLst/>
          </a:prstGeom>
        </p:spPr>
      </p:pic>
      <p:pic>
        <p:nvPicPr>
          <p:cNvPr id="6" name="Picture 4">
            <a:extLst>
              <a:ext uri="{FF2B5EF4-FFF2-40B4-BE49-F238E27FC236}">
                <a16:creationId xmlns:a16="http://schemas.microsoft.com/office/drawing/2014/main" id="{8541C130-AB1C-4BF1-9ECA-A351A862D5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671" y="4029717"/>
            <a:ext cx="5410200" cy="2439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52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92545" y="2186157"/>
            <a:ext cx="3589886" cy="2788371"/>
          </a:xfrm>
          <a:prstGeom prst="rect">
            <a:avLst/>
          </a:prstGeom>
          <a:ln>
            <a:solidFill>
              <a:srgbClr val="00B050"/>
            </a:solidFill>
          </a:ln>
        </p:spPr>
      </p:pic>
      <p:pic>
        <p:nvPicPr>
          <p:cNvPr id="5" name="Picture 4"/>
          <p:cNvPicPr>
            <a:picLocks noChangeAspect="1"/>
          </p:cNvPicPr>
          <p:nvPr/>
        </p:nvPicPr>
        <p:blipFill rotWithShape="1">
          <a:blip r:embed="rId4"/>
          <a:srcRect r="1968"/>
          <a:stretch/>
        </p:blipFill>
        <p:spPr>
          <a:xfrm>
            <a:off x="4196972" y="2186157"/>
            <a:ext cx="3934753" cy="2788371"/>
          </a:xfrm>
          <a:prstGeom prst="rect">
            <a:avLst/>
          </a:prstGeom>
          <a:ln>
            <a:solidFill>
              <a:srgbClr val="00B050"/>
            </a:solidFill>
          </a:ln>
        </p:spPr>
      </p:pic>
      <p:pic>
        <p:nvPicPr>
          <p:cNvPr id="10" name="Picture 9"/>
          <p:cNvPicPr>
            <a:picLocks noChangeAspect="1"/>
          </p:cNvPicPr>
          <p:nvPr/>
        </p:nvPicPr>
        <p:blipFill>
          <a:blip r:embed="rId5"/>
          <a:stretch>
            <a:fillRect/>
          </a:stretch>
        </p:blipFill>
        <p:spPr>
          <a:xfrm>
            <a:off x="8346266" y="2186157"/>
            <a:ext cx="3263427" cy="2788371"/>
          </a:xfrm>
          <a:prstGeom prst="rect">
            <a:avLst/>
          </a:prstGeom>
          <a:ln>
            <a:solidFill>
              <a:srgbClr val="00B050"/>
            </a:solidFill>
          </a:ln>
        </p:spPr>
      </p:pic>
      <p:sp>
        <p:nvSpPr>
          <p:cNvPr id="11" name="TextBox 10"/>
          <p:cNvSpPr txBox="1"/>
          <p:nvPr/>
        </p:nvSpPr>
        <p:spPr>
          <a:xfrm>
            <a:off x="332509" y="1421476"/>
            <a:ext cx="9052560" cy="461665"/>
          </a:xfrm>
          <a:prstGeom prst="rect">
            <a:avLst/>
          </a:prstGeom>
          <a:noFill/>
        </p:spPr>
        <p:txBody>
          <a:bodyPr wrap="square" rtlCol="0">
            <a:spAutoFit/>
          </a:bodyPr>
          <a:lstStyle/>
          <a:p>
            <a:r>
              <a:rPr lang="en-AU" sz="2400" dirty="0" smtClean="0">
                <a:solidFill>
                  <a:srgbClr val="00B050"/>
                </a:solidFill>
              </a:rPr>
              <a:t>Energy efficiency in chemical industry</a:t>
            </a:r>
            <a:endParaRPr lang="en-AU" sz="2400" dirty="0">
              <a:solidFill>
                <a:srgbClr val="00B050"/>
              </a:solidFill>
            </a:endParaRPr>
          </a:p>
        </p:txBody>
      </p:sp>
    </p:spTree>
    <p:extLst>
      <p:ext uri="{BB962C8B-B14F-4D97-AF65-F5344CB8AC3E}">
        <p14:creationId xmlns:p14="http://schemas.microsoft.com/office/powerpoint/2010/main" val="410928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FA508D3-54AA-4D12-8603-A4D8BC490A76}"/>
              </a:ext>
            </a:extLst>
          </p:cNvPr>
          <p:cNvPicPr>
            <a:picLocks noChangeAspect="1"/>
          </p:cNvPicPr>
          <p:nvPr/>
        </p:nvPicPr>
        <p:blipFill rotWithShape="1">
          <a:blip r:embed="rId3"/>
          <a:srcRect b="57328"/>
          <a:stretch/>
        </p:blipFill>
        <p:spPr>
          <a:xfrm>
            <a:off x="-759334" y="1341997"/>
            <a:ext cx="12889844" cy="333294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37" y="4761299"/>
            <a:ext cx="5032663" cy="197951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7950" y="4761299"/>
            <a:ext cx="3600450" cy="1800225"/>
          </a:xfrm>
          <a:prstGeom prst="rect">
            <a:avLst/>
          </a:prstGeom>
        </p:spPr>
      </p:pic>
      <p:sp>
        <p:nvSpPr>
          <p:cNvPr id="5" name="TextBox 4"/>
          <p:cNvSpPr txBox="1"/>
          <p:nvPr/>
        </p:nvSpPr>
        <p:spPr>
          <a:xfrm>
            <a:off x="9841403" y="5061246"/>
            <a:ext cx="2228676"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AU" dirty="0" smtClean="0"/>
              <a:t>Zeolite catalysts – are  solid phase catalysts, making it easy to recover and reuse</a:t>
            </a:r>
            <a:endParaRPr lang="en-AU" dirty="0"/>
          </a:p>
        </p:txBody>
      </p:sp>
      <p:cxnSp>
        <p:nvCxnSpPr>
          <p:cNvPr id="13" name="Straight Connector 12"/>
          <p:cNvCxnSpPr>
            <a:stCxn id="3" idx="2"/>
          </p:cNvCxnSpPr>
          <p:nvPr/>
        </p:nvCxnSpPr>
        <p:spPr>
          <a:xfrm>
            <a:off x="5685588" y="4674939"/>
            <a:ext cx="0" cy="1825614"/>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3774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FA508D3-54AA-4D12-8603-A4D8BC490A76}"/>
              </a:ext>
            </a:extLst>
          </p:cNvPr>
          <p:cNvPicPr>
            <a:picLocks noChangeAspect="1"/>
          </p:cNvPicPr>
          <p:nvPr/>
        </p:nvPicPr>
        <p:blipFill rotWithShape="1">
          <a:blip r:embed="rId3"/>
          <a:srcRect t="42100"/>
          <a:stretch/>
        </p:blipFill>
        <p:spPr>
          <a:xfrm>
            <a:off x="-762000" y="1518900"/>
            <a:ext cx="12495654" cy="4384060"/>
          </a:xfrm>
          <a:prstGeom prst="rect">
            <a:avLst/>
          </a:prstGeom>
        </p:spPr>
      </p:pic>
    </p:spTree>
    <p:extLst>
      <p:ext uri="{BB962C8B-B14F-4D97-AF65-F5344CB8AC3E}">
        <p14:creationId xmlns:p14="http://schemas.microsoft.com/office/powerpoint/2010/main" val="152204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70845" y="3739313"/>
            <a:ext cx="5467902" cy="2280199"/>
          </a:xfrm>
          <a:prstGeom prst="rect">
            <a:avLst/>
          </a:prstGeom>
        </p:spPr>
      </p:pic>
      <p:pic>
        <p:nvPicPr>
          <p:cNvPr id="4" name="Picture 3"/>
          <p:cNvPicPr>
            <a:picLocks noChangeAspect="1"/>
          </p:cNvPicPr>
          <p:nvPr/>
        </p:nvPicPr>
        <p:blipFill>
          <a:blip r:embed="rId4"/>
          <a:stretch>
            <a:fillRect/>
          </a:stretch>
        </p:blipFill>
        <p:spPr>
          <a:xfrm>
            <a:off x="1408141" y="1186382"/>
            <a:ext cx="3053622" cy="2321589"/>
          </a:xfrm>
          <a:prstGeom prst="rect">
            <a:avLst/>
          </a:prstGeom>
        </p:spPr>
      </p:pic>
      <p:pic>
        <p:nvPicPr>
          <p:cNvPr id="5" name="Picture 4"/>
          <p:cNvPicPr>
            <a:picLocks noChangeAspect="1"/>
          </p:cNvPicPr>
          <p:nvPr/>
        </p:nvPicPr>
        <p:blipFill>
          <a:blip r:embed="rId5"/>
          <a:stretch>
            <a:fillRect/>
          </a:stretch>
        </p:blipFill>
        <p:spPr>
          <a:xfrm>
            <a:off x="6672402" y="1121428"/>
            <a:ext cx="4514157" cy="2934202"/>
          </a:xfrm>
          <a:prstGeom prst="rect">
            <a:avLst/>
          </a:prstGeom>
        </p:spPr>
      </p:pic>
      <p:cxnSp>
        <p:nvCxnSpPr>
          <p:cNvPr id="10" name="Straight Connector 9"/>
          <p:cNvCxnSpPr/>
          <p:nvPr/>
        </p:nvCxnSpPr>
        <p:spPr>
          <a:xfrm>
            <a:off x="6143105" y="1121428"/>
            <a:ext cx="24939" cy="5379125"/>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6168044" y="4247798"/>
            <a:ext cx="5810596" cy="0"/>
          </a:xfrm>
          <a:prstGeom prst="line">
            <a:avLst/>
          </a:prstGeom>
        </p:spPr>
        <p:style>
          <a:lnRef idx="1">
            <a:schemeClr val="accent6"/>
          </a:lnRef>
          <a:fillRef idx="0">
            <a:schemeClr val="accent6"/>
          </a:fillRef>
          <a:effectRef idx="0">
            <a:schemeClr val="accent6"/>
          </a:effectRef>
          <a:fontRef idx="minor">
            <a:schemeClr val="tx1"/>
          </a:fontRef>
        </p:style>
      </p:cxnSp>
      <p:pic>
        <p:nvPicPr>
          <p:cNvPr id="13" name="Picture 12"/>
          <p:cNvPicPr>
            <a:picLocks noChangeAspect="1"/>
          </p:cNvPicPr>
          <p:nvPr/>
        </p:nvPicPr>
        <p:blipFill>
          <a:blip r:embed="rId6"/>
          <a:stretch>
            <a:fillRect/>
          </a:stretch>
        </p:blipFill>
        <p:spPr>
          <a:xfrm>
            <a:off x="7385772" y="4342615"/>
            <a:ext cx="3375140" cy="2251114"/>
          </a:xfrm>
          <a:prstGeom prst="rect">
            <a:avLst/>
          </a:prstGeom>
        </p:spPr>
      </p:pic>
    </p:spTree>
    <p:extLst>
      <p:ext uri="{BB962C8B-B14F-4D97-AF65-F5344CB8AC3E}">
        <p14:creationId xmlns:p14="http://schemas.microsoft.com/office/powerpoint/2010/main" val="100528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AU" sz="2800"/>
              <a:t>Optimising synthesis processes</a:t>
            </a:r>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B368CAFD-6C80-4166-A819-D98E0CA053DD}"/>
              </a:ext>
            </a:extLst>
          </p:cNvPr>
          <p:cNvSpPr txBox="1"/>
          <p:nvPr/>
        </p:nvSpPr>
        <p:spPr>
          <a:xfrm>
            <a:off x="345440" y="1581435"/>
            <a:ext cx="10982960"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t>While addressing the green chemistry objectives, a chemical synthesis process will need to be optimised for both reaction </a:t>
            </a:r>
            <a:r>
              <a:rPr lang="en-AU" sz="2400" b="1" dirty="0">
                <a:solidFill>
                  <a:srgbClr val="0070C0"/>
                </a:solidFill>
              </a:rPr>
              <a:t>yield</a:t>
            </a:r>
            <a:r>
              <a:rPr lang="en-AU" sz="2400" dirty="0"/>
              <a:t> and </a:t>
            </a:r>
            <a:r>
              <a:rPr lang="en-AU" sz="2400" b="1" dirty="0">
                <a:solidFill>
                  <a:srgbClr val="0070C0"/>
                </a:solidFill>
              </a:rPr>
              <a:t>rate of reaction</a:t>
            </a:r>
            <a:r>
              <a:rPr lang="en-AU" sz="2400" dirty="0"/>
              <a:t>.</a:t>
            </a:r>
          </a:p>
          <a:p>
            <a:pPr marL="800100" lvl="1" indent="-342900">
              <a:lnSpc>
                <a:spcPct val="150000"/>
              </a:lnSpc>
              <a:buFont typeface="Arial" panose="020B0604020202020204" pitchFamily="34" charset="0"/>
              <a:buChar char="•"/>
            </a:pPr>
            <a:r>
              <a:rPr lang="en-AU" sz="2400" dirty="0"/>
              <a:t>An application of Kinetic Theory and Collision Theory can maximise reaction rates.</a:t>
            </a:r>
          </a:p>
          <a:p>
            <a:pPr marL="800100" lvl="1" indent="-342900">
              <a:lnSpc>
                <a:spcPct val="150000"/>
              </a:lnSpc>
              <a:buFont typeface="Arial" panose="020B0604020202020204" pitchFamily="34" charset="0"/>
              <a:buChar char="•"/>
            </a:pPr>
            <a:r>
              <a:rPr lang="en-AU" sz="2400" dirty="0"/>
              <a:t>An application of Le </a:t>
            </a:r>
            <a:r>
              <a:rPr lang="en-AU" sz="2400" dirty="0" err="1"/>
              <a:t>Chatelier’s</a:t>
            </a:r>
            <a:r>
              <a:rPr lang="en-AU" sz="2400" dirty="0"/>
              <a:t> Principle can optimise reaction yields.</a:t>
            </a:r>
          </a:p>
          <a:p>
            <a:pPr marL="342900" indent="-342900">
              <a:lnSpc>
                <a:spcPct val="150000"/>
              </a:lnSpc>
              <a:buFont typeface="Arial" panose="020B0604020202020204" pitchFamily="34" charset="0"/>
              <a:buChar char="•"/>
            </a:pPr>
            <a:endParaRPr lang="en-AU" sz="2400" dirty="0"/>
          </a:p>
        </p:txBody>
      </p:sp>
      <p:pic>
        <p:nvPicPr>
          <p:cNvPr id="9" name="Picture 2" descr="mage result for collision theory">
            <a:extLst>
              <a:ext uri="{FF2B5EF4-FFF2-40B4-BE49-F238E27FC236}">
                <a16:creationId xmlns:a16="http://schemas.microsoft.com/office/drawing/2014/main" id="{3CCBA2BC-1E26-4792-88BB-296BBB429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079" y="4630094"/>
            <a:ext cx="1905138" cy="17183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age result for collision theory">
            <a:extLst>
              <a:ext uri="{FF2B5EF4-FFF2-40B4-BE49-F238E27FC236}">
                <a16:creationId xmlns:a16="http://schemas.microsoft.com/office/drawing/2014/main" id="{A4DAF787-87EF-4531-8610-863A6AE86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345" y="4486377"/>
            <a:ext cx="2559660" cy="2224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mage result for collision theory catalyst">
            <a:extLst>
              <a:ext uri="{FF2B5EF4-FFF2-40B4-BE49-F238E27FC236}">
                <a16:creationId xmlns:a16="http://schemas.microsoft.com/office/drawing/2014/main" id="{26F4EEF1-1387-405A-88A9-F568B36B3D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336" y="4550615"/>
            <a:ext cx="3731593" cy="209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72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Yields</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7A293C-2B44-4E2E-8067-F7C29F27033C}"/>
                  </a:ext>
                </a:extLst>
              </p:cNvPr>
              <p:cNvSpPr txBox="1"/>
              <p:nvPr/>
            </p:nvSpPr>
            <p:spPr>
              <a:xfrm>
                <a:off x="589280" y="1747520"/>
                <a:ext cx="11236960" cy="2873031"/>
              </a:xfrm>
              <a:prstGeom prst="rect">
                <a:avLst/>
              </a:prstGeom>
              <a:noFill/>
            </p:spPr>
            <p:txBody>
              <a:bodyPr wrap="square" rtlCol="0">
                <a:spAutoFit/>
              </a:bodyPr>
              <a:lstStyle/>
              <a:p>
                <a:pPr marL="342900" indent="-342900">
                  <a:buFont typeface="Arial" panose="020B0604020202020204" pitchFamily="34" charset="0"/>
                  <a:buChar char="•"/>
                </a:pPr>
                <a:r>
                  <a:rPr lang="en-US" altLang="x-none" sz="2400" dirty="0"/>
                  <a:t>In stoichiometry we talk about theoretical yields, as per the balanced reaction.  But reactions often do not go to completion.</a:t>
                </a:r>
              </a:p>
              <a:p>
                <a:pPr marL="342900" indent="-342900">
                  <a:buFont typeface="Arial" panose="020B0604020202020204" pitchFamily="34" charset="0"/>
                  <a:buChar char="•"/>
                </a:pPr>
                <a:r>
                  <a:rPr lang="en-US" altLang="x-none" sz="2400" dirty="0"/>
                  <a:t>Actual yields may be lower due to the reversibility of chemical reactions</a:t>
                </a:r>
              </a:p>
              <a:p>
                <a:pPr marL="342900" indent="-342900">
                  <a:buFont typeface="Arial" panose="020B0604020202020204" pitchFamily="34" charset="0"/>
                  <a:buChar char="•"/>
                </a:pPr>
                <a:r>
                  <a:rPr lang="en-US" altLang="x-none" sz="2400" dirty="0"/>
                  <a:t>Equilibrium looks at the </a:t>
                </a:r>
                <a:r>
                  <a:rPr lang="en-US" altLang="x-none" sz="2400" i="1" dirty="0"/>
                  <a:t>extent</a:t>
                </a:r>
                <a:r>
                  <a:rPr lang="en-US" altLang="x-none" sz="2400" dirty="0"/>
                  <a:t> of a chemical reaction for a set of given conditions.</a:t>
                </a:r>
              </a:p>
              <a:p>
                <a:endParaRPr lang="en-AU" sz="2400" b="0" i="0" dirty="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AU" sz="2400" b="0" i="0" smtClean="0">
                          <a:latin typeface="Cambria Math" charset="0"/>
                        </a:rPr>
                        <m:t>% </m:t>
                      </m:r>
                      <m:r>
                        <m:rPr>
                          <m:sty m:val="p"/>
                        </m:rPr>
                        <a:rPr lang="en-AU" sz="2400" b="0" i="0" smtClean="0">
                          <a:latin typeface="Cambria Math" charset="0"/>
                        </a:rPr>
                        <m:t>Yield</m:t>
                      </m:r>
                      <m:r>
                        <a:rPr lang="en-AU" sz="2400" b="0" i="0" smtClean="0">
                          <a:latin typeface="Cambria Math" charset="0"/>
                        </a:rPr>
                        <m:t>= </m:t>
                      </m:r>
                      <m:f>
                        <m:fPr>
                          <m:ctrlPr>
                            <a:rPr lang="mr-IN" sz="2400" b="0" i="1" smtClean="0">
                              <a:latin typeface="Cambria Math" panose="02040503050406030204" pitchFamily="18" charset="0"/>
                            </a:rPr>
                          </m:ctrlPr>
                        </m:fPr>
                        <m:num>
                          <m:r>
                            <m:rPr>
                              <m:sty m:val="p"/>
                            </m:rPr>
                            <a:rPr lang="en-AU" sz="2400" b="0" i="0" smtClean="0">
                              <a:latin typeface="Cambria Math" charset="0"/>
                            </a:rPr>
                            <m:t>actual</m:t>
                          </m:r>
                          <m:r>
                            <a:rPr lang="en-AU" sz="2400" b="0" i="0" smtClean="0">
                              <a:latin typeface="Cambria Math" charset="0"/>
                            </a:rPr>
                            <m:t> </m:t>
                          </m:r>
                          <m:r>
                            <m:rPr>
                              <m:sty m:val="p"/>
                            </m:rPr>
                            <a:rPr lang="en-AU" sz="2400" b="0" i="0" smtClean="0">
                              <a:latin typeface="Cambria Math" charset="0"/>
                            </a:rPr>
                            <m:t>yield</m:t>
                          </m:r>
                        </m:num>
                        <m:den>
                          <m:r>
                            <m:rPr>
                              <m:sty m:val="p"/>
                            </m:rPr>
                            <a:rPr lang="en-AU" sz="2400" b="0" i="0" smtClean="0">
                              <a:latin typeface="Cambria Math" charset="0"/>
                            </a:rPr>
                            <m:t>theoretical</m:t>
                          </m:r>
                          <m:r>
                            <a:rPr lang="en-AU" sz="2400" b="0" i="0" smtClean="0">
                              <a:latin typeface="Cambria Math" charset="0"/>
                            </a:rPr>
                            <m:t> </m:t>
                          </m:r>
                          <m:r>
                            <m:rPr>
                              <m:sty m:val="p"/>
                            </m:rPr>
                            <a:rPr lang="en-AU" sz="2400" b="0" i="0" smtClean="0">
                              <a:latin typeface="Cambria Math" charset="0"/>
                            </a:rPr>
                            <m:t>yield</m:t>
                          </m:r>
                        </m:den>
                      </m:f>
                      <m:r>
                        <a:rPr lang="en-AU" sz="2400" b="0" i="0" smtClean="0">
                          <a:latin typeface="Cambria Math" charset="0"/>
                        </a:rPr>
                        <m:t> </m:t>
                      </m:r>
                      <m:r>
                        <m:rPr>
                          <m:sty m:val="p"/>
                        </m:rPr>
                        <a:rPr lang="en-AU" sz="2400" b="0" i="0" smtClean="0">
                          <a:latin typeface="Cambria Math" charset="0"/>
                        </a:rPr>
                        <m:t>x</m:t>
                      </m:r>
                      <m:r>
                        <a:rPr lang="en-AU" sz="2400" b="0" i="0" smtClean="0">
                          <a:latin typeface="Cambria Math" charset="0"/>
                        </a:rPr>
                        <m:t> 100</m:t>
                      </m:r>
                    </m:oMath>
                  </m:oMathPara>
                </a14:m>
                <a:endParaRPr lang="en-US" sz="2400" dirty="0"/>
              </a:p>
              <a:p>
                <a:pPr marL="0" indent="0">
                  <a:buNone/>
                </a:pPr>
                <a:endParaRPr lang="en-US" sz="1100" dirty="0"/>
              </a:p>
            </p:txBody>
          </p:sp>
        </mc:Choice>
        <mc:Fallback xmlns="">
          <p:sp>
            <p:nvSpPr>
              <p:cNvPr id="2" name="TextBox 1">
                <a:extLst>
                  <a:ext uri="{FF2B5EF4-FFF2-40B4-BE49-F238E27FC236}">
                    <a16:creationId xmlns:a16="http://schemas.microsoft.com/office/drawing/2014/main" id="{E37A293C-2B44-4E2E-8067-F7C29F27033C}"/>
                  </a:ext>
                </a:extLst>
              </p:cNvPr>
              <p:cNvSpPr txBox="1">
                <a:spLocks noRot="1" noChangeAspect="1" noMove="1" noResize="1" noEditPoints="1" noAdjustHandles="1" noChangeArrowheads="1" noChangeShapeType="1" noTextEdit="1"/>
              </p:cNvSpPr>
              <p:nvPr/>
            </p:nvSpPr>
            <p:spPr>
              <a:xfrm>
                <a:off x="589280" y="1747520"/>
                <a:ext cx="11236960" cy="2873031"/>
              </a:xfrm>
              <a:prstGeom prst="rect">
                <a:avLst/>
              </a:prstGeom>
              <a:blipFill>
                <a:blip r:embed="rId3"/>
                <a:stretch>
                  <a:fillRect l="-760" t="-1699"/>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0025B9B2-2452-490A-A845-6CE91CF0D2D2}"/>
              </a:ext>
            </a:extLst>
          </p:cNvPr>
          <p:cNvSpPr txBox="1"/>
          <p:nvPr/>
        </p:nvSpPr>
        <p:spPr>
          <a:xfrm>
            <a:off x="2946400" y="5059088"/>
            <a:ext cx="7335520" cy="707886"/>
          </a:xfrm>
          <a:prstGeom prst="rect">
            <a:avLst/>
          </a:prstGeom>
          <a:noFill/>
        </p:spPr>
        <p:txBody>
          <a:bodyPr wrap="square">
            <a:spAutoFit/>
          </a:bodyPr>
          <a:lstStyle/>
          <a:p>
            <a:pPr marL="0" indent="0">
              <a:buNone/>
            </a:pPr>
            <a:r>
              <a:rPr lang="en-US" sz="2000" dirty="0"/>
              <a:t>Where: actual and theoretical are in the same units (moles or mass) and under same conditions.</a:t>
            </a:r>
          </a:p>
        </p:txBody>
      </p:sp>
    </p:spTree>
    <p:extLst>
      <p:ext uri="{BB962C8B-B14F-4D97-AF65-F5344CB8AC3E}">
        <p14:creationId xmlns:p14="http://schemas.microsoft.com/office/powerpoint/2010/main" val="19513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Reaction rates</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Content Placeholder 2">
            <a:extLst>
              <a:ext uri="{FF2B5EF4-FFF2-40B4-BE49-F238E27FC236}">
                <a16:creationId xmlns:a16="http://schemas.microsoft.com/office/drawing/2014/main" id="{57B804AD-82A6-4242-8A1D-5F139785FFD6}"/>
              </a:ext>
            </a:extLst>
          </p:cNvPr>
          <p:cNvSpPr txBox="1">
            <a:spLocks/>
          </p:cNvSpPr>
          <p:nvPr/>
        </p:nvSpPr>
        <p:spPr>
          <a:xfrm>
            <a:off x="507956" y="1587354"/>
            <a:ext cx="6014764" cy="405079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Kinetic Theory and Collision theory show that reaction rates are influenced by several factors:</a:t>
            </a:r>
          </a:p>
          <a:p>
            <a:pPr lvl="1"/>
            <a:r>
              <a:rPr lang="en-US" dirty="0"/>
              <a:t>Temperature</a:t>
            </a:r>
          </a:p>
          <a:p>
            <a:pPr lvl="1"/>
            <a:r>
              <a:rPr lang="en-US" dirty="0"/>
              <a:t>Surface area/Subdivision</a:t>
            </a:r>
          </a:p>
          <a:p>
            <a:pPr lvl="1"/>
            <a:r>
              <a:rPr lang="en-US" dirty="0"/>
              <a:t>Concentration/Pressure</a:t>
            </a:r>
          </a:p>
          <a:p>
            <a:pPr lvl="1"/>
            <a:r>
              <a:rPr lang="en-US" dirty="0"/>
              <a:t>Nature or reactants/Products</a:t>
            </a:r>
          </a:p>
          <a:p>
            <a:pPr lvl="1"/>
            <a:r>
              <a:rPr lang="en-US" dirty="0"/>
              <a:t>Presence of a catalyst</a:t>
            </a:r>
          </a:p>
          <a:p>
            <a:r>
              <a:rPr lang="en-US" sz="2400" dirty="0"/>
              <a:t>In industry the use of enzymes as biological catalysts is embraced also.  They can operate at lower temperatures and prevent side reactions over traditional catalysts.</a:t>
            </a:r>
          </a:p>
          <a:p>
            <a:pPr lvl="1"/>
            <a:endParaRPr lang="en-US" dirty="0"/>
          </a:p>
        </p:txBody>
      </p:sp>
      <p:pic>
        <p:nvPicPr>
          <p:cNvPr id="11" name="Picture 2" descr="mage result for collision theory catalyst">
            <a:extLst>
              <a:ext uri="{FF2B5EF4-FFF2-40B4-BE49-F238E27FC236}">
                <a16:creationId xmlns:a16="http://schemas.microsoft.com/office/drawing/2014/main" id="{5D1C155A-7BC8-4EEF-A635-67FD71DAD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4088" y="3375381"/>
            <a:ext cx="2632028" cy="14805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www.cdli.ca/sampleResources/chem3202/unit01_org01_ilo03/u1s1l3_fig08.jpg">
            <a:extLst>
              <a:ext uri="{FF2B5EF4-FFF2-40B4-BE49-F238E27FC236}">
                <a16:creationId xmlns:a16="http://schemas.microsoft.com/office/drawing/2014/main" id="{30FEF724-6A38-44A6-A638-03191A7D6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2517" y="3562134"/>
            <a:ext cx="1830203" cy="18992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www.cdli.ca/sampleResources/chem3202/unit01_org01_ilo03/u1s1l3_fig09.png">
            <a:extLst>
              <a:ext uri="{FF2B5EF4-FFF2-40B4-BE49-F238E27FC236}">
                <a16:creationId xmlns:a16="http://schemas.microsoft.com/office/drawing/2014/main" id="{4C3A378E-619C-40EA-9C7E-1F200828CA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1748" y="1097925"/>
            <a:ext cx="31146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mage result for enzyme">
            <a:extLst>
              <a:ext uri="{FF2B5EF4-FFF2-40B4-BE49-F238E27FC236}">
                <a16:creationId xmlns:a16="http://schemas.microsoft.com/office/drawing/2014/main" id="{723242A8-0E54-4483-95A8-CD0F19B9F85C}"/>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919065" y="5207718"/>
            <a:ext cx="2014716" cy="137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0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Equilibrium factors</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Content Placeholder 2">
            <a:extLst>
              <a:ext uri="{FF2B5EF4-FFF2-40B4-BE49-F238E27FC236}">
                <a16:creationId xmlns:a16="http://schemas.microsoft.com/office/drawing/2014/main" id="{357E3E1A-7B52-4763-8723-C3C383D157F3}"/>
              </a:ext>
            </a:extLst>
          </p:cNvPr>
          <p:cNvSpPr txBox="1">
            <a:spLocks/>
          </p:cNvSpPr>
          <p:nvPr/>
        </p:nvSpPr>
        <p:spPr>
          <a:xfrm>
            <a:off x="177482" y="1667795"/>
            <a:ext cx="11837035" cy="51902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An understanding of Le </a:t>
            </a:r>
            <a:r>
              <a:rPr lang="en-AU" sz="2400" dirty="0" err="1"/>
              <a:t>Chatelier’s</a:t>
            </a:r>
            <a:r>
              <a:rPr lang="en-AU" sz="2400" dirty="0"/>
              <a:t>  Principle is also important to consider factors which influence the yield of products formed at equilibrium.</a:t>
            </a:r>
            <a:endParaRPr lang="en-AU" dirty="0"/>
          </a:p>
          <a:p>
            <a:pPr lvl="1"/>
            <a:r>
              <a:rPr lang="en-AU" dirty="0"/>
              <a:t>A constant feed of reactants in there stoichiometric proportions with constant removal of products will maintain the rate driving to the product side.</a:t>
            </a:r>
          </a:p>
          <a:p>
            <a:pPr lvl="1"/>
            <a:r>
              <a:rPr lang="en-AU" dirty="0"/>
              <a:t>Temperature and Pressure conditions can also be optimised depending on the nature of the reaction.</a:t>
            </a:r>
          </a:p>
          <a:p>
            <a:pPr lvl="1"/>
            <a:r>
              <a:rPr lang="en-AU" dirty="0"/>
              <a:t>Endothermic reactions favoured by higher temperatures</a:t>
            </a:r>
          </a:p>
          <a:p>
            <a:pPr lvl="1"/>
            <a:r>
              <a:rPr lang="en-AU" dirty="0"/>
              <a:t>Exothermic reactions favoured by lower temperatures</a:t>
            </a:r>
          </a:p>
          <a:p>
            <a:pPr lvl="1"/>
            <a:r>
              <a:rPr lang="en-AU" dirty="0"/>
              <a:t>Gaseous reactants vs Gaseous products</a:t>
            </a:r>
          </a:p>
          <a:p>
            <a:pPr lvl="1"/>
            <a:r>
              <a:rPr lang="en-AU" dirty="0"/>
              <a:t>Note: catalysts do not affect yield or position of equilibrium just attained faster</a:t>
            </a:r>
            <a:endParaRPr lang="en-AU" sz="2400" dirty="0"/>
          </a:p>
          <a:p>
            <a:r>
              <a:rPr lang="en-AU" sz="2400" dirty="0"/>
              <a:t>It is important to notice that some conditions may work against maximising the reaction rate factors.  </a:t>
            </a:r>
            <a:r>
              <a:rPr lang="en-AU" sz="2400" dirty="0" err="1"/>
              <a:t>Eg</a:t>
            </a:r>
            <a:r>
              <a:rPr lang="en-AU" sz="2400" dirty="0"/>
              <a:t> temperature, often a compromise is required.</a:t>
            </a:r>
          </a:p>
        </p:txBody>
      </p:sp>
    </p:spTree>
    <p:extLst>
      <p:ext uri="{BB962C8B-B14F-4D97-AF65-F5344CB8AC3E}">
        <p14:creationId xmlns:p14="http://schemas.microsoft.com/office/powerpoint/2010/main" val="326094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An introduction - overview</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0E18DA72-A2AD-494E-A06A-254A886DDDEE}"/>
              </a:ext>
            </a:extLst>
          </p:cNvPr>
          <p:cNvSpPr txBox="1"/>
          <p:nvPr/>
        </p:nvSpPr>
        <p:spPr>
          <a:xfrm>
            <a:off x="741680" y="1778000"/>
            <a:ext cx="10800080" cy="23083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AU" sz="2400" dirty="0"/>
              <a:t>Examples of industrial processes</a:t>
            </a:r>
          </a:p>
          <a:p>
            <a:pPr marL="342900" indent="-342900">
              <a:lnSpc>
                <a:spcPct val="200000"/>
              </a:lnSpc>
              <a:buFont typeface="Arial" panose="020B0604020202020204" pitchFamily="34" charset="0"/>
              <a:buChar char="•"/>
            </a:pPr>
            <a:r>
              <a:rPr lang="en-AU" sz="2400" dirty="0"/>
              <a:t>Green chemistry principles</a:t>
            </a:r>
          </a:p>
          <a:p>
            <a:pPr marL="342900" indent="-342900">
              <a:lnSpc>
                <a:spcPct val="200000"/>
              </a:lnSpc>
              <a:buFont typeface="Arial" panose="020B0604020202020204" pitchFamily="34" charset="0"/>
              <a:buChar char="•"/>
            </a:pPr>
            <a:r>
              <a:rPr lang="en-AU" sz="2400" dirty="0"/>
              <a:t>Optimising yield and </a:t>
            </a:r>
            <a:r>
              <a:rPr lang="en-AU" sz="2400" dirty="0" smtClean="0"/>
              <a:t>rate</a:t>
            </a:r>
            <a:endParaRPr lang="en-AU" sz="2400" dirty="0"/>
          </a:p>
        </p:txBody>
      </p:sp>
      <p:pic>
        <p:nvPicPr>
          <p:cNvPr id="11" name="Picture 10" descr="Diagram&#10;&#10;Description automatically generated">
            <a:extLst>
              <a:ext uri="{FF2B5EF4-FFF2-40B4-BE49-F238E27FC236}">
                <a16:creationId xmlns:a16="http://schemas.microsoft.com/office/drawing/2014/main" id="{9962D144-7B13-467B-958B-317F242BD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530" y="1492238"/>
            <a:ext cx="4872990" cy="4872990"/>
          </a:xfrm>
          <a:prstGeom prst="rect">
            <a:avLst/>
          </a:prstGeom>
        </p:spPr>
      </p:pic>
    </p:spTree>
    <p:extLst>
      <p:ext uri="{BB962C8B-B14F-4D97-AF65-F5344CB8AC3E}">
        <p14:creationId xmlns:p14="http://schemas.microsoft.com/office/powerpoint/2010/main" val="213006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On going work</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6FBA6265-C581-43EF-BE01-EF838A7825B4}"/>
              </a:ext>
            </a:extLst>
          </p:cNvPr>
          <p:cNvSpPr txBox="1"/>
          <p:nvPr/>
        </p:nvSpPr>
        <p:spPr>
          <a:xfrm>
            <a:off x="670560" y="1611915"/>
            <a:ext cx="1071880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Essential chemistry set 21 Q1,2,3</a:t>
            </a:r>
          </a:p>
          <a:p>
            <a:pPr marL="285750" indent="-285750">
              <a:lnSpc>
                <a:spcPct val="150000"/>
              </a:lnSpc>
              <a:buFont typeface="Arial" panose="020B0604020202020204" pitchFamily="34" charset="0"/>
              <a:buChar char="•"/>
            </a:pPr>
            <a:r>
              <a:rPr lang="en-US" sz="2400" dirty="0"/>
              <a:t>Complete set 20 if not done so </a:t>
            </a:r>
            <a:r>
              <a:rPr lang="en-US" sz="2400" dirty="0" smtClean="0"/>
              <a:t>already</a:t>
            </a:r>
            <a:endParaRPr lang="en-US" sz="2400" dirty="0"/>
          </a:p>
        </p:txBody>
      </p:sp>
    </p:spTree>
    <p:extLst>
      <p:ext uri="{BB962C8B-B14F-4D97-AF65-F5344CB8AC3E}">
        <p14:creationId xmlns:p14="http://schemas.microsoft.com/office/powerpoint/2010/main" val="212432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Examples of industrial processes</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E482D405-CBE8-4623-8437-C791E80E2ADA}"/>
              </a:ext>
            </a:extLst>
          </p:cNvPr>
          <p:cNvSpPr txBox="1"/>
          <p:nvPr/>
        </p:nvSpPr>
        <p:spPr>
          <a:xfrm>
            <a:off x="518160" y="1581435"/>
            <a:ext cx="10820400" cy="442089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AU" sz="2400" dirty="0"/>
              <a:t>Industrial chemistry incorporates the world of manufacturing including the production of pharmaceuticals, chemicals for food production (fertilisers all the way to food additives), polymers and plastics, fuels, cleaning products, chemicals for research… the list is endless</a:t>
            </a:r>
          </a:p>
          <a:p>
            <a:pPr marL="342900" indent="-342900">
              <a:lnSpc>
                <a:spcPct val="200000"/>
              </a:lnSpc>
              <a:buFont typeface="Arial" panose="020B0604020202020204" pitchFamily="34" charset="0"/>
              <a:buChar char="•"/>
            </a:pPr>
            <a:r>
              <a:rPr lang="en-AU" sz="2400" dirty="0"/>
              <a:t>Industrial chemistry uses natural materials (crude oil products, biomass such as wood, resins, minerals and water) to synthesis the products of our modern world</a:t>
            </a:r>
          </a:p>
        </p:txBody>
      </p:sp>
    </p:spTree>
    <p:extLst>
      <p:ext uri="{BB962C8B-B14F-4D97-AF65-F5344CB8AC3E}">
        <p14:creationId xmlns:p14="http://schemas.microsoft.com/office/powerpoint/2010/main" val="390376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Examples of industrial processes</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a:extLst>
              <a:ext uri="{FF2B5EF4-FFF2-40B4-BE49-F238E27FC236}">
                <a16:creationId xmlns:a16="http://schemas.microsoft.com/office/drawing/2014/main" id="{E482D405-CBE8-4623-8437-C791E80E2ADA}"/>
              </a:ext>
            </a:extLst>
          </p:cNvPr>
          <p:cNvSpPr txBox="1"/>
          <p:nvPr/>
        </p:nvSpPr>
        <p:spPr>
          <a:xfrm>
            <a:off x="518160" y="1581435"/>
            <a:ext cx="10820400" cy="368222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AU" sz="2400" dirty="0"/>
              <a:t>Some examples that we will focus on are:</a:t>
            </a:r>
          </a:p>
          <a:p>
            <a:pPr marL="1257300" lvl="2" indent="-342900">
              <a:lnSpc>
                <a:spcPct val="200000"/>
              </a:lnSpc>
              <a:buFont typeface="Arial" panose="020B0604020202020204" pitchFamily="34" charset="0"/>
              <a:buChar char="•"/>
            </a:pPr>
            <a:r>
              <a:rPr lang="en-AU" sz="2400" dirty="0"/>
              <a:t>Production of ethanol including reviewing biofuels</a:t>
            </a:r>
          </a:p>
          <a:p>
            <a:pPr marL="1257300" lvl="2" indent="-342900">
              <a:lnSpc>
                <a:spcPct val="200000"/>
              </a:lnSpc>
              <a:buFont typeface="Arial" panose="020B0604020202020204" pitchFamily="34" charset="0"/>
              <a:buChar char="•"/>
            </a:pPr>
            <a:r>
              <a:rPr lang="en-AU" sz="2400" dirty="0"/>
              <a:t>Haber process for producing ammonia</a:t>
            </a:r>
          </a:p>
          <a:p>
            <a:pPr marL="1257300" lvl="2" indent="-342900">
              <a:lnSpc>
                <a:spcPct val="200000"/>
              </a:lnSpc>
              <a:buFont typeface="Arial" panose="020B0604020202020204" pitchFamily="34" charset="0"/>
              <a:buChar char="•"/>
            </a:pPr>
            <a:r>
              <a:rPr lang="en-AU" sz="2400" dirty="0"/>
              <a:t>Contact process for producing sulfuric acid</a:t>
            </a:r>
          </a:p>
          <a:p>
            <a:pPr marL="1257300" lvl="2" indent="-342900">
              <a:lnSpc>
                <a:spcPct val="200000"/>
              </a:lnSpc>
              <a:buFont typeface="Arial" panose="020B0604020202020204" pitchFamily="34" charset="0"/>
              <a:buChar char="•"/>
            </a:pPr>
            <a:r>
              <a:rPr lang="en-AU" sz="2400" dirty="0"/>
              <a:t>Ostwald process for producing nitric acid</a:t>
            </a:r>
          </a:p>
        </p:txBody>
      </p:sp>
    </p:spTree>
    <p:extLst>
      <p:ext uri="{BB962C8B-B14F-4D97-AF65-F5344CB8AC3E}">
        <p14:creationId xmlns:p14="http://schemas.microsoft.com/office/powerpoint/2010/main" val="42902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A269FFC4-5224-401D-B7A5-974FE81E32EA}"/>
              </a:ext>
            </a:extLst>
          </p:cNvPr>
          <p:cNvPicPr>
            <a:picLocks noChangeAspect="1"/>
          </p:cNvPicPr>
          <p:nvPr/>
        </p:nvPicPr>
        <p:blipFill>
          <a:blip r:embed="rId2"/>
          <a:stretch>
            <a:fillRect/>
          </a:stretch>
        </p:blipFill>
        <p:spPr>
          <a:xfrm>
            <a:off x="0" y="0"/>
            <a:ext cx="1615440" cy="1434115"/>
          </a:xfrm>
          <a:prstGeom prst="rect">
            <a:avLst/>
          </a:prstGeom>
        </p:spPr>
      </p:pic>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The economic realities</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descr="Text&#10;&#10;Description automatically generated">
            <a:extLst>
              <a:ext uri="{FF2B5EF4-FFF2-40B4-BE49-F238E27FC236}">
                <a16:creationId xmlns:a16="http://schemas.microsoft.com/office/drawing/2014/main" id="{ECC1D586-D914-4AC5-AC0E-D1B762A9AB20}"/>
              </a:ext>
            </a:extLst>
          </p:cNvPr>
          <p:cNvPicPr>
            <a:picLocks noChangeAspect="1"/>
          </p:cNvPicPr>
          <p:nvPr/>
        </p:nvPicPr>
        <p:blipFill>
          <a:blip r:embed="rId3"/>
          <a:stretch>
            <a:fillRect/>
          </a:stretch>
        </p:blipFill>
        <p:spPr>
          <a:xfrm>
            <a:off x="355997" y="2096688"/>
            <a:ext cx="11480006" cy="3806271"/>
          </a:xfrm>
          <a:prstGeom prst="rect">
            <a:avLst/>
          </a:prstGeom>
        </p:spPr>
      </p:pic>
      <p:sp>
        <p:nvSpPr>
          <p:cNvPr id="9" name="TextBox 8">
            <a:extLst>
              <a:ext uri="{FF2B5EF4-FFF2-40B4-BE49-F238E27FC236}">
                <a16:creationId xmlns:a16="http://schemas.microsoft.com/office/drawing/2014/main" id="{630DA670-CA34-43CF-882F-ABE938F8871C}"/>
              </a:ext>
            </a:extLst>
          </p:cNvPr>
          <p:cNvSpPr txBox="1"/>
          <p:nvPr/>
        </p:nvSpPr>
        <p:spPr>
          <a:xfrm>
            <a:off x="2702560" y="1333113"/>
            <a:ext cx="8219440" cy="369332"/>
          </a:xfrm>
          <a:prstGeom prst="rect">
            <a:avLst/>
          </a:prstGeom>
          <a:noFill/>
        </p:spPr>
        <p:txBody>
          <a:bodyPr wrap="square">
            <a:spAutoFit/>
          </a:bodyPr>
          <a:lstStyle/>
          <a:p>
            <a:r>
              <a:rPr lang="en-AU" dirty="0">
                <a:hlinkClick r:id="rId4"/>
              </a:rPr>
              <a:t>https://www.epa.gov/greenchemistry/benefits-green-chemistry</a:t>
            </a:r>
            <a:r>
              <a:rPr lang="en-AU" dirty="0"/>
              <a:t> </a:t>
            </a:r>
          </a:p>
        </p:txBody>
      </p:sp>
    </p:spTree>
    <p:extLst>
      <p:ext uri="{BB962C8B-B14F-4D97-AF65-F5344CB8AC3E}">
        <p14:creationId xmlns:p14="http://schemas.microsoft.com/office/powerpoint/2010/main" val="253698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ED56A250-AA19-4DF6-BF1B-4B76C9D5F444}"/>
              </a:ext>
            </a:extLst>
          </p:cNvPr>
          <p:cNvPicPr>
            <a:picLocks noChangeAspect="1"/>
          </p:cNvPicPr>
          <p:nvPr/>
        </p:nvPicPr>
        <p:blipFill>
          <a:blip r:embed="rId2"/>
          <a:stretch>
            <a:fillRect/>
          </a:stretch>
        </p:blipFill>
        <p:spPr>
          <a:xfrm>
            <a:off x="6373254" y="1114585"/>
            <a:ext cx="5473306" cy="5983637"/>
          </a:xfrm>
          <a:prstGeom prst="rect">
            <a:avLst/>
          </a:prstGeom>
        </p:spPr>
      </p:pic>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E6B51D-97C3-41AF-A960-669685A52807}"/>
              </a:ext>
            </a:extLst>
          </p:cNvPr>
          <p:cNvSpPr txBox="1"/>
          <p:nvPr/>
        </p:nvSpPr>
        <p:spPr>
          <a:xfrm>
            <a:off x="375920" y="1625600"/>
            <a:ext cx="6106160" cy="2308324"/>
          </a:xfrm>
          <a:prstGeom prst="rect">
            <a:avLst/>
          </a:prstGeom>
          <a:noFill/>
        </p:spPr>
        <p:txBody>
          <a:bodyPr wrap="square" rtlCol="0">
            <a:spAutoFit/>
          </a:bodyPr>
          <a:lstStyle/>
          <a:p>
            <a:r>
              <a:rPr lang="en-GB" altLang="en-US" sz="2400" dirty="0"/>
              <a:t>Green Chemistry is the utilisation of a set of principles that reduces or eliminates the use or generation of hazardous substances in  the design, manufacture and application of chemical products .</a:t>
            </a:r>
          </a:p>
          <a:p>
            <a:endParaRPr lang="en-AU" sz="2400" dirty="0"/>
          </a:p>
        </p:txBody>
      </p:sp>
    </p:spTree>
    <p:extLst>
      <p:ext uri="{BB962C8B-B14F-4D97-AF65-F5344CB8AC3E}">
        <p14:creationId xmlns:p14="http://schemas.microsoft.com/office/powerpoint/2010/main" val="111676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 – twelve principles</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31B564-0A12-4E6A-A091-013613C10E03}"/>
              </a:ext>
            </a:extLst>
          </p:cNvPr>
          <p:cNvPicPr>
            <a:picLocks noChangeAspect="1"/>
          </p:cNvPicPr>
          <p:nvPr/>
        </p:nvPicPr>
        <p:blipFill rotWithShape="1">
          <a:blip r:embed="rId3"/>
          <a:srcRect l="4166" t="6370" r="46000" b="4593"/>
          <a:stretch/>
        </p:blipFill>
        <p:spPr>
          <a:xfrm>
            <a:off x="6096000" y="1154037"/>
            <a:ext cx="5519669" cy="5547360"/>
          </a:xfrm>
          <a:prstGeom prst="rect">
            <a:avLst/>
          </a:prstGeom>
        </p:spPr>
      </p:pic>
      <p:sp>
        <p:nvSpPr>
          <p:cNvPr id="10" name="TextBox 9">
            <a:extLst>
              <a:ext uri="{FF2B5EF4-FFF2-40B4-BE49-F238E27FC236}">
                <a16:creationId xmlns:a16="http://schemas.microsoft.com/office/drawing/2014/main" id="{E724A1B7-C2E3-485E-8A3B-D6F5A0448D46}"/>
              </a:ext>
            </a:extLst>
          </p:cNvPr>
          <p:cNvSpPr txBox="1"/>
          <p:nvPr/>
        </p:nvSpPr>
        <p:spPr>
          <a:xfrm>
            <a:off x="81280" y="1609080"/>
            <a:ext cx="6847840" cy="4893647"/>
          </a:xfrm>
          <a:prstGeom prst="rect">
            <a:avLst/>
          </a:prstGeom>
          <a:noFill/>
        </p:spPr>
        <p:txBody>
          <a:bodyPr wrap="square">
            <a:spAutoFit/>
          </a:bodyPr>
          <a:lstStyle/>
          <a:p>
            <a:pPr marL="742950" lvl="1" indent="-285750">
              <a:buFont typeface="Arial" panose="020B0604020202020204" pitchFamily="34" charset="0"/>
              <a:buChar char="•"/>
            </a:pPr>
            <a:r>
              <a:rPr lang="en-AU" sz="2400" dirty="0"/>
              <a:t>Prevention</a:t>
            </a:r>
          </a:p>
          <a:p>
            <a:pPr marL="742950" lvl="1" indent="-285750">
              <a:buFont typeface="Arial" panose="020B0604020202020204" pitchFamily="34" charset="0"/>
              <a:buChar char="•"/>
            </a:pPr>
            <a:r>
              <a:rPr lang="en-AU" sz="2400" dirty="0"/>
              <a:t>Atom economy</a:t>
            </a:r>
          </a:p>
          <a:p>
            <a:pPr marL="742950" lvl="1" indent="-285750">
              <a:buFont typeface="Arial" panose="020B0604020202020204" pitchFamily="34" charset="0"/>
              <a:buChar char="•"/>
            </a:pPr>
            <a:r>
              <a:rPr lang="en-AU" sz="2400" dirty="0"/>
              <a:t>Less hazardous chemical synthesis</a:t>
            </a:r>
          </a:p>
          <a:p>
            <a:pPr marL="742950" lvl="1" indent="-285750">
              <a:buFont typeface="Arial" panose="020B0604020202020204" pitchFamily="34" charset="0"/>
              <a:buChar char="•"/>
            </a:pPr>
            <a:r>
              <a:rPr lang="en-AU" sz="2400" dirty="0"/>
              <a:t>Designing safer chemicals</a:t>
            </a:r>
          </a:p>
          <a:p>
            <a:pPr marL="742950" lvl="1" indent="-285750">
              <a:buFont typeface="Arial" panose="020B0604020202020204" pitchFamily="34" charset="0"/>
              <a:buChar char="•"/>
            </a:pPr>
            <a:r>
              <a:rPr lang="en-AU" sz="2400" dirty="0"/>
              <a:t>Safer solvents and auxiliaries</a:t>
            </a:r>
          </a:p>
          <a:p>
            <a:pPr marL="742950" lvl="1" indent="-285750">
              <a:buFont typeface="Arial" panose="020B0604020202020204" pitchFamily="34" charset="0"/>
              <a:buChar char="•"/>
            </a:pPr>
            <a:r>
              <a:rPr lang="en-AU" sz="2400" dirty="0"/>
              <a:t>Design for energy efficiency</a:t>
            </a:r>
          </a:p>
          <a:p>
            <a:pPr marL="742950" lvl="1" indent="-285750">
              <a:buFont typeface="Arial" panose="020B0604020202020204" pitchFamily="34" charset="0"/>
              <a:buChar char="•"/>
            </a:pPr>
            <a:r>
              <a:rPr lang="en-AU" sz="2400" dirty="0"/>
              <a:t>Use of renewable feedstocks</a:t>
            </a:r>
          </a:p>
          <a:p>
            <a:pPr marL="742950" lvl="1" indent="-285750">
              <a:buFont typeface="Arial" panose="020B0604020202020204" pitchFamily="34" charset="0"/>
              <a:buChar char="•"/>
            </a:pPr>
            <a:r>
              <a:rPr lang="en-AU" sz="2400" dirty="0"/>
              <a:t>Reduce derivatives</a:t>
            </a:r>
          </a:p>
          <a:p>
            <a:pPr marL="742950" lvl="1" indent="-285750">
              <a:buFont typeface="Arial" panose="020B0604020202020204" pitchFamily="34" charset="0"/>
              <a:buChar char="•"/>
            </a:pPr>
            <a:r>
              <a:rPr lang="en-AU" sz="2400" dirty="0"/>
              <a:t>Catalysis</a:t>
            </a:r>
          </a:p>
          <a:p>
            <a:pPr marL="742950" lvl="1" indent="-285750">
              <a:buFont typeface="Arial" panose="020B0604020202020204" pitchFamily="34" charset="0"/>
              <a:buChar char="•"/>
            </a:pPr>
            <a:r>
              <a:rPr lang="en-AU" sz="2400" dirty="0"/>
              <a:t>Design for degradation</a:t>
            </a:r>
          </a:p>
          <a:p>
            <a:pPr marL="742950" lvl="1" indent="-285750">
              <a:buFont typeface="Arial" panose="020B0604020202020204" pitchFamily="34" charset="0"/>
              <a:buChar char="•"/>
            </a:pPr>
            <a:r>
              <a:rPr lang="en-AU" sz="2400" dirty="0"/>
              <a:t>Real-time analysis for pollution prevention</a:t>
            </a:r>
          </a:p>
          <a:p>
            <a:pPr marL="742950" lvl="1" indent="-285750">
              <a:buFont typeface="Arial" panose="020B0604020202020204" pitchFamily="34" charset="0"/>
              <a:buChar char="•"/>
            </a:pPr>
            <a:r>
              <a:rPr lang="en-AU" sz="2400" dirty="0"/>
              <a:t>Inherently safer chemistry for accident prevention</a:t>
            </a:r>
          </a:p>
        </p:txBody>
      </p:sp>
    </p:spTree>
    <p:extLst>
      <p:ext uri="{BB962C8B-B14F-4D97-AF65-F5344CB8AC3E}">
        <p14:creationId xmlns:p14="http://schemas.microsoft.com/office/powerpoint/2010/main" val="119900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 - prevention</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943B548D-AC78-4482-B896-03E90468994F}"/>
              </a:ext>
            </a:extLst>
          </p:cNvPr>
          <p:cNvGrpSpPr/>
          <p:nvPr/>
        </p:nvGrpSpPr>
        <p:grpSpPr>
          <a:xfrm>
            <a:off x="2552700" y="2661921"/>
            <a:ext cx="7086600" cy="3657600"/>
            <a:chOff x="3398520" y="2738120"/>
            <a:chExt cx="7086600" cy="3657600"/>
          </a:xfrm>
        </p:grpSpPr>
        <p:pic>
          <p:nvPicPr>
            <p:cNvPr id="6" name="Picture 4">
              <a:extLst>
                <a:ext uri="{FF2B5EF4-FFF2-40B4-BE49-F238E27FC236}">
                  <a16:creationId xmlns:a16="http://schemas.microsoft.com/office/drawing/2014/main" id="{537A8E93-A12E-4661-A720-03936A2DA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920" y="2738120"/>
              <a:ext cx="4648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5">
              <a:extLst>
                <a:ext uri="{FF2B5EF4-FFF2-40B4-BE49-F238E27FC236}">
                  <a16:creationId xmlns:a16="http://schemas.microsoft.com/office/drawing/2014/main" id="{A39B10C6-CBD9-4A22-8F21-AD9F76B6DCE6}"/>
                </a:ext>
              </a:extLst>
            </p:cNvPr>
            <p:cNvSpPr>
              <a:spLocks noChangeArrowheads="1"/>
            </p:cNvSpPr>
            <p:nvPr/>
          </p:nvSpPr>
          <p:spPr bwMode="auto">
            <a:xfrm>
              <a:off x="3398520" y="3769360"/>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b="1" dirty="0">
                  <a:solidFill>
                    <a:srgbClr val="00984C"/>
                  </a:solidFill>
                  <a:latin typeface="Arial Black" panose="020B0A04020102020204" pitchFamily="34" charset="0"/>
                </a:rPr>
                <a:t>Chemical</a:t>
              </a:r>
            </a:p>
            <a:p>
              <a:pPr>
                <a:spcBef>
                  <a:spcPct val="50000"/>
                </a:spcBef>
                <a:buFontTx/>
                <a:buNone/>
              </a:pPr>
              <a:r>
                <a:rPr lang="en-US" altLang="en-US" b="1" dirty="0">
                  <a:solidFill>
                    <a:srgbClr val="00984C"/>
                  </a:solidFill>
                  <a:latin typeface="Arial Black" panose="020B0A04020102020204" pitchFamily="34" charset="0"/>
                </a:rPr>
                <a:t>Process</a:t>
              </a:r>
            </a:p>
          </p:txBody>
        </p:sp>
      </p:grpSp>
      <p:pic>
        <p:nvPicPr>
          <p:cNvPr id="11" name="Picture 10">
            <a:extLst>
              <a:ext uri="{FF2B5EF4-FFF2-40B4-BE49-F238E27FC236}">
                <a16:creationId xmlns:a16="http://schemas.microsoft.com/office/drawing/2014/main" id="{8A176255-D3F7-4998-BD42-0968EDD333EF}"/>
              </a:ext>
            </a:extLst>
          </p:cNvPr>
          <p:cNvPicPr>
            <a:picLocks noChangeAspect="1"/>
          </p:cNvPicPr>
          <p:nvPr/>
        </p:nvPicPr>
        <p:blipFill rotWithShape="1">
          <a:blip r:embed="rId4"/>
          <a:srcRect t="800" b="84483"/>
          <a:stretch/>
        </p:blipFill>
        <p:spPr>
          <a:xfrm>
            <a:off x="286421" y="1499787"/>
            <a:ext cx="12188118" cy="1162134"/>
          </a:xfrm>
          <a:prstGeom prst="rect">
            <a:avLst/>
          </a:prstGeom>
        </p:spPr>
      </p:pic>
    </p:spTree>
    <p:extLst>
      <p:ext uri="{BB962C8B-B14F-4D97-AF65-F5344CB8AC3E}">
        <p14:creationId xmlns:p14="http://schemas.microsoft.com/office/powerpoint/2010/main" val="366301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5700C7-E827-490D-80AE-63CC3CBC6A19}"/>
              </a:ext>
            </a:extLst>
          </p:cNvPr>
          <p:cNvSpPr txBox="1"/>
          <p:nvPr/>
        </p:nvSpPr>
        <p:spPr>
          <a:xfrm>
            <a:off x="1615440" y="147320"/>
            <a:ext cx="8442960" cy="523220"/>
          </a:xfrm>
          <a:prstGeom prst="rect">
            <a:avLst/>
          </a:prstGeom>
          <a:noFill/>
        </p:spPr>
        <p:txBody>
          <a:bodyPr wrap="square" rtlCol="0">
            <a:spAutoFit/>
          </a:bodyPr>
          <a:lstStyle/>
          <a:p>
            <a:r>
              <a:rPr lang="en-US" sz="2800" dirty="0"/>
              <a:t>Green chemistry</a:t>
            </a:r>
            <a:endParaRPr lang="en-AU" sz="2800" dirty="0"/>
          </a:p>
        </p:txBody>
      </p:sp>
      <p:sp>
        <p:nvSpPr>
          <p:cNvPr id="8" name="Rectangle 7">
            <a:extLst>
              <a:ext uri="{FF2B5EF4-FFF2-40B4-BE49-F238E27FC236}">
                <a16:creationId xmlns:a16="http://schemas.microsoft.com/office/drawing/2014/main" id="{5DAB42CC-775E-4CAC-81C2-9C4E83AA3AFA}"/>
              </a:ext>
            </a:extLst>
          </p:cNvPr>
          <p:cNvSpPr/>
          <p:nvPr/>
        </p:nvSpPr>
        <p:spPr>
          <a:xfrm>
            <a:off x="1615440" y="756900"/>
            <a:ext cx="9530080" cy="19814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4" descr="mage result for green chemistry">
            <a:extLst>
              <a:ext uri="{FF2B5EF4-FFF2-40B4-BE49-F238E27FC236}">
                <a16:creationId xmlns:a16="http://schemas.microsoft.com/office/drawing/2014/main" id="{FEACB6B4-3C4C-4DB6-9D0D-360AA586B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15440" cy="12556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82DF51F-2267-4E40-845E-A8211B87468A}"/>
              </a:ext>
            </a:extLst>
          </p:cNvPr>
          <p:cNvPicPr>
            <a:picLocks noChangeAspect="1"/>
          </p:cNvPicPr>
          <p:nvPr/>
        </p:nvPicPr>
        <p:blipFill rotWithShape="1">
          <a:blip r:embed="rId3"/>
          <a:srcRect t="14625" b="34683"/>
          <a:stretch/>
        </p:blipFill>
        <p:spPr>
          <a:xfrm>
            <a:off x="674717" y="1192413"/>
            <a:ext cx="10548963" cy="3464561"/>
          </a:xfrm>
          <a:prstGeom prst="rect">
            <a:avLst/>
          </a:prstGeom>
        </p:spPr>
      </p:pic>
      <p:pic>
        <p:nvPicPr>
          <p:cNvPr id="4" name="Picture 3"/>
          <p:cNvPicPr>
            <a:picLocks noChangeAspect="1"/>
          </p:cNvPicPr>
          <p:nvPr/>
        </p:nvPicPr>
        <p:blipFill rotWithShape="1">
          <a:blip r:embed="rId4"/>
          <a:srcRect b="74583"/>
          <a:stretch/>
        </p:blipFill>
        <p:spPr>
          <a:xfrm>
            <a:off x="2010380" y="5111635"/>
            <a:ext cx="8546783" cy="984215"/>
          </a:xfrm>
          <a:prstGeom prst="rect">
            <a:avLst/>
          </a:prstGeom>
          <a:ln w="38100">
            <a:solidFill>
              <a:srgbClr val="00B050"/>
            </a:solidFill>
          </a:ln>
        </p:spPr>
      </p:pic>
    </p:spTree>
    <p:extLst>
      <p:ext uri="{BB962C8B-B14F-4D97-AF65-F5344CB8AC3E}">
        <p14:creationId xmlns:p14="http://schemas.microsoft.com/office/powerpoint/2010/main" val="33719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646</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Calibri Light</vt:lpstr>
      <vt:lpstr>Cambria Math</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BARNES Alison [Rossmoyne Senior High School]</cp:lastModifiedBy>
  <cp:revision>12</cp:revision>
  <dcterms:created xsi:type="dcterms:W3CDTF">2021-08-15T13:51:53Z</dcterms:created>
  <dcterms:modified xsi:type="dcterms:W3CDTF">2022-08-15T01:26:26Z</dcterms:modified>
</cp:coreProperties>
</file>