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L8sMoFI35hWtoYsAdF9aAWukP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23053A-24BE-45CD-8A2D-A1EBDD036681}">
  <a:tblStyle styleId="{5223053A-24BE-45CD-8A2D-A1EBDD03668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5.jpg"/><Relationship Id="rId5" Type="http://schemas.openxmlformats.org/officeDocument/2006/relationships/image" Target="../media/image2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7.jpg"/><Relationship Id="rId5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2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jp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jpg"/><Relationship Id="rId5" Type="http://schemas.openxmlformats.org/officeDocument/2006/relationships/image" Target="../media/image11.jp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109980" y="4277356"/>
            <a:ext cx="9966960" cy="1560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4900" u="none" cap="none" strike="noStrike">
                <a:solidFill>
                  <a:srgbClr val="2F4C6E"/>
                </a:solidFill>
                <a:latin typeface="Calibri"/>
                <a:ea typeface="Calibri"/>
                <a:cs typeface="Calibri"/>
                <a:sym typeface="Calibri"/>
              </a:rPr>
              <a:t>Industrial Chemistry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AU" sz="4900" u="none" cap="none" strike="noStrike">
                <a:solidFill>
                  <a:srgbClr val="2F4C6E"/>
                </a:solidFill>
                <a:latin typeface="Calibri"/>
                <a:ea typeface="Calibri"/>
                <a:cs typeface="Calibri"/>
                <a:sym typeface="Calibri"/>
              </a:rPr>
              <a:t>Ethanol production</a:t>
            </a:r>
            <a:endParaRPr b="0" i="0" sz="4900" u="none" cap="none" strike="noStrike">
              <a:solidFill>
                <a:srgbClr val="2F4C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21381" l="0" r="1" t="112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71" name="Google Shape;17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0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from ethene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0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222793" y="1659333"/>
            <a:ext cx="10058400" cy="4905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Quicker method (time), although uses ethene from fossil fuels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acid catalysed addition of water to ethene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Mixture of steam and ethene through a catalyst bed made of silica particles coated with pure phosphoric acid </a:t>
            </a:r>
            <a:endParaRPr/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e result for steam ethanol plant" id="175" name="Google Shape;1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15677" y="3268289"/>
            <a:ext cx="3797289" cy="3016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essentialchemicalindustry.org/images/stories/290_ethanol/03-29-EtOH_02_%282%29.jpg" id="176" name="Google Shape;17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6002" y="3652262"/>
            <a:ext cx="5898376" cy="60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81" name="Google Shape;18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from ethene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280981" y="2867230"/>
            <a:ext cx="6701709" cy="4905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Temperature of around 300°C and a pressure of 6000-7000 kPa is used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Exothermic nature of reaction means products are favoured by low temperature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Chosen temp is compromise between maximising rate (high temp) and maximising yield (low temp)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pressure favours both high yield and fast rate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Catalyst increases rate but no effect on yield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e result for ethene hydration addition" id="185" name="Google Shape;18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920" y="1759112"/>
            <a:ext cx="5371830" cy="12580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74131" y="1660722"/>
            <a:ext cx="4876800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91" name="Google Shape;19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2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from ethene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492391" y="1581435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Steam is present as a limiting reagent at a 1 : 0.6 ratio as higher concentrations of steam results in dilution and washing away the phosphoric acid catalyst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these conditions, a conversion of 5% occurs as the reagent quickly pass through the catalyst bed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separating and continually recycling the unreacted reactants an overall yield of 95% is achieved ethanol produced this way does not have the advantages as other biofuels as non-renewable petroleum based resources are used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e result for biodiesel pump" id="195" name="Google Shape;19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82363" y="4575843"/>
            <a:ext cx="3335029" cy="2112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3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3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3" name="Google Shape;203;p13"/>
          <p:cNvGraphicFramePr/>
          <p:nvPr/>
        </p:nvGraphicFramePr>
        <p:xfrm>
          <a:off x="1069975" y="16303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{5223053A-24BE-45CD-8A2D-A1EBDD036681}</a:tableStyleId>
              </a:tblPr>
              <a:tblGrid>
                <a:gridCol w="5029200"/>
                <a:gridCol w="502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 u="none" cap="none" strike="noStrike"/>
                        <a:t>Ethanol: Synthesis by fermentation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Ethanol: Synthesis from ethene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Uses renewable</a:t>
                      </a:r>
                      <a:r>
                        <a:rPr lang="en-AU" sz="1800"/>
                        <a:t> feed stocks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Uses non-renewable fossil fuels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Uses enzymes to minimise energy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Uses catalysts to optimise rates and allow a temperature compromise (exothermic reaction)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Safe process no high temps or pressures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Requires more cost for high temperatures</a:t>
                      </a:r>
                      <a:r>
                        <a:rPr lang="en-AU" sz="1800"/>
                        <a:t> and pressures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Can</a:t>
                      </a:r>
                      <a:r>
                        <a:rPr lang="en-AU" sz="1800"/>
                        <a:t> be a long process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Reactants feed through in stoichiometric ratios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Heat recovered</a:t>
                      </a:r>
                      <a:r>
                        <a:rPr lang="en-AU" sz="1800"/>
                        <a:t> for other uses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Ethanol product constantly removed to drive equilibrium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Lower</a:t>
                      </a:r>
                      <a:r>
                        <a:rPr lang="en-AU" sz="1800"/>
                        <a:t> atom economy (51%)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Can be a continuous</a:t>
                      </a:r>
                      <a:r>
                        <a:rPr lang="en-AU" sz="1800"/>
                        <a:t> process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Waste products can be used as feed stock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Maximum atom economy (100%)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Close to carbon neutral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800"/>
                        <a:t>Not carbon neutral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208" name="Google Shape;2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going work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4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4"/>
          <p:cNvSpPr txBox="1"/>
          <p:nvPr/>
        </p:nvSpPr>
        <p:spPr>
          <a:xfrm>
            <a:off x="1418705" y="1720735"/>
            <a:ext cx="5231477" cy="880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 chemistry, Set 21 Q 1 -9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A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 on your extended response assessment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4">
            <a:alphaModFix/>
          </a:blip>
          <a:srcRect b="0" l="5367" r="0" t="0"/>
          <a:stretch/>
        </p:blipFill>
        <p:spPr>
          <a:xfrm>
            <a:off x="1020617" y="4367827"/>
            <a:ext cx="10079655" cy="1085322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342" y="1643494"/>
            <a:ext cx="10070515" cy="2554472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Biofuels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604335" y="1649414"/>
            <a:ext cx="10541185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Bioethanol and biodiesel are produced from biomass and are alternatives from fossil fuels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Biofuels are a renewable resource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Essentially natural products with little consequences to exposure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Carbon dioxide emissions are considered neutral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Little sulfur content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Burn cleaner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naturalnews.com/cartoons/fuel-vs-food_600.jpg" id="103" name="Google Shape;10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9272" y="3674810"/>
            <a:ext cx="3693029" cy="27943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from fermentation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387239" y="1520475"/>
            <a:ext cx="11051074" cy="4460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93% of world ethanol production relies on yeast to produce enzymes capable of catalysing the conversion of plant carbohydrates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Corn, wheat, sugar cane, potatoes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Relies on Yeast (living) that produces enzymes</a:t>
            </a:r>
            <a:endParaRPr/>
          </a:p>
          <a:p>
            <a:pPr indent="-101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e result for sugar cane qld" id="112" name="Google Shape;11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7719" y="3423115"/>
            <a:ext cx="4213772" cy="2811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3273" y="3244632"/>
            <a:ext cx="6035040" cy="3168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5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from fermentation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cdn1.askiitians.com/cms-content/common/www.askiitians.comonlineteststudymaterial_images2446_disaccharide.JPG.jpg" id="121" name="Google Shape;12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07" y="2982486"/>
            <a:ext cx="5133528" cy="18008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abhsscience.wikispaces.com/file/view/glucose-fermentation-oveview2.jpg/390657072/glucose-fermentation-oveview2.jpg" id="122" name="Google Shape;12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48900" y="3010275"/>
            <a:ext cx="5566394" cy="80526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>
            <a:off x="213307" y="2012795"/>
            <a:ext cx="377222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Hydrolysis of sucrose: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(catalysed by enzyme – Invertase)</a:t>
            </a:r>
            <a:endParaRPr/>
          </a:p>
        </p:txBody>
      </p:sp>
      <p:sp>
        <p:nvSpPr>
          <p:cNvPr id="124" name="Google Shape;124;p5"/>
          <p:cNvSpPr/>
          <p:nvPr/>
        </p:nvSpPr>
        <p:spPr>
          <a:xfrm>
            <a:off x="6348900" y="2231000"/>
            <a:ext cx="350313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Fermentation: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(catalysed by enzyme – zymase)</a:t>
            </a:r>
            <a:endParaRPr/>
          </a:p>
        </p:txBody>
      </p:sp>
      <p:sp>
        <p:nvSpPr>
          <p:cNvPr id="125" name="Google Shape;125;p5"/>
          <p:cNvSpPr/>
          <p:nvPr/>
        </p:nvSpPr>
        <p:spPr>
          <a:xfrm>
            <a:off x="3476471" y="1077687"/>
            <a:ext cx="39837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major chemical reactions: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" name="Google Shape;126;p5"/>
          <p:cNvCxnSpPr/>
          <p:nvPr/>
        </p:nvCxnSpPr>
        <p:spPr>
          <a:xfrm>
            <a:off x="5602778" y="1662545"/>
            <a:ext cx="0" cy="463019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7" name="Google Shape;127;p5"/>
          <p:cNvGrpSpPr/>
          <p:nvPr/>
        </p:nvGrpSpPr>
        <p:grpSpPr>
          <a:xfrm>
            <a:off x="7108054" y="3981797"/>
            <a:ext cx="3440798" cy="2527069"/>
            <a:chOff x="3048000" y="1271847"/>
            <a:chExt cx="6096000" cy="4333615"/>
          </a:xfrm>
        </p:grpSpPr>
        <p:pic>
          <p:nvPicPr>
            <p:cNvPr id="128" name="Google Shape;128;p5"/>
            <p:cNvPicPr preferRelativeResize="0"/>
            <p:nvPr/>
          </p:nvPicPr>
          <p:blipFill rotWithShape="1">
            <a:blip r:embed="rId6">
              <a:alphaModFix/>
            </a:blip>
            <a:srcRect b="0" l="0" r="0" t="444"/>
            <a:stretch/>
          </p:blipFill>
          <p:spPr>
            <a:xfrm>
              <a:off x="3048000" y="1271847"/>
              <a:ext cx="6096000" cy="43336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5"/>
            <p:cNvSpPr/>
            <p:nvPr/>
          </p:nvSpPr>
          <p:spPr>
            <a:xfrm>
              <a:off x="8720051" y="1271847"/>
              <a:ext cx="412046" cy="515389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34" name="Google Shape;13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from fermentation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275802" y="1520475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 conditions vary depending on yeast chosen and feedstock used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From Molasses (waste from sugar refining)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Dilution with water 10-15% sucrose solution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Warm conditions 25-35 °C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Slightly acidic pH 3-5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Enzymes are sensitive to temperature and pH and can become denatured (structure and shape altered)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A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Exothermic reaction so cooling is needed, this prevents overheating and denaturing the enzymes.</a:t>
            </a:r>
            <a:endParaRPr/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e result for molasses"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11406" y="1134586"/>
            <a:ext cx="2380421" cy="1785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e result for enzyme denature" id="139" name="Google Shape;139;p6"/>
          <p:cNvPicPr preferRelativeResize="0"/>
          <p:nvPr/>
        </p:nvPicPr>
        <p:blipFill rotWithShape="1">
          <a:blip r:embed="rId5">
            <a:alphaModFix/>
          </a:blip>
          <a:srcRect b="3992" l="4503" r="2409" t="35033"/>
          <a:stretch/>
        </p:blipFill>
        <p:spPr>
          <a:xfrm>
            <a:off x="4817648" y="4898414"/>
            <a:ext cx="3591339" cy="1764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from fermentation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292426" y="1434115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initial phase of fermentation yeast grows and reproduces quickly, nutrients also promote growth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this they respire aerobically and quickly deplete the oxygen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excluding air (O</a:t>
            </a:r>
            <a:r>
              <a:rPr baseline="-25000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from the vat the mixture becomes anaerobic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falling O</a:t>
            </a:r>
            <a:r>
              <a:rPr baseline="-25000"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concentration is important as it forces conversion of glucose to ethanol rather than water and carbon dioxide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an ethanol concentration of 8-14% fermentation ceases as yeast becomes poisoned,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Yeast is separated (filtration) and then the alcohol by distillation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which raises the alcohol concentration to 95%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e result for beer fermentation"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1632" y="1041400"/>
            <a:ext cx="1727775" cy="21827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ge result for distillation" id="149" name="Google Shape;14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33936" y="4342536"/>
            <a:ext cx="3433779" cy="2418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from fermentation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275801" y="1520475"/>
            <a:ext cx="10115107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From starch (corn and wheat)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similar process but different enzymes and reaction conditions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Starch is mixed with water and pH adjusted to around 6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Heating the mixture to around 90°C in the presence of alpha amalyse enzyme  breaks down the starch to simpler sugars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Mixture is then cooled to 33°C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Glucoamylase enzyme and yeast further breaks down sugars to glucose which are then fermented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A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retrieved by distillation and solids are used to produce stockfeed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&#10;&#10;Description automatically generated" id="162" name="Google Shape;16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615440" cy="143411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9"/>
          <p:cNvSpPr txBox="1"/>
          <p:nvPr/>
        </p:nvSpPr>
        <p:spPr>
          <a:xfrm>
            <a:off x="1615440" y="147320"/>
            <a:ext cx="84429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Ethanol from fermentation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9"/>
          <p:cNvSpPr/>
          <p:nvPr/>
        </p:nvSpPr>
        <p:spPr>
          <a:xfrm>
            <a:off x="1615440" y="756900"/>
            <a:ext cx="9530080" cy="198140"/>
          </a:xfrm>
          <a:prstGeom prst="rect">
            <a:avLst/>
          </a:prstGeom>
          <a:gradFill>
            <a:gsLst>
              <a:gs pos="0">
                <a:srgbClr val="BBD6EE"/>
              </a:gs>
              <a:gs pos="46000">
                <a:srgbClr val="629FD6"/>
              </a:gs>
              <a:gs pos="100000">
                <a:srgbClr val="255D91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275801" y="1520475"/>
            <a:ext cx="4304512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From woody biomass?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A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Eliminating the need to use a food based crop to produce ethanol?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762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1368" y="1350987"/>
            <a:ext cx="6939616" cy="5012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2021-08-18T01:45:12Z</dcterms:created>
  <dc:creator>BARNES Alison [Rossmoyne Senior High School]</dc:creator>
</cp:coreProperties>
</file>