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3" r:id="rId6"/>
    <p:sldId id="262" r:id="rId7"/>
    <p:sldId id="261" r:id="rId8"/>
    <p:sldId id="269" r:id="rId9"/>
    <p:sldId id="266" r:id="rId10"/>
    <p:sldId id="270" r:id="rId11"/>
    <p:sldId id="268" r:id="rId12"/>
    <p:sldId id="267" r:id="rId13"/>
    <p:sldId id="272" r:id="rId14"/>
    <p:sldId id="271" r:id="rId15"/>
    <p:sldId id="260" r:id="rId16"/>
    <p:sldId id="273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20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52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32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3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7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69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18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19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1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47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A4CE-011E-4606-931D-68B588FD37C1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FF2B-FF7D-405B-86AD-C8562A541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82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7FC4A-A8EA-43B7-B53C-C0968B9B06F6}"/>
              </a:ext>
            </a:extLst>
          </p:cNvPr>
          <p:cNvSpPr txBox="1"/>
          <p:nvPr/>
        </p:nvSpPr>
        <p:spPr>
          <a:xfrm>
            <a:off x="1109980" y="4277356"/>
            <a:ext cx="9966960" cy="1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900" dirty="0">
                <a:solidFill>
                  <a:srgbClr val="2F4C6E"/>
                </a:solidFill>
                <a:latin typeface="+mj-lt"/>
                <a:ea typeface="+mj-ea"/>
                <a:cs typeface="+mj-cs"/>
              </a:rPr>
              <a:t>Industrial Chemistry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900" dirty="0">
                <a:solidFill>
                  <a:srgbClr val="2F4C6E"/>
                </a:solidFill>
                <a:latin typeface="+mj-lt"/>
                <a:ea typeface="+mj-ea"/>
                <a:cs typeface="+mj-cs"/>
              </a:rPr>
              <a:t>Biodiesel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012AF-AF4E-416E-A0B0-F7FC5B995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" r="1" b="21382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5436BE-CD54-400A-8CD0-E3B4F269D3A7}"/>
              </a:ext>
            </a:extLst>
          </p:cNvPr>
          <p:cNvSpPr txBox="1">
            <a:spLocks/>
          </p:cNvSpPr>
          <p:nvPr/>
        </p:nvSpPr>
        <p:spPr>
          <a:xfrm>
            <a:off x="428987" y="1581435"/>
            <a:ext cx="11334026" cy="40507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AU" sz="2400" dirty="0"/>
              <a:t>Step 2: remove the FFA using an acid catalysed esterification reaction with the FFA and methanol. This converts the FFA into the desired fatty acid methyl ester (aka biodiesel)</a:t>
            </a:r>
            <a:endParaRPr lang="en-AU" i="1" dirty="0"/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</p:txBody>
      </p:sp>
      <p:pic>
        <p:nvPicPr>
          <p:cNvPr id="10" name="Picture 2" descr="https://www.researchgate.net/profile/Grisel_Corro/publication/232400518/figure/fig1/AS:300550521409536@1448668236550/Fig-1-Biodiesel-fatty-acid-methyl-esters-production-by-FFA-esterification-catalyzed.png">
            <a:extLst>
              <a:ext uri="{FF2B5EF4-FFF2-40B4-BE49-F238E27FC236}">
                <a16:creationId xmlns:a16="http://schemas.microsoft.com/office/drawing/2014/main" id="{DBB22670-205A-4BA4-B33D-2BEC998BE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17"/>
          <a:stretch/>
        </p:blipFill>
        <p:spPr bwMode="auto">
          <a:xfrm>
            <a:off x="1779781" y="3268034"/>
            <a:ext cx="7737487" cy="16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DE7CE3-28B4-4E34-8849-B3BA2236BB59}"/>
              </a:ext>
            </a:extLst>
          </p:cNvPr>
          <p:cNvSpPr txBox="1"/>
          <p:nvPr/>
        </p:nvSpPr>
        <p:spPr>
          <a:xfrm>
            <a:off x="4839251" y="3176587"/>
            <a:ext cx="125895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H</a:t>
            </a:r>
            <a:r>
              <a:rPr lang="en-US" baseline="-25000" dirty="0"/>
              <a:t>2</a:t>
            </a:r>
            <a:r>
              <a:rPr lang="en-US" dirty="0"/>
              <a:t>SO</a:t>
            </a:r>
            <a:r>
              <a:rPr lang="en-US" baseline="-25000" dirty="0"/>
              <a:t>4</a:t>
            </a:r>
          </a:p>
          <a:p>
            <a:r>
              <a:rPr lang="en-AU" sz="4800" b="1" dirty="0"/>
              <a:t>  ⇄</a:t>
            </a:r>
            <a:endParaRPr lang="en-GB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5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890953-F060-4978-981C-1ED1B027C087}"/>
              </a:ext>
            </a:extLst>
          </p:cNvPr>
          <p:cNvSpPr txBox="1">
            <a:spLocks/>
          </p:cNvSpPr>
          <p:nvPr/>
        </p:nvSpPr>
        <p:spPr>
          <a:xfrm>
            <a:off x="428987" y="1410270"/>
            <a:ext cx="11334026" cy="40507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AU" sz="2400" dirty="0"/>
              <a:t>Step 3: Convert the remaining triglycerides into fatty acid methyl esters (biodiesel) using a transesterification (trans – meaning switch, so you switch on ester group for another ester group)</a:t>
            </a:r>
            <a:endParaRPr lang="en-AU" dirty="0"/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12CFB-5162-4246-BA46-6027EE3F1BBE}"/>
              </a:ext>
            </a:extLst>
          </p:cNvPr>
          <p:cNvGrpSpPr/>
          <p:nvPr/>
        </p:nvGrpSpPr>
        <p:grpSpPr>
          <a:xfrm>
            <a:off x="2528569" y="2878792"/>
            <a:ext cx="7458711" cy="3697390"/>
            <a:chOff x="2528569" y="2878792"/>
            <a:chExt cx="7458711" cy="36973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20ECA3-43B4-4EBF-94D0-06BC2BD9B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8569" y="2878792"/>
              <a:ext cx="7458711" cy="369739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53D1A5-1DA5-43F2-B70B-1F038DDD5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9920" y="4683760"/>
              <a:ext cx="7721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68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56C0C4-0120-4EE9-B639-CF2D759E8830}"/>
              </a:ext>
            </a:extLst>
          </p:cNvPr>
          <p:cNvSpPr txBox="1">
            <a:spLocks/>
          </p:cNvSpPr>
          <p:nvPr/>
        </p:nvSpPr>
        <p:spPr>
          <a:xfrm>
            <a:off x="492053" y="1520475"/>
            <a:ext cx="10048726" cy="34751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After suitable preparation the oil then undergoes transesterification to produce biodiesel</a:t>
            </a:r>
          </a:p>
          <a:p>
            <a:r>
              <a:rPr lang="en-AU" sz="2400" dirty="0"/>
              <a:t>Very slow equilibrium process so a catalyst is used to achieve reasonable rate</a:t>
            </a:r>
          </a:p>
          <a:p>
            <a:r>
              <a:rPr lang="en-AU" sz="2400" dirty="0"/>
              <a:t>Most biodiesels use a strong base (NaOH or KOH) to catalyse</a:t>
            </a:r>
          </a:p>
          <a:p>
            <a:r>
              <a:rPr lang="en-AU" sz="2400" dirty="0"/>
              <a:t>Further increase speed moderate temp 60°C</a:t>
            </a:r>
          </a:p>
          <a:p>
            <a:r>
              <a:rPr lang="en-AU" sz="2400" dirty="0"/>
              <a:t>Typically methanol or ethanol are mixed with base to prevent loss of volatile alcohol</a:t>
            </a:r>
          </a:p>
        </p:txBody>
      </p:sp>
      <p:pic>
        <p:nvPicPr>
          <p:cNvPr id="12" name="Picture 2" descr="mage result for biodiesel">
            <a:extLst>
              <a:ext uri="{FF2B5EF4-FFF2-40B4-BE49-F238E27FC236}">
                <a16:creationId xmlns:a16="http://schemas.microsoft.com/office/drawing/2014/main" id="{2DF91AE1-701E-4A86-95DF-D5C40458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79" y="4211783"/>
            <a:ext cx="5237949" cy="249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6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1B5B55-5123-415C-BA87-9B7C7E5A8C6D}"/>
              </a:ext>
            </a:extLst>
          </p:cNvPr>
          <p:cNvSpPr txBox="1">
            <a:spLocks/>
          </p:cNvSpPr>
          <p:nvPr/>
        </p:nvSpPr>
        <p:spPr>
          <a:xfrm>
            <a:off x="424908" y="1520475"/>
            <a:ext cx="11441972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The required stoichiometric ratio is 3:1 but alcohol is added in large excess 6:1 as higher concentration favours high yield (98%)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Biodiesel and glycerol are insoluble in one another so separation is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Biodiesel is washed with warm water to remove any residual catalyst, methanol or soap, then dried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Glycerol layer is also treated for further use</a:t>
            </a:r>
          </a:p>
        </p:txBody>
      </p:sp>
      <p:pic>
        <p:nvPicPr>
          <p:cNvPr id="3" name="Picture 2" descr="A row of test tubes&#10;&#10;Description automatically generated with low confidence">
            <a:extLst>
              <a:ext uri="{FF2B5EF4-FFF2-40B4-BE49-F238E27FC236}">
                <a16:creationId xmlns:a16="http://schemas.microsoft.com/office/drawing/2014/main" id="{8292D303-F534-4B86-8507-0439CE7C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60" y="3429000"/>
            <a:ext cx="3157220" cy="321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1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ttps://www.researchgate.net/profile/Grisel_Corro/publication/232400518/figure/fig1/AS:300550521409536@1448668236550/Fig-1-Biodiesel-fatty-acid-methyl-esters-production-by-FFA-esterification-catalyzed.png">
            <a:extLst>
              <a:ext uri="{FF2B5EF4-FFF2-40B4-BE49-F238E27FC236}">
                <a16:creationId xmlns:a16="http://schemas.microsoft.com/office/drawing/2014/main" id="{D7F3474A-EE07-4177-9EE6-4A0D6174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9" y="1935620"/>
            <a:ext cx="5600371" cy="45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ge result for biodiesel">
            <a:extLst>
              <a:ext uri="{FF2B5EF4-FFF2-40B4-BE49-F238E27FC236}">
                <a16:creationId xmlns:a16="http://schemas.microsoft.com/office/drawing/2014/main" id="{3CAFC6FE-C8A3-451D-9C7E-35A24B75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78" y="1529549"/>
            <a:ext cx="4277302" cy="494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9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Lipase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848CA-DEF7-4E1A-B281-D99AD97C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16" y="955040"/>
            <a:ext cx="6468699" cy="5766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1E2D3-DF9E-4B43-AA6A-76F19C2927DA}"/>
              </a:ext>
            </a:extLst>
          </p:cNvPr>
          <p:cNvSpPr txBox="1"/>
          <p:nvPr/>
        </p:nvSpPr>
        <p:spPr>
          <a:xfrm>
            <a:off x="142240" y="1434115"/>
            <a:ext cx="5100320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Greener method </a:t>
            </a:r>
            <a:r>
              <a:rPr lang="mr-IN" sz="2400" dirty="0"/>
              <a:t>–</a:t>
            </a:r>
            <a:r>
              <a:rPr lang="en-AU" sz="2400" dirty="0"/>
              <a:t> still experimental/developing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Replaces strong base with enzymes known as lipases (naturally occurring enzyme found in cellular materials of living things)</a:t>
            </a:r>
          </a:p>
        </p:txBody>
      </p:sp>
    </p:spTree>
    <p:extLst>
      <p:ext uri="{BB962C8B-B14F-4D97-AF65-F5344CB8AC3E}">
        <p14:creationId xmlns:p14="http://schemas.microsoft.com/office/powerpoint/2010/main" val="355090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Lipase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0B5A9F-E1C0-4E87-9AE1-C643F2F29136}"/>
              </a:ext>
            </a:extLst>
          </p:cNvPr>
          <p:cNvSpPr txBox="1">
            <a:spLocks/>
          </p:cNvSpPr>
          <p:nvPr/>
        </p:nvSpPr>
        <p:spPr>
          <a:xfrm>
            <a:off x="233194" y="1805392"/>
            <a:ext cx="6366389" cy="2558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b="1" dirty="0">
                <a:solidFill>
                  <a:srgbClr val="FF0000"/>
                </a:solidFill>
              </a:rPr>
              <a:t>Advantages :</a:t>
            </a:r>
          </a:p>
          <a:p>
            <a:pPr lvl="1"/>
            <a:r>
              <a:rPr lang="en-AU" dirty="0"/>
              <a:t>Milder temperatures and pH</a:t>
            </a:r>
          </a:p>
          <a:p>
            <a:pPr lvl="1"/>
            <a:r>
              <a:rPr lang="en-AU" dirty="0"/>
              <a:t>No need to treat FFA’s</a:t>
            </a:r>
          </a:p>
          <a:p>
            <a:pPr lvl="1"/>
            <a:r>
              <a:rPr lang="en-AU" dirty="0"/>
              <a:t>Do not cause side reactions (soap formation)</a:t>
            </a:r>
          </a:p>
          <a:p>
            <a:pPr lvl="1"/>
            <a:r>
              <a:rPr lang="en-AU" dirty="0"/>
              <a:t>Simplify product purification</a:t>
            </a:r>
          </a:p>
          <a:p>
            <a:pPr lvl="1"/>
            <a:r>
              <a:rPr lang="en-AU" dirty="0"/>
              <a:t>Use less energy (lower temp) to produce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F53C9-DB76-4579-AF13-D02A329DCDA3}"/>
              </a:ext>
            </a:extLst>
          </p:cNvPr>
          <p:cNvSpPr txBox="1"/>
          <p:nvPr/>
        </p:nvSpPr>
        <p:spPr>
          <a:xfrm>
            <a:off x="6274464" y="1805392"/>
            <a:ext cx="4969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Disadvantages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2400" dirty="0"/>
              <a:t>Slower acting (higher catalyst concentration required)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2400" dirty="0"/>
              <a:t>Lipase catalysts quite expensive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AU" sz="2400" dirty="0"/>
              <a:t>Lipase recovery from final process is difficult</a:t>
            </a:r>
          </a:p>
        </p:txBody>
      </p:sp>
      <p:pic>
        <p:nvPicPr>
          <p:cNvPr id="12" name="Picture 2" descr="mage result for Lipase enzyme">
            <a:extLst>
              <a:ext uri="{FF2B5EF4-FFF2-40B4-BE49-F238E27FC236}">
                <a16:creationId xmlns:a16="http://schemas.microsoft.com/office/drawing/2014/main" id="{2E1F3733-D58C-496E-997A-BADA5F5A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70" y="4364254"/>
            <a:ext cx="5201998" cy="231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83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Manufacture of ethyl ethanoate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041AC-B6E9-46F6-ACD3-C65CD89901FF}"/>
              </a:ext>
            </a:extLst>
          </p:cNvPr>
          <p:cNvSpPr txBox="1">
            <a:spLocks/>
          </p:cNvSpPr>
          <p:nvPr/>
        </p:nvSpPr>
        <p:spPr>
          <a:xfrm>
            <a:off x="484786" y="1623630"/>
            <a:ext cx="11029388" cy="46769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Ethyl ethanoate is an ester, that is a liquid at room temperature and has a fruity </a:t>
            </a:r>
            <a:r>
              <a:rPr lang="en-US" sz="2400" dirty="0" err="1"/>
              <a:t>odour</a:t>
            </a:r>
            <a:r>
              <a:rPr lang="en-US" sz="2400" dirty="0"/>
              <a:t>.</a:t>
            </a:r>
          </a:p>
          <a:p>
            <a:r>
              <a:rPr lang="en-US" sz="2400" dirty="0"/>
              <a:t>Occurs naturally in fruit (bananas and pineapples)</a:t>
            </a:r>
          </a:p>
          <a:p>
            <a:r>
              <a:rPr lang="en-US" sz="2400" dirty="0"/>
              <a:t>Industry it is used as a solvent and is </a:t>
            </a:r>
            <a:r>
              <a:rPr lang="en-US" sz="2400" dirty="0" err="1"/>
              <a:t>favoured</a:t>
            </a:r>
            <a:r>
              <a:rPr lang="en-US" sz="2400" dirty="0"/>
              <a:t> due to its low toxicity.  (nail polish remover)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EF218-C4FF-4990-A046-AF72491EC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14" b="26159"/>
          <a:stretch/>
        </p:blipFill>
        <p:spPr>
          <a:xfrm>
            <a:off x="677826" y="4063999"/>
            <a:ext cx="3377883" cy="1656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FFE20F-6B21-4B9A-B010-FCEC3329C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305" y="4091305"/>
            <a:ext cx="2800350" cy="1628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CD2019-B5A3-4C21-9B03-7705CF85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269" y="3922909"/>
            <a:ext cx="3684905" cy="19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Manufacture of ethyl ethanoate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041AC-B6E9-46F6-ACD3-C65CD89901FF}"/>
              </a:ext>
            </a:extLst>
          </p:cNvPr>
          <p:cNvSpPr txBox="1">
            <a:spLocks/>
          </p:cNvSpPr>
          <p:nvPr/>
        </p:nvSpPr>
        <p:spPr>
          <a:xfrm>
            <a:off x="322226" y="1628204"/>
            <a:ext cx="11029388" cy="46769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It is synthesised by the Fischer </a:t>
            </a:r>
            <a:r>
              <a:rPr lang="en-AU" sz="2400" dirty="0" err="1"/>
              <a:t>esterfication</a:t>
            </a:r>
            <a:r>
              <a:rPr lang="en-AU" sz="2400" dirty="0"/>
              <a:t> reaction of ethanol and ethanoic acid in the presence of an acid catalyst.</a:t>
            </a:r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The process is reversible with the yield at 298 K being ~ 65% and the reaction mixture being homogeneous.</a:t>
            </a:r>
          </a:p>
          <a:p>
            <a:r>
              <a:rPr lang="en-AU" sz="2400" dirty="0"/>
              <a:t>Ethanoic acid costs more, so they use an excess of the cheaper ethanol to maximise the conversions of the ethanoic acid into product</a:t>
            </a:r>
          </a:p>
          <a:p>
            <a:r>
              <a:rPr lang="en-AU" sz="2400" dirty="0"/>
              <a:t>By continually removing the product the yield can as high as 95 %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1D1C93-223C-4589-89F2-0D9AC16C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541743"/>
            <a:ext cx="81534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4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Manufacture of ethyl ethanoate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041AC-B6E9-46F6-ACD3-C65CD89901FF}"/>
              </a:ext>
            </a:extLst>
          </p:cNvPr>
          <p:cNvSpPr txBox="1">
            <a:spLocks/>
          </p:cNvSpPr>
          <p:nvPr/>
        </p:nvSpPr>
        <p:spPr>
          <a:xfrm>
            <a:off x="328753" y="1252285"/>
            <a:ext cx="11534494" cy="1562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T</a:t>
            </a:r>
            <a:r>
              <a:rPr lang="en-AU" sz="2400" dirty="0"/>
              <a:t>he synthesis of ethyl ethanoate is often done as part of a reaction sequence involving the conversion of ethene into ethanol and then the ethanol into ethyl ethanoate.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32B3555-1EF1-40CD-946E-74077B51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36" y="2796877"/>
            <a:ext cx="8207264" cy="33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3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4907-55D2-4658-834F-EC68571A9AA1}"/>
              </a:ext>
            </a:extLst>
          </p:cNvPr>
          <p:cNvSpPr txBox="1"/>
          <p:nvPr/>
        </p:nvSpPr>
        <p:spPr>
          <a:xfrm>
            <a:off x="924560" y="1767840"/>
            <a:ext cx="1022096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Review of fatty acids and triglycerides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Biodiesel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Base catalysed transesterification method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Lipase catalysed transesterification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Multi-sequence synthesis of ethyl ethanoate</a:t>
            </a:r>
          </a:p>
        </p:txBody>
      </p:sp>
    </p:spTree>
    <p:extLst>
      <p:ext uri="{BB962C8B-B14F-4D97-AF65-F5344CB8AC3E}">
        <p14:creationId xmlns:p14="http://schemas.microsoft.com/office/powerpoint/2010/main" val="66899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Review of fats, oils and fatty acids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316CDF47-1B6F-482A-B9BB-15E287CDD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64" y="1216478"/>
            <a:ext cx="4195436" cy="56415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EA1D90-C193-4172-A61A-C3E63435E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6011" y="3534112"/>
            <a:ext cx="3651227" cy="3176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84F73-3878-46D6-9C83-D8C1743B712C}"/>
              </a:ext>
            </a:extLst>
          </p:cNvPr>
          <p:cNvSpPr txBox="1"/>
          <p:nvPr/>
        </p:nvSpPr>
        <p:spPr>
          <a:xfrm>
            <a:off x="243840" y="1595120"/>
            <a:ext cx="775272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Fatty acid – a long hydrocarbon chain ending in a carboxylic acid functional group. They can be saturated (all single C-C bonds), cis-unsaturated (contain C=C bond with cis geometry, or trans-unsaturated (contain C=C bonds with trans geometry)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402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Review of fats, oils and fatty acids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84F73-3878-46D6-9C83-D8C1743B712C}"/>
              </a:ext>
            </a:extLst>
          </p:cNvPr>
          <p:cNvSpPr txBox="1"/>
          <p:nvPr/>
        </p:nvSpPr>
        <p:spPr>
          <a:xfrm>
            <a:off x="2219638" y="1293906"/>
            <a:ext cx="775272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Fats and oils – triglycerides formed from an esterification reaction between glycerol (1,2,3-propantriol) and three fatty acid molecules</a:t>
            </a:r>
            <a:endParaRPr lang="en-AU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CA25B-22A8-47BF-888F-5EFE8BCC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2833101"/>
            <a:ext cx="11216640" cy="33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7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Biodiesel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60CA4B-EA6E-48BC-8C2C-F7E8D323ED90}"/>
              </a:ext>
            </a:extLst>
          </p:cNvPr>
          <p:cNvSpPr txBox="1">
            <a:spLocks/>
          </p:cNvSpPr>
          <p:nvPr/>
        </p:nvSpPr>
        <p:spPr>
          <a:xfrm>
            <a:off x="133928" y="1405898"/>
            <a:ext cx="11763432" cy="40507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Uses natural fats and oils </a:t>
            </a:r>
            <a:r>
              <a:rPr lang="en-AU" dirty="0" err="1"/>
              <a:t>eg</a:t>
            </a:r>
            <a:r>
              <a:rPr lang="en-AU" dirty="0"/>
              <a:t> canola oil, soybean oil, palm oil, animal tallow/fat, used cooking oils.</a:t>
            </a:r>
          </a:p>
          <a:p>
            <a:r>
              <a:rPr lang="en-AU" dirty="0"/>
              <a:t>Produces a liquid consisting of methyl or ethyl esters of naturally occurring fatty acids</a:t>
            </a:r>
          </a:p>
          <a:p>
            <a:r>
              <a:rPr lang="en-AU" dirty="0"/>
              <a:t>Almost entirely produced by base catalysed trans-esterification of triglycerides</a:t>
            </a:r>
          </a:p>
          <a:p>
            <a:r>
              <a:rPr lang="en-AU" dirty="0"/>
              <a:t>Is often blended with fossil fuel diesel </a:t>
            </a:r>
            <a:r>
              <a:rPr lang="en-AU" dirty="0" err="1"/>
              <a:t>eg</a:t>
            </a:r>
            <a:r>
              <a:rPr lang="en-AU" dirty="0"/>
              <a:t> B10, B20 or B100</a:t>
            </a:r>
          </a:p>
        </p:txBody>
      </p:sp>
      <p:pic>
        <p:nvPicPr>
          <p:cNvPr id="10" name="Picture 2" descr="mage result for the fat man van oil">
            <a:extLst>
              <a:ext uri="{FF2B5EF4-FFF2-40B4-BE49-F238E27FC236}">
                <a16:creationId xmlns:a16="http://schemas.microsoft.com/office/drawing/2014/main" id="{274F0EA8-B963-439E-8C36-DCABDA30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70" y="4496490"/>
            <a:ext cx="3387033" cy="19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ge result for fat recycle collection drum">
            <a:extLst>
              <a:ext uri="{FF2B5EF4-FFF2-40B4-BE49-F238E27FC236}">
                <a16:creationId xmlns:a16="http://schemas.microsoft.com/office/drawing/2014/main" id="{D9482F5A-61FE-4B32-93AE-57B6E066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68" y="4496491"/>
            <a:ext cx="2864540" cy="19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age result for canola">
            <a:extLst>
              <a:ext uri="{FF2B5EF4-FFF2-40B4-BE49-F238E27FC236}">
                <a16:creationId xmlns:a16="http://schemas.microsoft.com/office/drawing/2014/main" id="{696A10C8-1177-44EC-8FE2-B8BA5C2E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786" y="4519107"/>
            <a:ext cx="2896633" cy="188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19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Biodiesel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786370-E548-4E37-83E4-CEAB1A9B72E0}"/>
              </a:ext>
            </a:extLst>
          </p:cNvPr>
          <p:cNvGrpSpPr/>
          <p:nvPr/>
        </p:nvGrpSpPr>
        <p:grpSpPr>
          <a:xfrm>
            <a:off x="1461769" y="1629112"/>
            <a:ext cx="9021301" cy="4471988"/>
            <a:chOff x="1461769" y="1629112"/>
            <a:chExt cx="9021301" cy="44719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A41DBB-97C2-4B63-A93F-32F5CCA1B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769" y="1629112"/>
              <a:ext cx="9021301" cy="4471988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67DAECA-E89B-4826-86EA-F82A68E4AB86}"/>
                </a:ext>
              </a:extLst>
            </p:cNvPr>
            <p:cNvCxnSpPr/>
            <p:nvPr/>
          </p:nvCxnSpPr>
          <p:spPr>
            <a:xfrm flipH="1">
              <a:off x="5323840" y="3810000"/>
              <a:ext cx="10261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900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E76DC-E4CA-4F96-8A2D-ACFD5585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1897380"/>
            <a:ext cx="4913630" cy="4323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C3287-356C-441B-9AED-59A30EA63B0A}"/>
              </a:ext>
            </a:extLst>
          </p:cNvPr>
          <p:cNvSpPr txBox="1"/>
          <p:nvPr/>
        </p:nvSpPr>
        <p:spPr>
          <a:xfrm>
            <a:off x="5836920" y="1200319"/>
            <a:ext cx="596392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is biodiesel?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Biodiesel is a methyl or ethyl ester of a fatty acid. Look at the picture – long hydrocarbon chain to an ester link to a methyl group (it can also be an ethyl group)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Compare this to </a:t>
            </a:r>
            <a:r>
              <a:rPr lang="en-US" sz="2400" dirty="0" err="1"/>
              <a:t>petrodiesel</a:t>
            </a:r>
            <a:r>
              <a:rPr lang="en-US" sz="2400" dirty="0"/>
              <a:t> (from crude oil) – it contains no oxygen in the structure.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9934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5436BE-CD54-400A-8CD0-E3B4F269D3A7}"/>
              </a:ext>
            </a:extLst>
          </p:cNvPr>
          <p:cNvSpPr txBox="1">
            <a:spLocks/>
          </p:cNvSpPr>
          <p:nvPr/>
        </p:nvSpPr>
        <p:spPr>
          <a:xfrm>
            <a:off x="654774" y="1581435"/>
            <a:ext cx="10582186" cy="40507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AU" dirty="0"/>
              <a:t>Step 1: Chosen feedstock is filtered to remove foreign matter and treated to remove water (water results in undesirable side reaction involving conversion of esters into soap)</a:t>
            </a:r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Unwanted side reaction: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83C974-87A6-4E9E-8EB4-EF78D7EB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617" y="3766995"/>
            <a:ext cx="6136463" cy="30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Base catalysed transesterification of triglycerides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5436BE-CD54-400A-8CD0-E3B4F269D3A7}"/>
              </a:ext>
            </a:extLst>
          </p:cNvPr>
          <p:cNvSpPr txBox="1">
            <a:spLocks/>
          </p:cNvSpPr>
          <p:nvPr/>
        </p:nvSpPr>
        <p:spPr>
          <a:xfrm>
            <a:off x="428987" y="1581435"/>
            <a:ext cx="11334026" cy="40507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AU" sz="2400" dirty="0"/>
              <a:t>Step 2: once filtered and dried, the material is analysed to determine how much free fatty acid is present (mixed in with the triglyceride)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If free fatty acid (FFA) content exceeds 4% then oil is treated to reduce FFA content (or soap formed instead of ester)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One method is to treat FFA’ s with methanol and an acid catalyst prior to transesterification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Converts FFA’S to FAME fatty acid methyl ester (biodiesel)</a:t>
            </a:r>
            <a:endParaRPr lang="en-AU" i="1" dirty="0"/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  <a:p>
            <a:pPr marL="0" indent="0">
              <a:lnSpc>
                <a:spcPct val="150000"/>
              </a:lnSpc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686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837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 Alison [Rossmoyne Senior High School]</dc:creator>
  <cp:lastModifiedBy>Alison Barnes</cp:lastModifiedBy>
  <cp:revision>9</cp:revision>
  <dcterms:created xsi:type="dcterms:W3CDTF">2021-08-18T01:45:12Z</dcterms:created>
  <dcterms:modified xsi:type="dcterms:W3CDTF">2021-08-19T17:08:24Z</dcterms:modified>
</cp:coreProperties>
</file>