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5" r:id="rId4"/>
    <p:sldId id="266" r:id="rId5"/>
    <p:sldId id="267" r:id="rId6"/>
    <p:sldId id="268" r:id="rId7"/>
    <p:sldId id="269" r:id="rId8"/>
    <p:sldId id="271" r:id="rId9"/>
    <p:sldId id="270" r:id="rId10"/>
    <p:sldId id="272" r:id="rId11"/>
    <p:sldId id="273" r:id="rId12"/>
    <p:sldId id="274" r:id="rId13"/>
    <p:sldId id="275" r:id="rId14"/>
    <p:sldId id="264" r:id="rId15"/>
    <p:sldId id="276" r:id="rId16"/>
    <p:sldId id="277" r:id="rId17"/>
    <p:sldId id="278" r:id="rId18"/>
    <p:sldId id="279" r:id="rId19"/>
    <p:sldId id="28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32"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6D4F6-9F93-41B0-B82E-8565FB9338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DA8C4A8F-6029-474B-87CE-93328A90B1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7CB3B22-1439-4F47-A394-FBFA2FE9B222}"/>
              </a:ext>
            </a:extLst>
          </p:cNvPr>
          <p:cNvSpPr>
            <a:spLocks noGrp="1"/>
          </p:cNvSpPr>
          <p:nvPr>
            <p:ph type="dt" sz="half" idx="10"/>
          </p:nvPr>
        </p:nvSpPr>
        <p:spPr/>
        <p:txBody>
          <a:bodyPr/>
          <a:lstStyle/>
          <a:p>
            <a:fld id="{B0652C13-04AE-4995-A7F5-B1F58076463F}" type="datetimeFigureOut">
              <a:rPr lang="en-AU" smtClean="0"/>
              <a:t>14/02/2021</a:t>
            </a:fld>
            <a:endParaRPr lang="en-AU"/>
          </a:p>
        </p:txBody>
      </p:sp>
      <p:sp>
        <p:nvSpPr>
          <p:cNvPr id="5" name="Footer Placeholder 4">
            <a:extLst>
              <a:ext uri="{FF2B5EF4-FFF2-40B4-BE49-F238E27FC236}">
                <a16:creationId xmlns:a16="http://schemas.microsoft.com/office/drawing/2014/main" id="{F2DCC98B-9ED6-456C-B0AC-5D604C6623C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9234746-24E0-44B3-A4F0-E3AF005FB00A}"/>
              </a:ext>
            </a:extLst>
          </p:cNvPr>
          <p:cNvSpPr>
            <a:spLocks noGrp="1"/>
          </p:cNvSpPr>
          <p:nvPr>
            <p:ph type="sldNum" sz="quarter" idx="12"/>
          </p:nvPr>
        </p:nvSpPr>
        <p:spPr/>
        <p:txBody>
          <a:bodyPr/>
          <a:lstStyle/>
          <a:p>
            <a:fld id="{E4DD42CF-7E17-4145-A0CA-AC7BBBB2E98E}" type="slidenum">
              <a:rPr lang="en-AU" smtClean="0"/>
              <a:t>‹#›</a:t>
            </a:fld>
            <a:endParaRPr lang="en-AU"/>
          </a:p>
        </p:txBody>
      </p:sp>
    </p:spTree>
    <p:extLst>
      <p:ext uri="{BB962C8B-B14F-4D97-AF65-F5344CB8AC3E}">
        <p14:creationId xmlns:p14="http://schemas.microsoft.com/office/powerpoint/2010/main" val="2615794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D0374-8156-4A25-B9AA-53E6FA343988}"/>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5990BB7-239E-4FFE-9546-055E1BE2F3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8F89A0F-D97B-4C68-A201-40964301D65D}"/>
              </a:ext>
            </a:extLst>
          </p:cNvPr>
          <p:cNvSpPr>
            <a:spLocks noGrp="1"/>
          </p:cNvSpPr>
          <p:nvPr>
            <p:ph type="dt" sz="half" idx="10"/>
          </p:nvPr>
        </p:nvSpPr>
        <p:spPr/>
        <p:txBody>
          <a:bodyPr/>
          <a:lstStyle/>
          <a:p>
            <a:fld id="{B0652C13-04AE-4995-A7F5-B1F58076463F}" type="datetimeFigureOut">
              <a:rPr lang="en-AU" smtClean="0"/>
              <a:t>14/02/2021</a:t>
            </a:fld>
            <a:endParaRPr lang="en-AU"/>
          </a:p>
        </p:txBody>
      </p:sp>
      <p:sp>
        <p:nvSpPr>
          <p:cNvPr id="5" name="Footer Placeholder 4">
            <a:extLst>
              <a:ext uri="{FF2B5EF4-FFF2-40B4-BE49-F238E27FC236}">
                <a16:creationId xmlns:a16="http://schemas.microsoft.com/office/drawing/2014/main" id="{696ACAEC-8409-4962-947E-1180F972481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288533D-FE86-4A34-9384-5D681D9E2C01}"/>
              </a:ext>
            </a:extLst>
          </p:cNvPr>
          <p:cNvSpPr>
            <a:spLocks noGrp="1"/>
          </p:cNvSpPr>
          <p:nvPr>
            <p:ph type="sldNum" sz="quarter" idx="12"/>
          </p:nvPr>
        </p:nvSpPr>
        <p:spPr/>
        <p:txBody>
          <a:bodyPr/>
          <a:lstStyle/>
          <a:p>
            <a:fld id="{E4DD42CF-7E17-4145-A0CA-AC7BBBB2E98E}" type="slidenum">
              <a:rPr lang="en-AU" smtClean="0"/>
              <a:t>‹#›</a:t>
            </a:fld>
            <a:endParaRPr lang="en-AU"/>
          </a:p>
        </p:txBody>
      </p:sp>
    </p:spTree>
    <p:extLst>
      <p:ext uri="{BB962C8B-B14F-4D97-AF65-F5344CB8AC3E}">
        <p14:creationId xmlns:p14="http://schemas.microsoft.com/office/powerpoint/2010/main" val="1384743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99FDD7-CB99-4436-AA30-C5F7D818A7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0BC1D71-85ED-49F3-A5F7-781B042EBC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5A21CBA-AAE2-4549-B30B-DC1AFABA9FF8}"/>
              </a:ext>
            </a:extLst>
          </p:cNvPr>
          <p:cNvSpPr>
            <a:spLocks noGrp="1"/>
          </p:cNvSpPr>
          <p:nvPr>
            <p:ph type="dt" sz="half" idx="10"/>
          </p:nvPr>
        </p:nvSpPr>
        <p:spPr/>
        <p:txBody>
          <a:bodyPr/>
          <a:lstStyle/>
          <a:p>
            <a:fld id="{B0652C13-04AE-4995-A7F5-B1F58076463F}" type="datetimeFigureOut">
              <a:rPr lang="en-AU" smtClean="0"/>
              <a:t>14/02/2021</a:t>
            </a:fld>
            <a:endParaRPr lang="en-AU"/>
          </a:p>
        </p:txBody>
      </p:sp>
      <p:sp>
        <p:nvSpPr>
          <p:cNvPr id="5" name="Footer Placeholder 4">
            <a:extLst>
              <a:ext uri="{FF2B5EF4-FFF2-40B4-BE49-F238E27FC236}">
                <a16:creationId xmlns:a16="http://schemas.microsoft.com/office/drawing/2014/main" id="{E27BCCBA-BEE9-4640-999D-00FCE3D356A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AD5ACA1-DFB4-40C1-944E-12250CD1CA6D}"/>
              </a:ext>
            </a:extLst>
          </p:cNvPr>
          <p:cNvSpPr>
            <a:spLocks noGrp="1"/>
          </p:cNvSpPr>
          <p:nvPr>
            <p:ph type="sldNum" sz="quarter" idx="12"/>
          </p:nvPr>
        </p:nvSpPr>
        <p:spPr/>
        <p:txBody>
          <a:bodyPr/>
          <a:lstStyle/>
          <a:p>
            <a:fld id="{E4DD42CF-7E17-4145-A0CA-AC7BBBB2E98E}" type="slidenum">
              <a:rPr lang="en-AU" smtClean="0"/>
              <a:t>‹#›</a:t>
            </a:fld>
            <a:endParaRPr lang="en-AU"/>
          </a:p>
        </p:txBody>
      </p:sp>
    </p:spTree>
    <p:extLst>
      <p:ext uri="{BB962C8B-B14F-4D97-AF65-F5344CB8AC3E}">
        <p14:creationId xmlns:p14="http://schemas.microsoft.com/office/powerpoint/2010/main" val="2199474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0249F-11B5-4C4D-94E6-169F5BD1D0A1}"/>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654902F-18F5-4BF8-ABC2-B6C8EE3ADC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B6762C99-9E82-4138-A4D7-FE797A095949}"/>
              </a:ext>
            </a:extLst>
          </p:cNvPr>
          <p:cNvSpPr>
            <a:spLocks noGrp="1"/>
          </p:cNvSpPr>
          <p:nvPr>
            <p:ph type="dt" sz="half" idx="10"/>
          </p:nvPr>
        </p:nvSpPr>
        <p:spPr/>
        <p:txBody>
          <a:bodyPr/>
          <a:lstStyle/>
          <a:p>
            <a:fld id="{B0652C13-04AE-4995-A7F5-B1F58076463F}" type="datetimeFigureOut">
              <a:rPr lang="en-AU" smtClean="0"/>
              <a:t>14/02/2021</a:t>
            </a:fld>
            <a:endParaRPr lang="en-AU"/>
          </a:p>
        </p:txBody>
      </p:sp>
      <p:sp>
        <p:nvSpPr>
          <p:cNvPr id="5" name="Footer Placeholder 4">
            <a:extLst>
              <a:ext uri="{FF2B5EF4-FFF2-40B4-BE49-F238E27FC236}">
                <a16:creationId xmlns:a16="http://schemas.microsoft.com/office/drawing/2014/main" id="{83777C5A-507A-420E-B420-E23DC49BE97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99B91AA-1D06-4D33-A016-2ACE5F61EA06}"/>
              </a:ext>
            </a:extLst>
          </p:cNvPr>
          <p:cNvSpPr>
            <a:spLocks noGrp="1"/>
          </p:cNvSpPr>
          <p:nvPr>
            <p:ph type="sldNum" sz="quarter" idx="12"/>
          </p:nvPr>
        </p:nvSpPr>
        <p:spPr/>
        <p:txBody>
          <a:bodyPr/>
          <a:lstStyle/>
          <a:p>
            <a:fld id="{E4DD42CF-7E17-4145-A0CA-AC7BBBB2E98E}" type="slidenum">
              <a:rPr lang="en-AU" smtClean="0"/>
              <a:t>‹#›</a:t>
            </a:fld>
            <a:endParaRPr lang="en-AU"/>
          </a:p>
        </p:txBody>
      </p:sp>
    </p:spTree>
    <p:extLst>
      <p:ext uri="{BB962C8B-B14F-4D97-AF65-F5344CB8AC3E}">
        <p14:creationId xmlns:p14="http://schemas.microsoft.com/office/powerpoint/2010/main" val="119000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865B8-65ED-4DF5-A0FF-5DFB5F3C4D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EBFC09F9-2D80-4376-BCFF-5E6CAF276B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EF5004-15B2-4368-B0DB-EDAE9BEECAD5}"/>
              </a:ext>
            </a:extLst>
          </p:cNvPr>
          <p:cNvSpPr>
            <a:spLocks noGrp="1"/>
          </p:cNvSpPr>
          <p:nvPr>
            <p:ph type="dt" sz="half" idx="10"/>
          </p:nvPr>
        </p:nvSpPr>
        <p:spPr/>
        <p:txBody>
          <a:bodyPr/>
          <a:lstStyle/>
          <a:p>
            <a:fld id="{B0652C13-04AE-4995-A7F5-B1F58076463F}" type="datetimeFigureOut">
              <a:rPr lang="en-AU" smtClean="0"/>
              <a:t>14/02/2021</a:t>
            </a:fld>
            <a:endParaRPr lang="en-AU"/>
          </a:p>
        </p:txBody>
      </p:sp>
      <p:sp>
        <p:nvSpPr>
          <p:cNvPr id="5" name="Footer Placeholder 4">
            <a:extLst>
              <a:ext uri="{FF2B5EF4-FFF2-40B4-BE49-F238E27FC236}">
                <a16:creationId xmlns:a16="http://schemas.microsoft.com/office/drawing/2014/main" id="{9FF70B6F-4642-444B-BBA3-5955DFC438D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C3AA39E-7BA9-4C5D-A083-A3F5642F5C66}"/>
              </a:ext>
            </a:extLst>
          </p:cNvPr>
          <p:cNvSpPr>
            <a:spLocks noGrp="1"/>
          </p:cNvSpPr>
          <p:nvPr>
            <p:ph type="sldNum" sz="quarter" idx="12"/>
          </p:nvPr>
        </p:nvSpPr>
        <p:spPr/>
        <p:txBody>
          <a:bodyPr/>
          <a:lstStyle/>
          <a:p>
            <a:fld id="{E4DD42CF-7E17-4145-A0CA-AC7BBBB2E98E}" type="slidenum">
              <a:rPr lang="en-AU" smtClean="0"/>
              <a:t>‹#›</a:t>
            </a:fld>
            <a:endParaRPr lang="en-AU"/>
          </a:p>
        </p:txBody>
      </p:sp>
    </p:spTree>
    <p:extLst>
      <p:ext uri="{BB962C8B-B14F-4D97-AF65-F5344CB8AC3E}">
        <p14:creationId xmlns:p14="http://schemas.microsoft.com/office/powerpoint/2010/main" val="1390112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0CCC1-3E87-49CD-A9A9-D59DE3887E0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1824F3E-380D-426C-B4D3-16A9BE8C90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4E0767A8-E3AD-44A2-935B-D61776E3D9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998A55C-DC15-45F5-B67F-000B12FD8BCC}"/>
              </a:ext>
            </a:extLst>
          </p:cNvPr>
          <p:cNvSpPr>
            <a:spLocks noGrp="1"/>
          </p:cNvSpPr>
          <p:nvPr>
            <p:ph type="dt" sz="half" idx="10"/>
          </p:nvPr>
        </p:nvSpPr>
        <p:spPr/>
        <p:txBody>
          <a:bodyPr/>
          <a:lstStyle/>
          <a:p>
            <a:fld id="{B0652C13-04AE-4995-A7F5-B1F58076463F}" type="datetimeFigureOut">
              <a:rPr lang="en-AU" smtClean="0"/>
              <a:t>14/02/2021</a:t>
            </a:fld>
            <a:endParaRPr lang="en-AU"/>
          </a:p>
        </p:txBody>
      </p:sp>
      <p:sp>
        <p:nvSpPr>
          <p:cNvPr id="6" name="Footer Placeholder 5">
            <a:extLst>
              <a:ext uri="{FF2B5EF4-FFF2-40B4-BE49-F238E27FC236}">
                <a16:creationId xmlns:a16="http://schemas.microsoft.com/office/drawing/2014/main" id="{636641D3-8A62-4A43-B201-B6DE1790FD2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01B4C14-D56D-4546-A424-BEDD3353A1AE}"/>
              </a:ext>
            </a:extLst>
          </p:cNvPr>
          <p:cNvSpPr>
            <a:spLocks noGrp="1"/>
          </p:cNvSpPr>
          <p:nvPr>
            <p:ph type="sldNum" sz="quarter" idx="12"/>
          </p:nvPr>
        </p:nvSpPr>
        <p:spPr/>
        <p:txBody>
          <a:bodyPr/>
          <a:lstStyle/>
          <a:p>
            <a:fld id="{E4DD42CF-7E17-4145-A0CA-AC7BBBB2E98E}" type="slidenum">
              <a:rPr lang="en-AU" smtClean="0"/>
              <a:t>‹#›</a:t>
            </a:fld>
            <a:endParaRPr lang="en-AU"/>
          </a:p>
        </p:txBody>
      </p:sp>
    </p:spTree>
    <p:extLst>
      <p:ext uri="{BB962C8B-B14F-4D97-AF65-F5344CB8AC3E}">
        <p14:creationId xmlns:p14="http://schemas.microsoft.com/office/powerpoint/2010/main" val="2681478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A36F5-02FF-4CDD-9558-F6464FAE9877}"/>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33B64CB-EDD4-4224-87E0-0FA53B0613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601DB2-F6ED-4B2D-952B-DD04F3EEF0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03F1A72F-6F93-4855-A029-74C672C431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417525-8187-4FCA-A46D-F40EE25BE9A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AD14DF8F-F982-4434-896B-E60FB185FFF6}"/>
              </a:ext>
            </a:extLst>
          </p:cNvPr>
          <p:cNvSpPr>
            <a:spLocks noGrp="1"/>
          </p:cNvSpPr>
          <p:nvPr>
            <p:ph type="dt" sz="half" idx="10"/>
          </p:nvPr>
        </p:nvSpPr>
        <p:spPr/>
        <p:txBody>
          <a:bodyPr/>
          <a:lstStyle/>
          <a:p>
            <a:fld id="{B0652C13-04AE-4995-A7F5-B1F58076463F}" type="datetimeFigureOut">
              <a:rPr lang="en-AU" smtClean="0"/>
              <a:t>14/02/2021</a:t>
            </a:fld>
            <a:endParaRPr lang="en-AU"/>
          </a:p>
        </p:txBody>
      </p:sp>
      <p:sp>
        <p:nvSpPr>
          <p:cNvPr id="8" name="Footer Placeholder 7">
            <a:extLst>
              <a:ext uri="{FF2B5EF4-FFF2-40B4-BE49-F238E27FC236}">
                <a16:creationId xmlns:a16="http://schemas.microsoft.com/office/drawing/2014/main" id="{AE259C08-15FD-4DED-B8B2-3BC2BDD67E19}"/>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AC04E62-5C2A-4CC4-A64B-C133A34A85D6}"/>
              </a:ext>
            </a:extLst>
          </p:cNvPr>
          <p:cNvSpPr>
            <a:spLocks noGrp="1"/>
          </p:cNvSpPr>
          <p:nvPr>
            <p:ph type="sldNum" sz="quarter" idx="12"/>
          </p:nvPr>
        </p:nvSpPr>
        <p:spPr/>
        <p:txBody>
          <a:bodyPr/>
          <a:lstStyle/>
          <a:p>
            <a:fld id="{E4DD42CF-7E17-4145-A0CA-AC7BBBB2E98E}" type="slidenum">
              <a:rPr lang="en-AU" smtClean="0"/>
              <a:t>‹#›</a:t>
            </a:fld>
            <a:endParaRPr lang="en-AU"/>
          </a:p>
        </p:txBody>
      </p:sp>
    </p:spTree>
    <p:extLst>
      <p:ext uri="{BB962C8B-B14F-4D97-AF65-F5344CB8AC3E}">
        <p14:creationId xmlns:p14="http://schemas.microsoft.com/office/powerpoint/2010/main" val="1368484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57166-3B9D-434F-A614-803F7543E20F}"/>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BB1C1F4-E1DB-43DC-9DCB-2EF94C66868C}"/>
              </a:ext>
            </a:extLst>
          </p:cNvPr>
          <p:cNvSpPr>
            <a:spLocks noGrp="1"/>
          </p:cNvSpPr>
          <p:nvPr>
            <p:ph type="dt" sz="half" idx="10"/>
          </p:nvPr>
        </p:nvSpPr>
        <p:spPr/>
        <p:txBody>
          <a:bodyPr/>
          <a:lstStyle/>
          <a:p>
            <a:fld id="{B0652C13-04AE-4995-A7F5-B1F58076463F}" type="datetimeFigureOut">
              <a:rPr lang="en-AU" smtClean="0"/>
              <a:t>14/02/2021</a:t>
            </a:fld>
            <a:endParaRPr lang="en-AU"/>
          </a:p>
        </p:txBody>
      </p:sp>
      <p:sp>
        <p:nvSpPr>
          <p:cNvPr id="4" name="Footer Placeholder 3">
            <a:extLst>
              <a:ext uri="{FF2B5EF4-FFF2-40B4-BE49-F238E27FC236}">
                <a16:creationId xmlns:a16="http://schemas.microsoft.com/office/drawing/2014/main" id="{3D684875-DE52-45C1-B6D9-B8C425F6EE74}"/>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CF04CFFC-E542-4084-A04E-585558E3A3BB}"/>
              </a:ext>
            </a:extLst>
          </p:cNvPr>
          <p:cNvSpPr>
            <a:spLocks noGrp="1"/>
          </p:cNvSpPr>
          <p:nvPr>
            <p:ph type="sldNum" sz="quarter" idx="12"/>
          </p:nvPr>
        </p:nvSpPr>
        <p:spPr/>
        <p:txBody>
          <a:bodyPr/>
          <a:lstStyle/>
          <a:p>
            <a:fld id="{E4DD42CF-7E17-4145-A0CA-AC7BBBB2E98E}" type="slidenum">
              <a:rPr lang="en-AU" smtClean="0"/>
              <a:t>‹#›</a:t>
            </a:fld>
            <a:endParaRPr lang="en-AU"/>
          </a:p>
        </p:txBody>
      </p:sp>
    </p:spTree>
    <p:extLst>
      <p:ext uri="{BB962C8B-B14F-4D97-AF65-F5344CB8AC3E}">
        <p14:creationId xmlns:p14="http://schemas.microsoft.com/office/powerpoint/2010/main" val="1643206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B48D57-ECA9-4F00-9731-26A9F172EA3F}"/>
              </a:ext>
            </a:extLst>
          </p:cNvPr>
          <p:cNvSpPr>
            <a:spLocks noGrp="1"/>
          </p:cNvSpPr>
          <p:nvPr>
            <p:ph type="dt" sz="half" idx="10"/>
          </p:nvPr>
        </p:nvSpPr>
        <p:spPr/>
        <p:txBody>
          <a:bodyPr/>
          <a:lstStyle/>
          <a:p>
            <a:fld id="{B0652C13-04AE-4995-A7F5-B1F58076463F}" type="datetimeFigureOut">
              <a:rPr lang="en-AU" smtClean="0"/>
              <a:t>14/02/2021</a:t>
            </a:fld>
            <a:endParaRPr lang="en-AU"/>
          </a:p>
        </p:txBody>
      </p:sp>
      <p:sp>
        <p:nvSpPr>
          <p:cNvPr id="3" name="Footer Placeholder 2">
            <a:extLst>
              <a:ext uri="{FF2B5EF4-FFF2-40B4-BE49-F238E27FC236}">
                <a16:creationId xmlns:a16="http://schemas.microsoft.com/office/drawing/2014/main" id="{B38F2C86-02D2-4D08-BDD5-820B71189923}"/>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5FDCC8CB-EE84-44A0-81EB-62AB2D93B65A}"/>
              </a:ext>
            </a:extLst>
          </p:cNvPr>
          <p:cNvSpPr>
            <a:spLocks noGrp="1"/>
          </p:cNvSpPr>
          <p:nvPr>
            <p:ph type="sldNum" sz="quarter" idx="12"/>
          </p:nvPr>
        </p:nvSpPr>
        <p:spPr/>
        <p:txBody>
          <a:bodyPr/>
          <a:lstStyle/>
          <a:p>
            <a:fld id="{E4DD42CF-7E17-4145-A0CA-AC7BBBB2E98E}" type="slidenum">
              <a:rPr lang="en-AU" smtClean="0"/>
              <a:t>‹#›</a:t>
            </a:fld>
            <a:endParaRPr lang="en-AU"/>
          </a:p>
        </p:txBody>
      </p:sp>
    </p:spTree>
    <p:extLst>
      <p:ext uri="{BB962C8B-B14F-4D97-AF65-F5344CB8AC3E}">
        <p14:creationId xmlns:p14="http://schemas.microsoft.com/office/powerpoint/2010/main" val="1637401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FC620-8B0B-4DC3-B207-1E54934DC8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80AC7346-06B2-439B-9E18-490E0685EB3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FF80BEF7-31E5-49EB-896E-DB3F1A6EB8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71D2FC-254E-49D0-8305-4378EA362C2E}"/>
              </a:ext>
            </a:extLst>
          </p:cNvPr>
          <p:cNvSpPr>
            <a:spLocks noGrp="1"/>
          </p:cNvSpPr>
          <p:nvPr>
            <p:ph type="dt" sz="half" idx="10"/>
          </p:nvPr>
        </p:nvSpPr>
        <p:spPr/>
        <p:txBody>
          <a:bodyPr/>
          <a:lstStyle/>
          <a:p>
            <a:fld id="{B0652C13-04AE-4995-A7F5-B1F58076463F}" type="datetimeFigureOut">
              <a:rPr lang="en-AU" smtClean="0"/>
              <a:t>14/02/2021</a:t>
            </a:fld>
            <a:endParaRPr lang="en-AU"/>
          </a:p>
        </p:txBody>
      </p:sp>
      <p:sp>
        <p:nvSpPr>
          <p:cNvPr id="6" name="Footer Placeholder 5">
            <a:extLst>
              <a:ext uri="{FF2B5EF4-FFF2-40B4-BE49-F238E27FC236}">
                <a16:creationId xmlns:a16="http://schemas.microsoft.com/office/drawing/2014/main" id="{EDC63B11-C0F2-4D51-B96A-18935614918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0BEA64F-0534-41A5-A86E-6288E3CA7D56}"/>
              </a:ext>
            </a:extLst>
          </p:cNvPr>
          <p:cNvSpPr>
            <a:spLocks noGrp="1"/>
          </p:cNvSpPr>
          <p:nvPr>
            <p:ph type="sldNum" sz="quarter" idx="12"/>
          </p:nvPr>
        </p:nvSpPr>
        <p:spPr/>
        <p:txBody>
          <a:bodyPr/>
          <a:lstStyle/>
          <a:p>
            <a:fld id="{E4DD42CF-7E17-4145-A0CA-AC7BBBB2E98E}" type="slidenum">
              <a:rPr lang="en-AU" smtClean="0"/>
              <a:t>‹#›</a:t>
            </a:fld>
            <a:endParaRPr lang="en-AU"/>
          </a:p>
        </p:txBody>
      </p:sp>
    </p:spTree>
    <p:extLst>
      <p:ext uri="{BB962C8B-B14F-4D97-AF65-F5344CB8AC3E}">
        <p14:creationId xmlns:p14="http://schemas.microsoft.com/office/powerpoint/2010/main" val="2252678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8EBF9-225D-4AC9-A557-E2BD876516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35F6F8F0-C753-418F-BEF8-7D6AB857E5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6B29A3A-55FC-4467-B6F8-58E3F8DB63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DC8392-B3BB-4B9B-884D-67A9AAECA152}"/>
              </a:ext>
            </a:extLst>
          </p:cNvPr>
          <p:cNvSpPr>
            <a:spLocks noGrp="1"/>
          </p:cNvSpPr>
          <p:nvPr>
            <p:ph type="dt" sz="half" idx="10"/>
          </p:nvPr>
        </p:nvSpPr>
        <p:spPr/>
        <p:txBody>
          <a:bodyPr/>
          <a:lstStyle/>
          <a:p>
            <a:fld id="{B0652C13-04AE-4995-A7F5-B1F58076463F}" type="datetimeFigureOut">
              <a:rPr lang="en-AU" smtClean="0"/>
              <a:t>14/02/2021</a:t>
            </a:fld>
            <a:endParaRPr lang="en-AU"/>
          </a:p>
        </p:txBody>
      </p:sp>
      <p:sp>
        <p:nvSpPr>
          <p:cNvPr id="6" name="Footer Placeholder 5">
            <a:extLst>
              <a:ext uri="{FF2B5EF4-FFF2-40B4-BE49-F238E27FC236}">
                <a16:creationId xmlns:a16="http://schemas.microsoft.com/office/drawing/2014/main" id="{91C24EF8-C497-4267-B506-62F77126383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8C46A3F-3280-4F5B-BC32-3B616905E79D}"/>
              </a:ext>
            </a:extLst>
          </p:cNvPr>
          <p:cNvSpPr>
            <a:spLocks noGrp="1"/>
          </p:cNvSpPr>
          <p:nvPr>
            <p:ph type="sldNum" sz="quarter" idx="12"/>
          </p:nvPr>
        </p:nvSpPr>
        <p:spPr/>
        <p:txBody>
          <a:bodyPr/>
          <a:lstStyle/>
          <a:p>
            <a:fld id="{E4DD42CF-7E17-4145-A0CA-AC7BBBB2E98E}" type="slidenum">
              <a:rPr lang="en-AU" smtClean="0"/>
              <a:t>‹#›</a:t>
            </a:fld>
            <a:endParaRPr lang="en-AU"/>
          </a:p>
        </p:txBody>
      </p:sp>
    </p:spTree>
    <p:extLst>
      <p:ext uri="{BB962C8B-B14F-4D97-AF65-F5344CB8AC3E}">
        <p14:creationId xmlns:p14="http://schemas.microsoft.com/office/powerpoint/2010/main" val="3629072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175078-6A59-428D-AC80-455C62F401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1F44210-521C-4B28-AC7D-A13C4A159C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2F87FC1-CAF9-42F6-87A8-02C690000A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652C13-04AE-4995-A7F5-B1F58076463F}" type="datetimeFigureOut">
              <a:rPr lang="en-AU" smtClean="0"/>
              <a:t>14/02/2021</a:t>
            </a:fld>
            <a:endParaRPr lang="en-AU"/>
          </a:p>
        </p:txBody>
      </p:sp>
      <p:sp>
        <p:nvSpPr>
          <p:cNvPr id="5" name="Footer Placeholder 4">
            <a:extLst>
              <a:ext uri="{FF2B5EF4-FFF2-40B4-BE49-F238E27FC236}">
                <a16:creationId xmlns:a16="http://schemas.microsoft.com/office/drawing/2014/main" id="{37D3C1B5-8DE7-4491-97A4-40322237DF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026CDDE6-1C87-4306-9A3E-F150A79A33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DD42CF-7E17-4145-A0CA-AC7BBBB2E98E}" type="slidenum">
              <a:rPr lang="en-AU" smtClean="0"/>
              <a:t>‹#›</a:t>
            </a:fld>
            <a:endParaRPr lang="en-AU"/>
          </a:p>
        </p:txBody>
      </p:sp>
    </p:spTree>
    <p:extLst>
      <p:ext uri="{BB962C8B-B14F-4D97-AF65-F5344CB8AC3E}">
        <p14:creationId xmlns:p14="http://schemas.microsoft.com/office/powerpoint/2010/main" val="9462233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7BB9C8D-2B0F-48BF-B4A9-45EFEAEF3FD9}"/>
              </a:ext>
            </a:extLst>
          </p:cNvPr>
          <p:cNvPicPr>
            <a:picLocks noChangeAspect="1"/>
          </p:cNvPicPr>
          <p:nvPr/>
        </p:nvPicPr>
        <p:blipFill>
          <a:blip r:embed="rId2"/>
          <a:stretch>
            <a:fillRect/>
          </a:stretch>
        </p:blipFill>
        <p:spPr>
          <a:xfrm>
            <a:off x="4597167" y="373278"/>
            <a:ext cx="7168113" cy="5778602"/>
          </a:xfrm>
          <a:prstGeom prst="rect">
            <a:avLst/>
          </a:prstGeom>
        </p:spPr>
      </p:pic>
      <p:sp>
        <p:nvSpPr>
          <p:cNvPr id="5" name="TextBox 4">
            <a:extLst>
              <a:ext uri="{FF2B5EF4-FFF2-40B4-BE49-F238E27FC236}">
                <a16:creationId xmlns:a16="http://schemas.microsoft.com/office/drawing/2014/main" id="{5FE79AB4-CA1C-4D92-ABAB-BC4DDE71FA7E}"/>
              </a:ext>
            </a:extLst>
          </p:cNvPr>
          <p:cNvSpPr txBox="1"/>
          <p:nvPr/>
        </p:nvSpPr>
        <p:spPr>
          <a:xfrm>
            <a:off x="264160" y="285699"/>
            <a:ext cx="4104640" cy="1692771"/>
          </a:xfrm>
          <a:prstGeom prst="rect">
            <a:avLst/>
          </a:prstGeom>
          <a:solidFill>
            <a:schemeClr val="bg1"/>
          </a:solidFill>
          <a:ln>
            <a:solidFill>
              <a:schemeClr val="bg1"/>
            </a:solidFill>
          </a:ln>
        </p:spPr>
        <p:txBody>
          <a:bodyPr wrap="square" rtlCol="0">
            <a:spAutoFit/>
          </a:bodyPr>
          <a:lstStyle/>
          <a:p>
            <a:pPr algn="ctr"/>
            <a:r>
              <a:rPr lang="en-US" sz="4000" dirty="0"/>
              <a:t>Equilibrium</a:t>
            </a:r>
          </a:p>
          <a:p>
            <a:pPr algn="ctr"/>
            <a:r>
              <a:rPr lang="en-US" sz="3200" dirty="0"/>
              <a:t>Equilibrium law and shifts in equilibria</a:t>
            </a:r>
            <a:endParaRPr lang="en-AU" sz="3200" dirty="0"/>
          </a:p>
        </p:txBody>
      </p:sp>
      <p:sp>
        <p:nvSpPr>
          <p:cNvPr id="6" name="TextBox 5">
            <a:extLst>
              <a:ext uri="{FF2B5EF4-FFF2-40B4-BE49-F238E27FC236}">
                <a16:creationId xmlns:a16="http://schemas.microsoft.com/office/drawing/2014/main" id="{68404C4A-6397-4F0F-BD08-F4136157492C}"/>
              </a:ext>
            </a:extLst>
          </p:cNvPr>
          <p:cNvSpPr txBox="1"/>
          <p:nvPr/>
        </p:nvSpPr>
        <p:spPr>
          <a:xfrm>
            <a:off x="264160" y="6136640"/>
            <a:ext cx="5090160" cy="523220"/>
          </a:xfrm>
          <a:prstGeom prst="rect">
            <a:avLst/>
          </a:prstGeom>
          <a:noFill/>
        </p:spPr>
        <p:txBody>
          <a:bodyPr wrap="square" rtlCol="0">
            <a:spAutoFit/>
          </a:bodyPr>
          <a:lstStyle/>
          <a:p>
            <a:r>
              <a:rPr lang="en-US" sz="2800" dirty="0"/>
              <a:t>ATAR Chemistry Unit 3 2021</a:t>
            </a:r>
            <a:endParaRPr lang="en-AU" sz="2800" dirty="0"/>
          </a:p>
        </p:txBody>
      </p:sp>
      <p:pic>
        <p:nvPicPr>
          <p:cNvPr id="3" name="Picture 2">
            <a:extLst>
              <a:ext uri="{FF2B5EF4-FFF2-40B4-BE49-F238E27FC236}">
                <a16:creationId xmlns:a16="http://schemas.microsoft.com/office/drawing/2014/main" id="{A9E50902-024B-4612-B5EA-735C791E51EC}"/>
              </a:ext>
            </a:extLst>
          </p:cNvPr>
          <p:cNvPicPr>
            <a:picLocks noChangeAspect="1"/>
          </p:cNvPicPr>
          <p:nvPr/>
        </p:nvPicPr>
        <p:blipFill>
          <a:blip r:embed="rId3"/>
          <a:stretch>
            <a:fillRect/>
          </a:stretch>
        </p:blipFill>
        <p:spPr>
          <a:xfrm>
            <a:off x="1212972" y="2099974"/>
            <a:ext cx="2618264" cy="3915161"/>
          </a:xfrm>
          <a:prstGeom prst="rect">
            <a:avLst/>
          </a:prstGeom>
        </p:spPr>
      </p:pic>
    </p:spTree>
    <p:extLst>
      <p:ext uri="{BB962C8B-B14F-4D97-AF65-F5344CB8AC3E}">
        <p14:creationId xmlns:p14="http://schemas.microsoft.com/office/powerpoint/2010/main" val="14582531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Equilibrium law</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sp>
        <p:nvSpPr>
          <p:cNvPr id="10" name="Rectangle 3">
            <a:extLst>
              <a:ext uri="{FF2B5EF4-FFF2-40B4-BE49-F238E27FC236}">
                <a16:creationId xmlns:a16="http://schemas.microsoft.com/office/drawing/2014/main" id="{0BEBDB63-DD0C-4DE7-971E-BED4348A6BDA}"/>
              </a:ext>
            </a:extLst>
          </p:cNvPr>
          <p:cNvSpPr txBox="1">
            <a:spLocks noChangeArrowheads="1"/>
          </p:cNvSpPr>
          <p:nvPr/>
        </p:nvSpPr>
        <p:spPr>
          <a:xfrm>
            <a:off x="492125" y="1605300"/>
            <a:ext cx="10389235" cy="6705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en-US" sz="2400" dirty="0"/>
              <a:t>Example from Essential Chem:</a:t>
            </a:r>
            <a:endParaRPr lang="en-AU" altLang="en-US" dirty="0"/>
          </a:p>
        </p:txBody>
      </p:sp>
      <p:pic>
        <p:nvPicPr>
          <p:cNvPr id="4" name="Picture 3">
            <a:extLst>
              <a:ext uri="{FF2B5EF4-FFF2-40B4-BE49-F238E27FC236}">
                <a16:creationId xmlns:a16="http://schemas.microsoft.com/office/drawing/2014/main" id="{DC16983E-33C5-4C56-8A70-EEFCB188D086}"/>
              </a:ext>
            </a:extLst>
          </p:cNvPr>
          <p:cNvPicPr>
            <a:picLocks noChangeAspect="1"/>
          </p:cNvPicPr>
          <p:nvPr/>
        </p:nvPicPr>
        <p:blipFill>
          <a:blip r:embed="rId3"/>
          <a:stretch>
            <a:fillRect/>
          </a:stretch>
        </p:blipFill>
        <p:spPr>
          <a:xfrm>
            <a:off x="142240" y="2638854"/>
            <a:ext cx="11907520" cy="2613846"/>
          </a:xfrm>
          <a:prstGeom prst="rect">
            <a:avLst/>
          </a:prstGeom>
        </p:spPr>
      </p:pic>
    </p:spTree>
    <p:extLst>
      <p:ext uri="{BB962C8B-B14F-4D97-AF65-F5344CB8AC3E}">
        <p14:creationId xmlns:p14="http://schemas.microsoft.com/office/powerpoint/2010/main" val="1028132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Equilibrium law</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sp>
        <p:nvSpPr>
          <p:cNvPr id="9" name="Rectangle 3">
            <a:extLst>
              <a:ext uri="{FF2B5EF4-FFF2-40B4-BE49-F238E27FC236}">
                <a16:creationId xmlns:a16="http://schemas.microsoft.com/office/drawing/2014/main" id="{473BB3AF-DDD8-4C3C-AFB4-EDF28C3BAC2B}"/>
              </a:ext>
            </a:extLst>
          </p:cNvPr>
          <p:cNvSpPr txBox="1">
            <a:spLocks noChangeArrowheads="1"/>
          </p:cNvSpPr>
          <p:nvPr/>
        </p:nvSpPr>
        <p:spPr>
          <a:xfrm>
            <a:off x="796925" y="1859280"/>
            <a:ext cx="10277475"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AU" altLang="en-US" sz="2400" dirty="0"/>
              <a:t>It is a </a:t>
            </a:r>
            <a:r>
              <a:rPr lang="en-AU" altLang="en-US" sz="2400" dirty="0">
                <a:solidFill>
                  <a:srgbClr val="0070C0"/>
                </a:solidFill>
              </a:rPr>
              <a:t>constant value </a:t>
            </a:r>
            <a:r>
              <a:rPr lang="en-AU" altLang="en-US" sz="2400" dirty="0"/>
              <a:t>for a particular equation representing a reaction at a given temperature</a:t>
            </a:r>
          </a:p>
          <a:p>
            <a:pPr>
              <a:lnSpc>
                <a:spcPct val="150000"/>
              </a:lnSpc>
            </a:pPr>
            <a:r>
              <a:rPr lang="en-AU" altLang="en-US" sz="2400" dirty="0"/>
              <a:t>If the temperature is changed, then the value of the equilibrium constant also </a:t>
            </a:r>
            <a:r>
              <a:rPr lang="en-AU" altLang="en-US" sz="2400" dirty="0">
                <a:solidFill>
                  <a:srgbClr val="0070C0"/>
                </a:solidFill>
              </a:rPr>
              <a:t>changes</a:t>
            </a:r>
          </a:p>
          <a:p>
            <a:pPr>
              <a:lnSpc>
                <a:spcPct val="150000"/>
              </a:lnSpc>
            </a:pPr>
            <a:r>
              <a:rPr lang="en-AU" altLang="en-US" sz="2400" b="1" u="sng" dirty="0"/>
              <a:t>It provides no indication of the rate of reaction</a:t>
            </a:r>
          </a:p>
        </p:txBody>
      </p:sp>
    </p:spTree>
    <p:extLst>
      <p:ext uri="{BB962C8B-B14F-4D97-AF65-F5344CB8AC3E}">
        <p14:creationId xmlns:p14="http://schemas.microsoft.com/office/powerpoint/2010/main" val="14139951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Equilibrium law</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sp>
        <p:nvSpPr>
          <p:cNvPr id="9" name="Rectangle 3">
            <a:extLst>
              <a:ext uri="{FF2B5EF4-FFF2-40B4-BE49-F238E27FC236}">
                <a16:creationId xmlns:a16="http://schemas.microsoft.com/office/drawing/2014/main" id="{473BB3AF-DDD8-4C3C-AFB4-EDF28C3BAC2B}"/>
              </a:ext>
            </a:extLst>
          </p:cNvPr>
          <p:cNvSpPr txBox="1">
            <a:spLocks noChangeArrowheads="1"/>
          </p:cNvSpPr>
          <p:nvPr/>
        </p:nvSpPr>
        <p:spPr>
          <a:xfrm>
            <a:off x="796925" y="1859280"/>
            <a:ext cx="10277475"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AU" altLang="en-US" sz="2400" dirty="0"/>
              <a:t>The reaction quotient Qc is not constant</a:t>
            </a:r>
          </a:p>
          <a:p>
            <a:pPr>
              <a:lnSpc>
                <a:spcPct val="150000"/>
              </a:lnSpc>
            </a:pPr>
            <a:r>
              <a:rPr lang="en-AU" altLang="en-US" sz="2400" dirty="0"/>
              <a:t>It depends on the concentration of reagents currently present in the system regardless of whether the system is at equilibrium</a:t>
            </a:r>
          </a:p>
          <a:p>
            <a:pPr>
              <a:lnSpc>
                <a:spcPct val="150000"/>
              </a:lnSpc>
            </a:pPr>
            <a:r>
              <a:rPr lang="en-AU" altLang="en-US" sz="2400" dirty="0"/>
              <a:t>You calculate Qc in the same way you do Kc</a:t>
            </a:r>
          </a:p>
          <a:p>
            <a:pPr>
              <a:lnSpc>
                <a:spcPct val="150000"/>
              </a:lnSpc>
            </a:pPr>
            <a:r>
              <a:rPr lang="en-AU" altLang="en-US" sz="2400" dirty="0"/>
              <a:t>If Qc = Kc then the system is at equilibrium, if they are not equal then the system has not reached equilibrium</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4E2DB42C-48CC-494A-867D-CC0108754CC5}"/>
                  </a:ext>
                </a:extLst>
              </p:cNvPr>
              <p:cNvSpPr txBox="1"/>
              <p:nvPr/>
            </p:nvSpPr>
            <p:spPr>
              <a:xfrm>
                <a:off x="6347906" y="3242463"/>
                <a:ext cx="6106160" cy="1009315"/>
              </a:xfrm>
              <a:prstGeom prst="rect">
                <a:avLst/>
              </a:prstGeom>
              <a:noFill/>
            </p:spPr>
            <p:txBody>
              <a:bodyPr wrap="square">
                <a:spAutoFit/>
              </a:bodyPr>
              <a:lstStyle/>
              <a:p>
                <a:pPr algn="ctr">
                  <a:lnSpc>
                    <a:spcPct val="107000"/>
                  </a:lnSpc>
                  <a:spcBef>
                    <a:spcPts val="600"/>
                  </a:spcBef>
                  <a:spcAft>
                    <a:spcPts val="600"/>
                  </a:spcAft>
                </a:pPr>
                <a14:m>
                  <m:oMath xmlns:m="http://schemas.openxmlformats.org/officeDocument/2006/math">
                    <m:sSub>
                      <m:sSubPr>
                        <m:ctrlPr>
                          <a:rPr lang="en-AU" sz="3200" i="1" smtClean="0">
                            <a:effectLst/>
                            <a:latin typeface="Cambria Math" panose="02040503050406030204" pitchFamily="18" charset="0"/>
                            <a:ea typeface="Times New Roman" panose="02020603050405020304" pitchFamily="18" charset="0"/>
                            <a:cs typeface="Arial" panose="020B0604020202020204" pitchFamily="34" charset="0"/>
                          </a:rPr>
                        </m:ctrlPr>
                      </m:sSubPr>
                      <m:e>
                        <m:r>
                          <a:rPr lang="en-US" sz="3200" b="0" i="1"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𝑄</m:t>
                        </m:r>
                      </m:e>
                      <m:sub>
                        <m:r>
                          <a:rPr lang="en-US" sz="3200" b="0" i="1"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𝑐</m:t>
                        </m:r>
                      </m:sub>
                    </m:sSub>
                    <m:r>
                      <a:rPr lang="en-AU" sz="32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 </m:t>
                    </m:r>
                    <m:f>
                      <m:fPr>
                        <m:ctrlPr>
                          <a:rPr lang="en-AU" sz="3200" i="1">
                            <a:effectLst/>
                            <a:latin typeface="Cambria Math" panose="02040503050406030204" pitchFamily="18" charset="0"/>
                            <a:ea typeface="Times New Roman" panose="02020603050405020304" pitchFamily="18" charset="0"/>
                            <a:cs typeface="Arial" panose="020B0604020202020204" pitchFamily="34" charset="0"/>
                          </a:rPr>
                        </m:ctrlPr>
                      </m:fPr>
                      <m:num>
                        <m:sSup>
                          <m:sSupPr>
                            <m:ctrlPr>
                              <a:rPr lang="en-AU" sz="3200" i="1">
                                <a:effectLst/>
                                <a:latin typeface="Cambria Math" panose="02040503050406030204" pitchFamily="18" charset="0"/>
                                <a:ea typeface="Times New Roman" panose="02020603050405020304" pitchFamily="18" charset="0"/>
                                <a:cs typeface="Arial" panose="020B0604020202020204" pitchFamily="34" charset="0"/>
                              </a:rPr>
                            </m:ctrlPr>
                          </m:sSupPr>
                          <m:e>
                            <m:r>
                              <a:rPr lang="en-AU" sz="32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r>
                              <a:rPr lang="en-AU" sz="32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𝐶</m:t>
                            </m:r>
                            <m:r>
                              <a:rPr lang="en-AU" sz="32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e>
                          <m:sup>
                            <m:r>
                              <a:rPr lang="en-AU" sz="32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𝑐</m:t>
                            </m:r>
                          </m:sup>
                        </m:sSup>
                        <m:r>
                          <a:rPr lang="en-AU" sz="32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 </m:t>
                        </m:r>
                        <m:sSup>
                          <m:sSupPr>
                            <m:ctrlPr>
                              <a:rPr lang="en-AU" sz="3200" i="1">
                                <a:effectLst/>
                                <a:latin typeface="Cambria Math" panose="02040503050406030204" pitchFamily="18" charset="0"/>
                                <a:ea typeface="Times New Roman" panose="02020603050405020304" pitchFamily="18" charset="0"/>
                                <a:cs typeface="Arial" panose="020B0604020202020204" pitchFamily="34" charset="0"/>
                              </a:rPr>
                            </m:ctrlPr>
                          </m:sSupPr>
                          <m:e>
                            <m:r>
                              <a:rPr lang="en-AU" sz="32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r>
                              <a:rPr lang="en-AU" sz="32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𝐷</m:t>
                            </m:r>
                            <m:r>
                              <a:rPr lang="en-AU" sz="32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e>
                          <m:sup>
                            <m:r>
                              <a:rPr lang="en-AU" sz="32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𝑑</m:t>
                            </m:r>
                          </m:sup>
                        </m:sSup>
                      </m:num>
                      <m:den>
                        <m:sSup>
                          <m:sSupPr>
                            <m:ctrlPr>
                              <a:rPr lang="en-AU" sz="3200" i="1">
                                <a:effectLst/>
                                <a:latin typeface="Cambria Math" panose="02040503050406030204" pitchFamily="18" charset="0"/>
                                <a:ea typeface="Times New Roman" panose="02020603050405020304" pitchFamily="18" charset="0"/>
                                <a:cs typeface="Arial" panose="020B0604020202020204" pitchFamily="34" charset="0"/>
                              </a:rPr>
                            </m:ctrlPr>
                          </m:sSupPr>
                          <m:e>
                            <m:r>
                              <a:rPr lang="en-AU" sz="32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r>
                              <a:rPr lang="en-AU" sz="32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𝐴</m:t>
                            </m:r>
                            <m:r>
                              <a:rPr lang="en-AU" sz="32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e>
                          <m:sup>
                            <m:r>
                              <a:rPr lang="en-AU" sz="32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𝑎</m:t>
                            </m:r>
                          </m:sup>
                        </m:sSup>
                        <m:r>
                          <a:rPr lang="en-AU" sz="32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n-AU" sz="3200" i="1">
                                <a:effectLst/>
                                <a:latin typeface="Cambria Math" panose="02040503050406030204" pitchFamily="18" charset="0"/>
                                <a:ea typeface="Times New Roman" panose="02020603050405020304" pitchFamily="18" charset="0"/>
                                <a:cs typeface="Arial" panose="020B0604020202020204" pitchFamily="34" charset="0"/>
                              </a:rPr>
                            </m:ctrlPr>
                          </m:sSupPr>
                          <m:e>
                            <m:r>
                              <a:rPr lang="en-AU" sz="32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𝐵</m:t>
                            </m:r>
                            <m:r>
                              <a:rPr lang="en-AU" sz="32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e>
                          <m:sup>
                            <m:r>
                              <a:rPr lang="en-AU" sz="32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𝑏</m:t>
                            </m:r>
                          </m:sup>
                        </m:sSup>
                      </m:den>
                    </m:f>
                  </m:oMath>
                </a14:m>
                <a:r>
                  <a:rPr lang="en-AU" sz="2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AU" sz="2400" dirty="0">
                  <a:effectLst/>
                  <a:latin typeface="Calibri" panose="020F0502020204030204" pitchFamily="34" charset="0"/>
                  <a:ea typeface="PMingLiU" panose="020B0604030504040204" pitchFamily="18" charset="-120"/>
                  <a:cs typeface="Times New Roman" panose="02020603050405020304" pitchFamily="18" charset="0"/>
                </a:endParaRPr>
              </a:p>
            </p:txBody>
          </p:sp>
        </mc:Choice>
        <mc:Fallback>
          <p:sp>
            <p:nvSpPr>
              <p:cNvPr id="10" name="TextBox 9">
                <a:extLst>
                  <a:ext uri="{FF2B5EF4-FFF2-40B4-BE49-F238E27FC236}">
                    <a16:creationId xmlns:a16="http://schemas.microsoft.com/office/drawing/2014/main" id="{4E2DB42C-48CC-494A-867D-CC0108754CC5}"/>
                  </a:ext>
                </a:extLst>
              </p:cNvPr>
              <p:cNvSpPr txBox="1">
                <a:spLocks noRot="1" noChangeAspect="1" noMove="1" noResize="1" noEditPoints="1" noAdjustHandles="1" noChangeArrowheads="1" noChangeShapeType="1" noTextEdit="1"/>
              </p:cNvSpPr>
              <p:nvPr/>
            </p:nvSpPr>
            <p:spPr>
              <a:xfrm>
                <a:off x="6347906" y="3242463"/>
                <a:ext cx="6106160" cy="1009315"/>
              </a:xfrm>
              <a:prstGeom prst="rect">
                <a:avLst/>
              </a:prstGeom>
              <a:blipFill>
                <a:blip r:embed="rId3"/>
                <a:stretch>
                  <a:fillRect/>
                </a:stretch>
              </a:blipFill>
            </p:spPr>
            <p:txBody>
              <a:bodyPr/>
              <a:lstStyle/>
              <a:p>
                <a:r>
                  <a:rPr lang="en-AU">
                    <a:noFill/>
                  </a:rPr>
                  <a:t> </a:t>
                </a:r>
              </a:p>
            </p:txBody>
          </p:sp>
        </mc:Fallback>
      </mc:AlternateContent>
      <p:sp>
        <p:nvSpPr>
          <p:cNvPr id="3" name="Rectangle 2">
            <a:extLst>
              <a:ext uri="{FF2B5EF4-FFF2-40B4-BE49-F238E27FC236}">
                <a16:creationId xmlns:a16="http://schemas.microsoft.com/office/drawing/2014/main" id="{43CE0447-7520-43BF-A7CB-6C43B3D3A80A}"/>
              </a:ext>
            </a:extLst>
          </p:cNvPr>
          <p:cNvSpPr/>
          <p:nvPr/>
        </p:nvSpPr>
        <p:spPr>
          <a:xfrm>
            <a:off x="7951092" y="3242463"/>
            <a:ext cx="3123308" cy="1207617"/>
          </a:xfrm>
          <a:prstGeom prst="rect">
            <a:avLst/>
          </a:prstGeom>
          <a:noFill/>
          <a:ln w="38100"/>
        </p:spPr>
        <p:style>
          <a:lnRef idx="2">
            <a:schemeClr val="accent1"/>
          </a:lnRef>
          <a:fillRef idx="1">
            <a:schemeClr val="lt1"/>
          </a:fillRef>
          <a:effectRef idx="0">
            <a:schemeClr val="accent1"/>
          </a:effectRef>
          <a:fontRef idx="minor">
            <a:schemeClr val="dk1"/>
          </a:fontRef>
        </p:style>
        <p:txBody>
          <a:bodyPr rtlCol="0" anchor="ctr"/>
          <a:lstStyle/>
          <a:p>
            <a:pPr algn="ctr"/>
            <a:endParaRPr lang="en-AU"/>
          </a:p>
        </p:txBody>
      </p:sp>
    </p:spTree>
    <p:extLst>
      <p:ext uri="{BB962C8B-B14F-4D97-AF65-F5344CB8AC3E}">
        <p14:creationId xmlns:p14="http://schemas.microsoft.com/office/powerpoint/2010/main" val="15104933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Equilibrium law</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sp>
        <p:nvSpPr>
          <p:cNvPr id="11" name="Rectangle 3">
            <a:extLst>
              <a:ext uri="{FF2B5EF4-FFF2-40B4-BE49-F238E27FC236}">
                <a16:creationId xmlns:a16="http://schemas.microsoft.com/office/drawing/2014/main" id="{ED1203C9-E45F-4CF5-9D1F-1F759BE34CA1}"/>
              </a:ext>
            </a:extLst>
          </p:cNvPr>
          <p:cNvSpPr txBox="1">
            <a:spLocks noChangeArrowheads="1"/>
          </p:cNvSpPr>
          <p:nvPr/>
        </p:nvSpPr>
        <p:spPr>
          <a:xfrm>
            <a:off x="492125" y="1605300"/>
            <a:ext cx="10389235" cy="6705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en-US" sz="2400" dirty="0"/>
              <a:t>Example from Essential Chem:</a:t>
            </a:r>
            <a:endParaRPr lang="en-AU" altLang="en-US" dirty="0"/>
          </a:p>
        </p:txBody>
      </p:sp>
      <p:pic>
        <p:nvPicPr>
          <p:cNvPr id="12" name="Picture 11">
            <a:extLst>
              <a:ext uri="{FF2B5EF4-FFF2-40B4-BE49-F238E27FC236}">
                <a16:creationId xmlns:a16="http://schemas.microsoft.com/office/drawing/2014/main" id="{6C8409F4-6453-4947-A94E-A49D7C444773}"/>
              </a:ext>
            </a:extLst>
          </p:cNvPr>
          <p:cNvPicPr>
            <a:picLocks noChangeAspect="1"/>
          </p:cNvPicPr>
          <p:nvPr/>
        </p:nvPicPr>
        <p:blipFill>
          <a:blip r:embed="rId3"/>
          <a:stretch>
            <a:fillRect/>
          </a:stretch>
        </p:blipFill>
        <p:spPr>
          <a:xfrm>
            <a:off x="242192" y="2436177"/>
            <a:ext cx="11656858" cy="3101023"/>
          </a:xfrm>
          <a:prstGeom prst="rect">
            <a:avLst/>
          </a:prstGeom>
        </p:spPr>
      </p:pic>
    </p:spTree>
    <p:extLst>
      <p:ext uri="{BB962C8B-B14F-4D97-AF65-F5344CB8AC3E}">
        <p14:creationId xmlns:p14="http://schemas.microsoft.com/office/powerpoint/2010/main" val="3425601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Le </a:t>
            </a:r>
            <a:r>
              <a:rPr lang="en-US" sz="3200" dirty="0" err="1">
                <a:solidFill>
                  <a:schemeClr val="tx1"/>
                </a:solidFill>
              </a:rPr>
              <a:t>Chatelier’s</a:t>
            </a:r>
            <a:r>
              <a:rPr lang="en-US" sz="3200" dirty="0">
                <a:solidFill>
                  <a:schemeClr val="tx1"/>
                </a:solidFill>
              </a:rPr>
              <a:t> principle</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sp>
        <p:nvSpPr>
          <p:cNvPr id="3" name="TextBox 2">
            <a:extLst>
              <a:ext uri="{FF2B5EF4-FFF2-40B4-BE49-F238E27FC236}">
                <a16:creationId xmlns:a16="http://schemas.microsoft.com/office/drawing/2014/main" id="{5A1A547D-AAD5-46B9-9AC5-AA8743FD9950}"/>
              </a:ext>
            </a:extLst>
          </p:cNvPr>
          <p:cNvSpPr txBox="1"/>
          <p:nvPr/>
        </p:nvSpPr>
        <p:spPr>
          <a:xfrm>
            <a:off x="518160" y="1838960"/>
            <a:ext cx="10932160" cy="44670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Chemical equilibrium have an ability to return to a state of equilibrium after alterations, called </a:t>
            </a:r>
            <a:r>
              <a:rPr lang="en-US" sz="2400" dirty="0">
                <a:solidFill>
                  <a:srgbClr val="0070C0"/>
                </a:solidFill>
              </a:rPr>
              <a:t>imposed changes</a:t>
            </a:r>
            <a:r>
              <a:rPr lang="en-US" sz="2400" dirty="0"/>
              <a:t>.</a:t>
            </a:r>
            <a:endParaRPr lang="en-AU" sz="2400" dirty="0"/>
          </a:p>
          <a:p>
            <a:pPr marL="342900" indent="-342900">
              <a:lnSpc>
                <a:spcPct val="150000"/>
              </a:lnSpc>
              <a:buFont typeface="Arial" panose="020B0604020202020204" pitchFamily="34" charset="0"/>
              <a:buChar char="•"/>
            </a:pPr>
            <a:r>
              <a:rPr lang="en-AU" sz="2400" dirty="0"/>
              <a:t>The following imposed changes will affect an equilibrium system:</a:t>
            </a:r>
          </a:p>
          <a:p>
            <a:pPr marL="1257300" lvl="2" indent="-342900">
              <a:lnSpc>
                <a:spcPct val="150000"/>
              </a:lnSpc>
              <a:buFont typeface="Arial" panose="020B0604020202020204" pitchFamily="34" charset="0"/>
              <a:buChar char="•"/>
            </a:pPr>
            <a:r>
              <a:rPr lang="en-AU" sz="2400" dirty="0"/>
              <a:t>Changing </a:t>
            </a:r>
            <a:r>
              <a:rPr lang="en-AU" sz="2400" dirty="0">
                <a:solidFill>
                  <a:srgbClr val="0070C0"/>
                </a:solidFill>
              </a:rPr>
              <a:t>concentration</a:t>
            </a:r>
            <a:r>
              <a:rPr lang="en-AU" sz="2400" dirty="0"/>
              <a:t> of any one species (</a:t>
            </a:r>
            <a:r>
              <a:rPr lang="en-AU" sz="2400" dirty="0" err="1"/>
              <a:t>ie</a:t>
            </a:r>
            <a:r>
              <a:rPr lang="en-AU" sz="2400" dirty="0"/>
              <a:t> selectively adding or removing one species from the system)</a:t>
            </a:r>
          </a:p>
          <a:p>
            <a:pPr marL="1257300" lvl="2" indent="-342900">
              <a:lnSpc>
                <a:spcPct val="150000"/>
              </a:lnSpc>
              <a:buFont typeface="Arial" panose="020B0604020202020204" pitchFamily="34" charset="0"/>
              <a:buChar char="•"/>
            </a:pPr>
            <a:r>
              <a:rPr lang="en-AU" sz="2400" dirty="0"/>
              <a:t>Changing the </a:t>
            </a:r>
            <a:r>
              <a:rPr lang="en-AU" sz="2400" dirty="0">
                <a:solidFill>
                  <a:srgbClr val="0070C0"/>
                </a:solidFill>
              </a:rPr>
              <a:t>total pressure </a:t>
            </a:r>
            <a:r>
              <a:rPr lang="en-AU" sz="2400" dirty="0"/>
              <a:t>in gaseous systems (</a:t>
            </a:r>
            <a:r>
              <a:rPr lang="en-AU" sz="2400" dirty="0" err="1"/>
              <a:t>ie</a:t>
            </a:r>
            <a:r>
              <a:rPr lang="en-AU" sz="2400" dirty="0"/>
              <a:t> raising or lowering the volume)</a:t>
            </a:r>
          </a:p>
          <a:p>
            <a:pPr marL="1257300" lvl="2" indent="-342900">
              <a:lnSpc>
                <a:spcPct val="150000"/>
              </a:lnSpc>
              <a:buFont typeface="Arial" panose="020B0604020202020204" pitchFamily="34" charset="0"/>
              <a:buChar char="•"/>
            </a:pPr>
            <a:r>
              <a:rPr lang="en-AU" sz="2400" dirty="0"/>
              <a:t>Changing the </a:t>
            </a:r>
            <a:r>
              <a:rPr lang="en-AU" sz="2400" dirty="0">
                <a:solidFill>
                  <a:srgbClr val="0070C0"/>
                </a:solidFill>
              </a:rPr>
              <a:t>temperature</a:t>
            </a:r>
            <a:r>
              <a:rPr lang="en-AU" sz="2400" dirty="0"/>
              <a:t> (</a:t>
            </a:r>
            <a:r>
              <a:rPr lang="en-AU" sz="2400" dirty="0" err="1"/>
              <a:t>ie</a:t>
            </a:r>
            <a:r>
              <a:rPr lang="en-AU" sz="2400" dirty="0"/>
              <a:t> adding or removing heat from the system)</a:t>
            </a:r>
            <a:endParaRPr lang="en-US" sz="2400" dirty="0"/>
          </a:p>
        </p:txBody>
      </p:sp>
    </p:spTree>
    <p:extLst>
      <p:ext uri="{BB962C8B-B14F-4D97-AF65-F5344CB8AC3E}">
        <p14:creationId xmlns:p14="http://schemas.microsoft.com/office/powerpoint/2010/main" val="37315505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Le </a:t>
            </a:r>
            <a:r>
              <a:rPr lang="en-US" sz="3200" dirty="0" err="1">
                <a:solidFill>
                  <a:schemeClr val="tx1"/>
                </a:solidFill>
              </a:rPr>
              <a:t>Chatelier’s</a:t>
            </a:r>
            <a:r>
              <a:rPr lang="en-US" sz="3200" dirty="0">
                <a:solidFill>
                  <a:schemeClr val="tx1"/>
                </a:solidFill>
              </a:rPr>
              <a:t> principle</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sp>
        <p:nvSpPr>
          <p:cNvPr id="3" name="TextBox 2">
            <a:extLst>
              <a:ext uri="{FF2B5EF4-FFF2-40B4-BE49-F238E27FC236}">
                <a16:creationId xmlns:a16="http://schemas.microsoft.com/office/drawing/2014/main" id="{5A1A547D-AAD5-46B9-9AC5-AA8743FD9950}"/>
              </a:ext>
            </a:extLst>
          </p:cNvPr>
          <p:cNvSpPr txBox="1"/>
          <p:nvPr/>
        </p:nvSpPr>
        <p:spPr>
          <a:xfrm>
            <a:off x="518160" y="1838960"/>
            <a:ext cx="10932160" cy="114307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We can make predictions about the affect an imposed change will have using Le </a:t>
            </a:r>
            <a:r>
              <a:rPr lang="en-US" sz="2400" dirty="0" err="1"/>
              <a:t>Chatelier’s</a:t>
            </a:r>
            <a:r>
              <a:rPr lang="en-US" sz="2400" dirty="0"/>
              <a:t> principle</a:t>
            </a:r>
          </a:p>
        </p:txBody>
      </p:sp>
      <p:sp>
        <p:nvSpPr>
          <p:cNvPr id="9" name="Rectangle 3">
            <a:extLst>
              <a:ext uri="{FF2B5EF4-FFF2-40B4-BE49-F238E27FC236}">
                <a16:creationId xmlns:a16="http://schemas.microsoft.com/office/drawing/2014/main" id="{9A7CB9A9-7453-4563-A8F2-9F188E7DB7FA}"/>
              </a:ext>
            </a:extLst>
          </p:cNvPr>
          <p:cNvSpPr txBox="1">
            <a:spLocks noChangeArrowheads="1"/>
          </p:cNvSpPr>
          <p:nvPr/>
        </p:nvSpPr>
        <p:spPr>
          <a:xfrm>
            <a:off x="1597788" y="3298418"/>
            <a:ext cx="7661275" cy="28207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AU" altLang="en-US" i="1" dirty="0"/>
              <a:t>“If a system at equilibrium is subjected to a change in conditions, the system will adjust to re-establish equilibrium in such a way as to partially counteract (oppose) the imposed changes”</a:t>
            </a:r>
          </a:p>
        </p:txBody>
      </p:sp>
    </p:spTree>
    <p:extLst>
      <p:ext uri="{BB962C8B-B14F-4D97-AF65-F5344CB8AC3E}">
        <p14:creationId xmlns:p14="http://schemas.microsoft.com/office/powerpoint/2010/main" val="3582201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Le </a:t>
            </a:r>
            <a:r>
              <a:rPr lang="en-US" sz="3200" dirty="0" err="1">
                <a:solidFill>
                  <a:schemeClr val="tx1"/>
                </a:solidFill>
              </a:rPr>
              <a:t>Chatelier’s</a:t>
            </a:r>
            <a:r>
              <a:rPr lang="en-US" sz="3200" dirty="0">
                <a:solidFill>
                  <a:schemeClr val="tx1"/>
                </a:solidFill>
              </a:rPr>
              <a:t> principle</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sp>
        <p:nvSpPr>
          <p:cNvPr id="3" name="TextBox 2">
            <a:extLst>
              <a:ext uri="{FF2B5EF4-FFF2-40B4-BE49-F238E27FC236}">
                <a16:creationId xmlns:a16="http://schemas.microsoft.com/office/drawing/2014/main" id="{5A1A547D-AAD5-46B9-9AC5-AA8743FD9950}"/>
              </a:ext>
            </a:extLst>
          </p:cNvPr>
          <p:cNvSpPr txBox="1"/>
          <p:nvPr/>
        </p:nvSpPr>
        <p:spPr>
          <a:xfrm>
            <a:off x="518160" y="1838960"/>
            <a:ext cx="10932160" cy="28050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Le </a:t>
            </a:r>
            <a:r>
              <a:rPr lang="en-US" sz="2400" dirty="0" err="1"/>
              <a:t>Chatelier’s</a:t>
            </a:r>
            <a:r>
              <a:rPr lang="en-US" sz="2400" dirty="0"/>
              <a:t> principle is a prediction tool, it is NOT an explanation.</a:t>
            </a:r>
          </a:p>
          <a:p>
            <a:pPr marL="342900" indent="-342900">
              <a:lnSpc>
                <a:spcPct val="150000"/>
              </a:lnSpc>
              <a:buFont typeface="Arial" panose="020B0604020202020204" pitchFamily="34" charset="0"/>
              <a:buChar char="•"/>
            </a:pPr>
            <a:r>
              <a:rPr lang="en-US" sz="2400" dirty="0"/>
              <a:t>To explain the affect an imposed change has on an equilibrium system we use collision theory.</a:t>
            </a:r>
          </a:p>
          <a:p>
            <a:pPr marL="342900" indent="-342900">
              <a:lnSpc>
                <a:spcPct val="150000"/>
              </a:lnSpc>
              <a:buFont typeface="Arial" panose="020B0604020202020204" pitchFamily="34" charset="0"/>
              <a:buChar char="•"/>
            </a:pPr>
            <a:r>
              <a:rPr lang="en-US" sz="2400" dirty="0"/>
              <a:t>Over the next few lessons we will look at each type of imposed changed and how to explain the affect in terms of collision theory and using graphical representations</a:t>
            </a:r>
          </a:p>
        </p:txBody>
      </p:sp>
    </p:spTree>
    <p:extLst>
      <p:ext uri="{BB962C8B-B14F-4D97-AF65-F5344CB8AC3E}">
        <p14:creationId xmlns:p14="http://schemas.microsoft.com/office/powerpoint/2010/main" val="3427245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Le </a:t>
            </a:r>
            <a:r>
              <a:rPr lang="en-US" sz="3200" dirty="0" err="1">
                <a:solidFill>
                  <a:schemeClr val="tx1"/>
                </a:solidFill>
              </a:rPr>
              <a:t>Chatelier’s</a:t>
            </a:r>
            <a:r>
              <a:rPr lang="en-US" sz="3200" dirty="0">
                <a:solidFill>
                  <a:schemeClr val="tx1"/>
                </a:solidFill>
              </a:rPr>
              <a:t> principle</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sp>
        <p:nvSpPr>
          <p:cNvPr id="3" name="TextBox 2">
            <a:extLst>
              <a:ext uri="{FF2B5EF4-FFF2-40B4-BE49-F238E27FC236}">
                <a16:creationId xmlns:a16="http://schemas.microsoft.com/office/drawing/2014/main" id="{5A1A547D-AAD5-46B9-9AC5-AA8743FD9950}"/>
              </a:ext>
            </a:extLst>
          </p:cNvPr>
          <p:cNvSpPr txBox="1"/>
          <p:nvPr/>
        </p:nvSpPr>
        <p:spPr>
          <a:xfrm>
            <a:off x="518160" y="1838960"/>
            <a:ext cx="10932160" cy="169706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AU" sz="2400" dirty="0"/>
              <a:t>Le </a:t>
            </a:r>
            <a:r>
              <a:rPr lang="en-AU" sz="2400" dirty="0" err="1"/>
              <a:t>Chatelier’s</a:t>
            </a:r>
            <a:r>
              <a:rPr lang="en-AU" sz="2400" dirty="0"/>
              <a:t> principle – note we use specific language when discussing changes in equilibrium. Equilibrium are said to “shift”, “lie” or “favour”</a:t>
            </a:r>
          </a:p>
          <a:p>
            <a:pPr marL="342900" indent="-342900">
              <a:lnSpc>
                <a:spcPct val="150000"/>
              </a:lnSpc>
              <a:buFont typeface="Arial" panose="020B0604020202020204" pitchFamily="34" charset="0"/>
              <a:buChar char="•"/>
            </a:pPr>
            <a:r>
              <a:rPr lang="en-AU" sz="2400" dirty="0"/>
              <a:t>Predictions concentration summary:</a:t>
            </a:r>
          </a:p>
        </p:txBody>
      </p:sp>
      <p:graphicFrame>
        <p:nvGraphicFramePr>
          <p:cNvPr id="4" name="Table 3">
            <a:extLst>
              <a:ext uri="{FF2B5EF4-FFF2-40B4-BE49-F238E27FC236}">
                <a16:creationId xmlns:a16="http://schemas.microsoft.com/office/drawing/2014/main" id="{DE619BEC-5041-40C5-9CFC-D180495021D1}"/>
              </a:ext>
            </a:extLst>
          </p:cNvPr>
          <p:cNvGraphicFramePr>
            <a:graphicFrameLocks noGrp="1"/>
          </p:cNvGraphicFramePr>
          <p:nvPr>
            <p:extLst>
              <p:ext uri="{D42A27DB-BD31-4B8C-83A1-F6EECF244321}">
                <p14:modId xmlns:p14="http://schemas.microsoft.com/office/powerpoint/2010/main" val="2421149360"/>
              </p:ext>
            </p:extLst>
          </p:nvPr>
        </p:nvGraphicFramePr>
        <p:xfrm>
          <a:off x="2452593" y="3771136"/>
          <a:ext cx="7063294" cy="2686940"/>
        </p:xfrm>
        <a:graphic>
          <a:graphicData uri="http://schemas.openxmlformats.org/drawingml/2006/table">
            <a:tbl>
              <a:tblPr firstRow="1" firstCol="1" bandRow="1">
                <a:tableStyleId>{5C22544A-7EE6-4342-B048-85BDC9FD1C3A}</a:tableStyleId>
              </a:tblPr>
              <a:tblGrid>
                <a:gridCol w="3531647">
                  <a:extLst>
                    <a:ext uri="{9D8B030D-6E8A-4147-A177-3AD203B41FA5}">
                      <a16:colId xmlns:a16="http://schemas.microsoft.com/office/drawing/2014/main" val="3886358684"/>
                    </a:ext>
                  </a:extLst>
                </a:gridCol>
                <a:gridCol w="3531647">
                  <a:extLst>
                    <a:ext uri="{9D8B030D-6E8A-4147-A177-3AD203B41FA5}">
                      <a16:colId xmlns:a16="http://schemas.microsoft.com/office/drawing/2014/main" val="3227502794"/>
                    </a:ext>
                  </a:extLst>
                </a:gridCol>
              </a:tblGrid>
              <a:tr h="537388">
                <a:tc>
                  <a:txBody>
                    <a:bodyPr/>
                    <a:lstStyle/>
                    <a:p>
                      <a:pPr algn="ctr">
                        <a:lnSpc>
                          <a:spcPct val="107000"/>
                        </a:lnSpc>
                        <a:spcAft>
                          <a:spcPts val="800"/>
                        </a:spcAft>
                      </a:pPr>
                      <a:r>
                        <a:rPr lang="en-AU" sz="2000" dirty="0">
                          <a:effectLst/>
                        </a:rPr>
                        <a:t>Imposed change</a:t>
                      </a:r>
                      <a:endParaRPr lang="en-AU" sz="2400" dirty="0">
                        <a:effectLst/>
                        <a:latin typeface="Calibri" panose="020F0502020204030204" pitchFamily="34" charset="0"/>
                        <a:ea typeface="PMingLiU" panose="020B0604030504040204" pitchFamily="18" charset="-120"/>
                        <a:cs typeface="Times New Roman" panose="02020603050405020304" pitchFamily="18" charset="0"/>
                      </a:endParaRPr>
                    </a:p>
                  </a:txBody>
                  <a:tcPr marL="95250" marR="95250" marT="85725" marB="85725" anchor="ctr"/>
                </a:tc>
                <a:tc>
                  <a:txBody>
                    <a:bodyPr/>
                    <a:lstStyle/>
                    <a:p>
                      <a:pPr algn="ctr">
                        <a:lnSpc>
                          <a:spcPct val="107000"/>
                        </a:lnSpc>
                        <a:spcAft>
                          <a:spcPts val="800"/>
                        </a:spcAft>
                      </a:pPr>
                      <a:r>
                        <a:rPr lang="en-AU" sz="2000" dirty="0">
                          <a:effectLst/>
                        </a:rPr>
                        <a:t>Response</a:t>
                      </a:r>
                      <a:endParaRPr lang="en-AU" sz="2400" dirty="0">
                        <a:effectLst/>
                        <a:latin typeface="Calibri" panose="020F0502020204030204" pitchFamily="34" charset="0"/>
                        <a:ea typeface="PMingLiU" panose="020B0604030504040204" pitchFamily="18" charset="-120"/>
                        <a:cs typeface="Times New Roman" panose="02020603050405020304" pitchFamily="18" charset="0"/>
                      </a:endParaRPr>
                    </a:p>
                  </a:txBody>
                  <a:tcPr marL="95250" marR="95250" marT="85725" marB="85725" anchor="ctr"/>
                </a:tc>
                <a:extLst>
                  <a:ext uri="{0D108BD9-81ED-4DB2-BD59-A6C34878D82A}">
                    <a16:rowId xmlns:a16="http://schemas.microsoft.com/office/drawing/2014/main" val="1352754350"/>
                  </a:ext>
                </a:extLst>
              </a:tr>
              <a:tr h="537388">
                <a:tc>
                  <a:txBody>
                    <a:bodyPr/>
                    <a:lstStyle/>
                    <a:p>
                      <a:pPr algn="ctr">
                        <a:lnSpc>
                          <a:spcPct val="107000"/>
                        </a:lnSpc>
                        <a:spcAft>
                          <a:spcPts val="800"/>
                        </a:spcAft>
                      </a:pPr>
                      <a:r>
                        <a:rPr lang="en-AU" sz="2000" dirty="0">
                          <a:effectLst/>
                        </a:rPr>
                        <a:t>addition of reactant</a:t>
                      </a:r>
                      <a:endParaRPr lang="en-AU" sz="2400" dirty="0">
                        <a:effectLst/>
                        <a:latin typeface="Calibri" panose="020F0502020204030204" pitchFamily="34" charset="0"/>
                        <a:ea typeface="PMingLiU" panose="020B0604030504040204" pitchFamily="18" charset="-120"/>
                        <a:cs typeface="Times New Roman" panose="02020603050405020304" pitchFamily="18" charset="0"/>
                      </a:endParaRPr>
                    </a:p>
                  </a:txBody>
                  <a:tcPr marL="95250" marR="95250" marT="85725" marB="85725" anchor="ctr"/>
                </a:tc>
                <a:tc>
                  <a:txBody>
                    <a:bodyPr/>
                    <a:lstStyle/>
                    <a:p>
                      <a:pPr algn="ctr">
                        <a:lnSpc>
                          <a:spcPct val="107000"/>
                        </a:lnSpc>
                        <a:spcAft>
                          <a:spcPts val="800"/>
                        </a:spcAft>
                      </a:pPr>
                      <a:r>
                        <a:rPr lang="en-AU" sz="2000">
                          <a:effectLst/>
                        </a:rPr>
                        <a:t>forward reaction favoured</a:t>
                      </a:r>
                      <a:endParaRPr lang="en-AU" sz="2400">
                        <a:effectLst/>
                        <a:latin typeface="Calibri" panose="020F0502020204030204" pitchFamily="34" charset="0"/>
                        <a:ea typeface="PMingLiU" panose="020B0604030504040204" pitchFamily="18" charset="-120"/>
                        <a:cs typeface="Times New Roman" panose="02020603050405020304" pitchFamily="18" charset="0"/>
                      </a:endParaRPr>
                    </a:p>
                  </a:txBody>
                  <a:tcPr marL="95250" marR="95250" marT="85725" marB="85725" anchor="ctr"/>
                </a:tc>
                <a:extLst>
                  <a:ext uri="{0D108BD9-81ED-4DB2-BD59-A6C34878D82A}">
                    <a16:rowId xmlns:a16="http://schemas.microsoft.com/office/drawing/2014/main" val="1420399292"/>
                  </a:ext>
                </a:extLst>
              </a:tr>
              <a:tr h="537388">
                <a:tc>
                  <a:txBody>
                    <a:bodyPr/>
                    <a:lstStyle/>
                    <a:p>
                      <a:pPr algn="ctr">
                        <a:lnSpc>
                          <a:spcPct val="107000"/>
                        </a:lnSpc>
                        <a:spcAft>
                          <a:spcPts val="800"/>
                        </a:spcAft>
                      </a:pPr>
                      <a:r>
                        <a:rPr lang="en-AU" sz="2000">
                          <a:effectLst/>
                        </a:rPr>
                        <a:t>addition of product</a:t>
                      </a:r>
                      <a:endParaRPr lang="en-AU" sz="2400">
                        <a:effectLst/>
                        <a:latin typeface="Calibri" panose="020F0502020204030204" pitchFamily="34" charset="0"/>
                        <a:ea typeface="PMingLiU" panose="020B0604030504040204" pitchFamily="18" charset="-120"/>
                        <a:cs typeface="Times New Roman" panose="02020603050405020304" pitchFamily="18" charset="0"/>
                      </a:endParaRPr>
                    </a:p>
                  </a:txBody>
                  <a:tcPr marL="95250" marR="95250" marT="85725" marB="85725" anchor="ctr"/>
                </a:tc>
                <a:tc>
                  <a:txBody>
                    <a:bodyPr/>
                    <a:lstStyle/>
                    <a:p>
                      <a:pPr algn="ctr">
                        <a:lnSpc>
                          <a:spcPct val="107000"/>
                        </a:lnSpc>
                        <a:spcAft>
                          <a:spcPts val="800"/>
                        </a:spcAft>
                      </a:pPr>
                      <a:r>
                        <a:rPr lang="en-AU" sz="2000">
                          <a:effectLst/>
                        </a:rPr>
                        <a:t>reverse reaction favoured</a:t>
                      </a:r>
                      <a:endParaRPr lang="en-AU" sz="2400">
                        <a:effectLst/>
                        <a:latin typeface="Calibri" panose="020F0502020204030204" pitchFamily="34" charset="0"/>
                        <a:ea typeface="PMingLiU" panose="020B0604030504040204" pitchFamily="18" charset="-120"/>
                        <a:cs typeface="Times New Roman" panose="02020603050405020304" pitchFamily="18" charset="0"/>
                      </a:endParaRPr>
                    </a:p>
                  </a:txBody>
                  <a:tcPr marL="95250" marR="95250" marT="85725" marB="85725" anchor="ctr"/>
                </a:tc>
                <a:extLst>
                  <a:ext uri="{0D108BD9-81ED-4DB2-BD59-A6C34878D82A}">
                    <a16:rowId xmlns:a16="http://schemas.microsoft.com/office/drawing/2014/main" val="3893194501"/>
                  </a:ext>
                </a:extLst>
              </a:tr>
              <a:tr h="537388">
                <a:tc>
                  <a:txBody>
                    <a:bodyPr/>
                    <a:lstStyle/>
                    <a:p>
                      <a:pPr algn="ctr">
                        <a:lnSpc>
                          <a:spcPct val="107000"/>
                        </a:lnSpc>
                        <a:spcAft>
                          <a:spcPts val="800"/>
                        </a:spcAft>
                      </a:pPr>
                      <a:r>
                        <a:rPr lang="en-AU" sz="2000">
                          <a:effectLst/>
                        </a:rPr>
                        <a:t>removal of reactant</a:t>
                      </a:r>
                      <a:endParaRPr lang="en-AU" sz="2400">
                        <a:effectLst/>
                        <a:latin typeface="Calibri" panose="020F0502020204030204" pitchFamily="34" charset="0"/>
                        <a:ea typeface="PMingLiU" panose="020B0604030504040204" pitchFamily="18" charset="-120"/>
                        <a:cs typeface="Times New Roman" panose="02020603050405020304" pitchFamily="18" charset="0"/>
                      </a:endParaRPr>
                    </a:p>
                  </a:txBody>
                  <a:tcPr marL="95250" marR="95250" marT="85725" marB="85725" anchor="ctr"/>
                </a:tc>
                <a:tc>
                  <a:txBody>
                    <a:bodyPr/>
                    <a:lstStyle/>
                    <a:p>
                      <a:pPr algn="ctr">
                        <a:lnSpc>
                          <a:spcPct val="107000"/>
                        </a:lnSpc>
                        <a:spcAft>
                          <a:spcPts val="800"/>
                        </a:spcAft>
                      </a:pPr>
                      <a:r>
                        <a:rPr lang="en-AU" sz="2000">
                          <a:effectLst/>
                        </a:rPr>
                        <a:t>reverse reaction favoured</a:t>
                      </a:r>
                      <a:endParaRPr lang="en-AU" sz="2400">
                        <a:effectLst/>
                        <a:latin typeface="Calibri" panose="020F0502020204030204" pitchFamily="34" charset="0"/>
                        <a:ea typeface="PMingLiU" panose="020B0604030504040204" pitchFamily="18" charset="-120"/>
                        <a:cs typeface="Times New Roman" panose="02020603050405020304" pitchFamily="18" charset="0"/>
                      </a:endParaRPr>
                    </a:p>
                  </a:txBody>
                  <a:tcPr marL="95250" marR="95250" marT="85725" marB="85725" anchor="ctr"/>
                </a:tc>
                <a:extLst>
                  <a:ext uri="{0D108BD9-81ED-4DB2-BD59-A6C34878D82A}">
                    <a16:rowId xmlns:a16="http://schemas.microsoft.com/office/drawing/2014/main" val="610652302"/>
                  </a:ext>
                </a:extLst>
              </a:tr>
              <a:tr h="537388">
                <a:tc>
                  <a:txBody>
                    <a:bodyPr/>
                    <a:lstStyle/>
                    <a:p>
                      <a:pPr algn="ctr">
                        <a:lnSpc>
                          <a:spcPct val="107000"/>
                        </a:lnSpc>
                        <a:spcAft>
                          <a:spcPts val="800"/>
                        </a:spcAft>
                      </a:pPr>
                      <a:r>
                        <a:rPr lang="en-AU" sz="2000">
                          <a:effectLst/>
                        </a:rPr>
                        <a:t>removal of product</a:t>
                      </a:r>
                      <a:endParaRPr lang="en-AU" sz="2400">
                        <a:effectLst/>
                        <a:latin typeface="Calibri" panose="020F0502020204030204" pitchFamily="34" charset="0"/>
                        <a:ea typeface="PMingLiU" panose="020B0604030504040204" pitchFamily="18" charset="-120"/>
                        <a:cs typeface="Times New Roman" panose="02020603050405020304" pitchFamily="18" charset="0"/>
                      </a:endParaRPr>
                    </a:p>
                  </a:txBody>
                  <a:tcPr marL="95250" marR="95250" marT="85725" marB="85725" anchor="ctr"/>
                </a:tc>
                <a:tc>
                  <a:txBody>
                    <a:bodyPr/>
                    <a:lstStyle/>
                    <a:p>
                      <a:pPr algn="ctr">
                        <a:lnSpc>
                          <a:spcPct val="107000"/>
                        </a:lnSpc>
                        <a:spcAft>
                          <a:spcPts val="800"/>
                        </a:spcAft>
                      </a:pPr>
                      <a:r>
                        <a:rPr lang="en-AU" sz="2000" dirty="0">
                          <a:effectLst/>
                        </a:rPr>
                        <a:t>forward reaction favoured</a:t>
                      </a:r>
                      <a:endParaRPr lang="en-AU" sz="2400" dirty="0">
                        <a:effectLst/>
                        <a:latin typeface="Calibri" panose="020F0502020204030204" pitchFamily="34" charset="0"/>
                        <a:ea typeface="PMingLiU" panose="020B0604030504040204" pitchFamily="18" charset="-120"/>
                        <a:cs typeface="Times New Roman" panose="02020603050405020304" pitchFamily="18" charset="0"/>
                      </a:endParaRPr>
                    </a:p>
                  </a:txBody>
                  <a:tcPr marL="95250" marR="95250" marT="85725" marB="85725" anchor="ctr"/>
                </a:tc>
                <a:extLst>
                  <a:ext uri="{0D108BD9-81ED-4DB2-BD59-A6C34878D82A}">
                    <a16:rowId xmlns:a16="http://schemas.microsoft.com/office/drawing/2014/main" val="2739532464"/>
                  </a:ext>
                </a:extLst>
              </a:tr>
            </a:tbl>
          </a:graphicData>
        </a:graphic>
      </p:graphicFrame>
    </p:spTree>
    <p:extLst>
      <p:ext uri="{BB962C8B-B14F-4D97-AF65-F5344CB8AC3E}">
        <p14:creationId xmlns:p14="http://schemas.microsoft.com/office/powerpoint/2010/main" val="1351324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Le </a:t>
            </a:r>
            <a:r>
              <a:rPr lang="en-US" sz="3200" dirty="0" err="1">
                <a:solidFill>
                  <a:schemeClr val="tx1"/>
                </a:solidFill>
              </a:rPr>
              <a:t>Chatelier’s</a:t>
            </a:r>
            <a:r>
              <a:rPr lang="en-US" sz="3200" dirty="0">
                <a:solidFill>
                  <a:schemeClr val="tx1"/>
                </a:solidFill>
              </a:rPr>
              <a:t> principle</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sp>
        <p:nvSpPr>
          <p:cNvPr id="3" name="TextBox 2">
            <a:extLst>
              <a:ext uri="{FF2B5EF4-FFF2-40B4-BE49-F238E27FC236}">
                <a16:creationId xmlns:a16="http://schemas.microsoft.com/office/drawing/2014/main" id="{5A1A547D-AAD5-46B9-9AC5-AA8743FD9950}"/>
              </a:ext>
            </a:extLst>
          </p:cNvPr>
          <p:cNvSpPr txBox="1"/>
          <p:nvPr/>
        </p:nvSpPr>
        <p:spPr>
          <a:xfrm>
            <a:off x="538480" y="1473200"/>
            <a:ext cx="10932160" cy="58907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AU" sz="2400" dirty="0"/>
              <a:t>Predictions pressure summary:</a:t>
            </a:r>
          </a:p>
        </p:txBody>
      </p:sp>
      <p:graphicFrame>
        <p:nvGraphicFramePr>
          <p:cNvPr id="9" name="Table 8">
            <a:extLst>
              <a:ext uri="{FF2B5EF4-FFF2-40B4-BE49-F238E27FC236}">
                <a16:creationId xmlns:a16="http://schemas.microsoft.com/office/drawing/2014/main" id="{025D8BD0-6BE4-4223-AB8B-ED11C9129362}"/>
              </a:ext>
            </a:extLst>
          </p:cNvPr>
          <p:cNvGraphicFramePr>
            <a:graphicFrameLocks noGrp="1"/>
          </p:cNvGraphicFramePr>
          <p:nvPr>
            <p:extLst>
              <p:ext uri="{D42A27DB-BD31-4B8C-83A1-F6EECF244321}">
                <p14:modId xmlns:p14="http://schemas.microsoft.com/office/powerpoint/2010/main" val="3460362791"/>
              </p:ext>
            </p:extLst>
          </p:nvPr>
        </p:nvGraphicFramePr>
        <p:xfrm>
          <a:off x="1885572" y="2155490"/>
          <a:ext cx="8061068" cy="1449324"/>
        </p:xfrm>
        <a:graphic>
          <a:graphicData uri="http://schemas.openxmlformats.org/drawingml/2006/table">
            <a:tbl>
              <a:tblPr firstRow="1" firstCol="1" bandRow="1">
                <a:tableStyleId>{5C22544A-7EE6-4342-B048-85BDC9FD1C3A}</a:tableStyleId>
              </a:tblPr>
              <a:tblGrid>
                <a:gridCol w="2655948">
                  <a:extLst>
                    <a:ext uri="{9D8B030D-6E8A-4147-A177-3AD203B41FA5}">
                      <a16:colId xmlns:a16="http://schemas.microsoft.com/office/drawing/2014/main" val="4266445479"/>
                    </a:ext>
                  </a:extLst>
                </a:gridCol>
                <a:gridCol w="5405120">
                  <a:extLst>
                    <a:ext uri="{9D8B030D-6E8A-4147-A177-3AD203B41FA5}">
                      <a16:colId xmlns:a16="http://schemas.microsoft.com/office/drawing/2014/main" val="2464692727"/>
                    </a:ext>
                  </a:extLst>
                </a:gridCol>
              </a:tblGrid>
              <a:tr h="0">
                <a:tc>
                  <a:txBody>
                    <a:bodyPr/>
                    <a:lstStyle/>
                    <a:p>
                      <a:pPr algn="ctr">
                        <a:lnSpc>
                          <a:spcPct val="107000"/>
                        </a:lnSpc>
                        <a:spcAft>
                          <a:spcPts val="800"/>
                        </a:spcAft>
                      </a:pPr>
                      <a:r>
                        <a:rPr lang="en-AU" sz="2000" dirty="0">
                          <a:effectLst/>
                        </a:rPr>
                        <a:t>Imposed change</a:t>
                      </a:r>
                      <a:endParaRPr lang="en-AU" sz="2400" dirty="0">
                        <a:effectLst/>
                        <a:latin typeface="Calibri" panose="020F0502020204030204" pitchFamily="34" charset="0"/>
                        <a:ea typeface="PMingLiU" panose="020B0604030504040204" pitchFamily="18" charset="-120"/>
                        <a:cs typeface="Times New Roman" panose="02020603050405020304" pitchFamily="18" charset="0"/>
                      </a:endParaRPr>
                    </a:p>
                  </a:txBody>
                  <a:tcPr marL="95250" marR="95250" marT="76200" marB="95250" anchor="ctr"/>
                </a:tc>
                <a:tc>
                  <a:txBody>
                    <a:bodyPr/>
                    <a:lstStyle/>
                    <a:p>
                      <a:pPr algn="ctr">
                        <a:lnSpc>
                          <a:spcPct val="107000"/>
                        </a:lnSpc>
                        <a:spcAft>
                          <a:spcPts val="800"/>
                        </a:spcAft>
                      </a:pPr>
                      <a:r>
                        <a:rPr lang="en-AU" sz="2000" dirty="0">
                          <a:effectLst/>
                        </a:rPr>
                        <a:t>Response</a:t>
                      </a:r>
                      <a:endParaRPr lang="en-AU" sz="2400" dirty="0">
                        <a:effectLst/>
                        <a:latin typeface="Calibri" panose="020F0502020204030204" pitchFamily="34" charset="0"/>
                        <a:ea typeface="PMingLiU" panose="020B0604030504040204" pitchFamily="18" charset="-120"/>
                        <a:cs typeface="Times New Roman" panose="02020603050405020304" pitchFamily="18" charset="0"/>
                      </a:endParaRPr>
                    </a:p>
                  </a:txBody>
                  <a:tcPr marL="95250" marR="95250" marT="76200" marB="95250" anchor="ctr"/>
                </a:tc>
                <a:extLst>
                  <a:ext uri="{0D108BD9-81ED-4DB2-BD59-A6C34878D82A}">
                    <a16:rowId xmlns:a16="http://schemas.microsoft.com/office/drawing/2014/main" val="370789775"/>
                  </a:ext>
                </a:extLst>
              </a:tr>
              <a:tr h="0">
                <a:tc>
                  <a:txBody>
                    <a:bodyPr/>
                    <a:lstStyle/>
                    <a:p>
                      <a:pPr>
                        <a:lnSpc>
                          <a:spcPct val="107000"/>
                        </a:lnSpc>
                        <a:spcAft>
                          <a:spcPts val="800"/>
                        </a:spcAft>
                      </a:pPr>
                      <a:r>
                        <a:rPr lang="en-AU" sz="2000">
                          <a:effectLst/>
                        </a:rPr>
                        <a:t>pressure increase</a:t>
                      </a:r>
                      <a:endParaRPr lang="en-AU" sz="2400">
                        <a:effectLst/>
                        <a:latin typeface="Calibri" panose="020F0502020204030204" pitchFamily="34" charset="0"/>
                        <a:ea typeface="PMingLiU" panose="020B0604030504040204" pitchFamily="18" charset="-120"/>
                        <a:cs typeface="Times New Roman" panose="02020603050405020304" pitchFamily="18" charset="0"/>
                      </a:endParaRPr>
                    </a:p>
                  </a:txBody>
                  <a:tcPr marL="95250" marR="95250" marT="85725" marB="85725" anchor="ctr"/>
                </a:tc>
                <a:tc>
                  <a:txBody>
                    <a:bodyPr/>
                    <a:lstStyle/>
                    <a:p>
                      <a:pPr>
                        <a:lnSpc>
                          <a:spcPct val="107000"/>
                        </a:lnSpc>
                        <a:spcAft>
                          <a:spcPts val="800"/>
                        </a:spcAft>
                      </a:pPr>
                      <a:r>
                        <a:rPr lang="en-AU" sz="2000">
                          <a:effectLst/>
                        </a:rPr>
                        <a:t>reaction produces fewer gas molecules</a:t>
                      </a:r>
                      <a:endParaRPr lang="en-AU" sz="2400">
                        <a:effectLst/>
                        <a:latin typeface="Calibri" panose="020F0502020204030204" pitchFamily="34" charset="0"/>
                        <a:ea typeface="PMingLiU" panose="020B0604030504040204" pitchFamily="18" charset="-120"/>
                        <a:cs typeface="Times New Roman" panose="02020603050405020304" pitchFamily="18" charset="0"/>
                      </a:endParaRPr>
                    </a:p>
                  </a:txBody>
                  <a:tcPr marL="95250" marR="95250" marT="85725" marB="85725" anchor="ctr"/>
                </a:tc>
                <a:extLst>
                  <a:ext uri="{0D108BD9-81ED-4DB2-BD59-A6C34878D82A}">
                    <a16:rowId xmlns:a16="http://schemas.microsoft.com/office/drawing/2014/main" val="3058075697"/>
                  </a:ext>
                </a:extLst>
              </a:tr>
              <a:tr h="0">
                <a:tc>
                  <a:txBody>
                    <a:bodyPr/>
                    <a:lstStyle/>
                    <a:p>
                      <a:pPr>
                        <a:lnSpc>
                          <a:spcPct val="107000"/>
                        </a:lnSpc>
                        <a:spcAft>
                          <a:spcPts val="800"/>
                        </a:spcAft>
                      </a:pPr>
                      <a:r>
                        <a:rPr lang="en-AU" sz="2000">
                          <a:effectLst/>
                        </a:rPr>
                        <a:t>pressure decrease</a:t>
                      </a:r>
                      <a:endParaRPr lang="en-AU" sz="2400">
                        <a:effectLst/>
                        <a:latin typeface="Calibri" panose="020F0502020204030204" pitchFamily="34" charset="0"/>
                        <a:ea typeface="PMingLiU" panose="020B0604030504040204" pitchFamily="18" charset="-120"/>
                        <a:cs typeface="Times New Roman" panose="02020603050405020304" pitchFamily="18" charset="0"/>
                      </a:endParaRPr>
                    </a:p>
                  </a:txBody>
                  <a:tcPr marL="95250" marR="95250" marT="85725" marB="85725" anchor="ctr"/>
                </a:tc>
                <a:tc>
                  <a:txBody>
                    <a:bodyPr/>
                    <a:lstStyle/>
                    <a:p>
                      <a:pPr>
                        <a:lnSpc>
                          <a:spcPct val="107000"/>
                        </a:lnSpc>
                        <a:spcAft>
                          <a:spcPts val="800"/>
                        </a:spcAft>
                      </a:pPr>
                      <a:r>
                        <a:rPr lang="en-AU" sz="2000" dirty="0">
                          <a:effectLst/>
                        </a:rPr>
                        <a:t>reaction produces more gas molecules</a:t>
                      </a:r>
                      <a:endParaRPr lang="en-AU" sz="2400" dirty="0">
                        <a:effectLst/>
                        <a:latin typeface="Calibri" panose="020F0502020204030204" pitchFamily="34" charset="0"/>
                        <a:ea typeface="PMingLiU" panose="020B0604030504040204" pitchFamily="18" charset="-120"/>
                        <a:cs typeface="Times New Roman" panose="02020603050405020304" pitchFamily="18" charset="0"/>
                      </a:endParaRPr>
                    </a:p>
                  </a:txBody>
                  <a:tcPr marL="95250" marR="95250" marT="85725" marB="85725" anchor="ctr"/>
                </a:tc>
                <a:extLst>
                  <a:ext uri="{0D108BD9-81ED-4DB2-BD59-A6C34878D82A}">
                    <a16:rowId xmlns:a16="http://schemas.microsoft.com/office/drawing/2014/main" val="2372461927"/>
                  </a:ext>
                </a:extLst>
              </a:tr>
            </a:tbl>
          </a:graphicData>
        </a:graphic>
      </p:graphicFrame>
      <p:sp>
        <p:nvSpPr>
          <p:cNvPr id="11" name="TextBox 10">
            <a:extLst>
              <a:ext uri="{FF2B5EF4-FFF2-40B4-BE49-F238E27FC236}">
                <a16:creationId xmlns:a16="http://schemas.microsoft.com/office/drawing/2014/main" id="{C3FA793D-FA91-4915-89E9-630C04CC4E85}"/>
              </a:ext>
            </a:extLst>
          </p:cNvPr>
          <p:cNvSpPr txBox="1"/>
          <p:nvPr/>
        </p:nvSpPr>
        <p:spPr>
          <a:xfrm>
            <a:off x="450026" y="3652659"/>
            <a:ext cx="10932160" cy="1143070"/>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AU" sz="2400" dirty="0"/>
              <a:t>Predictions temperature summary: Note – both forward and reverse reaction increase initially, then a new equilibrium with a new Kc value is established</a:t>
            </a:r>
          </a:p>
        </p:txBody>
      </p:sp>
      <p:graphicFrame>
        <p:nvGraphicFramePr>
          <p:cNvPr id="12" name="Table 11">
            <a:extLst>
              <a:ext uri="{FF2B5EF4-FFF2-40B4-BE49-F238E27FC236}">
                <a16:creationId xmlns:a16="http://schemas.microsoft.com/office/drawing/2014/main" id="{86886F9A-BDB9-472C-8448-A553857EBA7F}"/>
              </a:ext>
            </a:extLst>
          </p:cNvPr>
          <p:cNvGraphicFramePr>
            <a:graphicFrameLocks noGrp="1"/>
          </p:cNvGraphicFramePr>
          <p:nvPr>
            <p:extLst>
              <p:ext uri="{D42A27DB-BD31-4B8C-83A1-F6EECF244321}">
                <p14:modId xmlns:p14="http://schemas.microsoft.com/office/powerpoint/2010/main" val="3592311443"/>
              </p:ext>
            </p:extLst>
          </p:nvPr>
        </p:nvGraphicFramePr>
        <p:xfrm>
          <a:off x="1885572" y="5010239"/>
          <a:ext cx="8061068" cy="1449324"/>
        </p:xfrm>
        <a:graphic>
          <a:graphicData uri="http://schemas.openxmlformats.org/drawingml/2006/table">
            <a:tbl>
              <a:tblPr firstRow="1" firstCol="1" bandRow="1">
                <a:tableStyleId>{5C22544A-7EE6-4342-B048-85BDC9FD1C3A}</a:tableStyleId>
              </a:tblPr>
              <a:tblGrid>
                <a:gridCol w="3387468">
                  <a:extLst>
                    <a:ext uri="{9D8B030D-6E8A-4147-A177-3AD203B41FA5}">
                      <a16:colId xmlns:a16="http://schemas.microsoft.com/office/drawing/2014/main" val="2255817953"/>
                    </a:ext>
                  </a:extLst>
                </a:gridCol>
                <a:gridCol w="4673600">
                  <a:extLst>
                    <a:ext uri="{9D8B030D-6E8A-4147-A177-3AD203B41FA5}">
                      <a16:colId xmlns:a16="http://schemas.microsoft.com/office/drawing/2014/main" val="1508849660"/>
                    </a:ext>
                  </a:extLst>
                </a:gridCol>
              </a:tblGrid>
              <a:tr h="0">
                <a:tc>
                  <a:txBody>
                    <a:bodyPr/>
                    <a:lstStyle/>
                    <a:p>
                      <a:pPr algn="ctr">
                        <a:lnSpc>
                          <a:spcPct val="107000"/>
                        </a:lnSpc>
                        <a:spcAft>
                          <a:spcPts val="800"/>
                        </a:spcAft>
                      </a:pPr>
                      <a:r>
                        <a:rPr lang="en-AU" sz="2000" dirty="0">
                          <a:effectLst/>
                        </a:rPr>
                        <a:t>Imposed change</a:t>
                      </a:r>
                      <a:endParaRPr lang="en-AU" sz="2400" dirty="0">
                        <a:effectLst/>
                        <a:latin typeface="Calibri" panose="020F0502020204030204" pitchFamily="34" charset="0"/>
                        <a:ea typeface="PMingLiU" panose="020B0604030504040204" pitchFamily="18" charset="-120"/>
                        <a:cs typeface="Times New Roman" panose="02020603050405020304" pitchFamily="18" charset="0"/>
                      </a:endParaRPr>
                    </a:p>
                  </a:txBody>
                  <a:tcPr marL="95250" marR="95250" marT="85725" marB="85725" anchor="ctr"/>
                </a:tc>
                <a:tc>
                  <a:txBody>
                    <a:bodyPr/>
                    <a:lstStyle/>
                    <a:p>
                      <a:pPr algn="ctr">
                        <a:lnSpc>
                          <a:spcPct val="107000"/>
                        </a:lnSpc>
                        <a:spcAft>
                          <a:spcPts val="800"/>
                        </a:spcAft>
                      </a:pPr>
                      <a:r>
                        <a:rPr lang="en-AU" sz="2000" dirty="0">
                          <a:effectLst/>
                        </a:rPr>
                        <a:t>Response</a:t>
                      </a:r>
                      <a:endParaRPr lang="en-AU" sz="2400" dirty="0">
                        <a:effectLst/>
                        <a:latin typeface="Calibri" panose="020F0502020204030204" pitchFamily="34" charset="0"/>
                        <a:ea typeface="PMingLiU" panose="020B0604030504040204" pitchFamily="18" charset="-120"/>
                        <a:cs typeface="Times New Roman" panose="02020603050405020304" pitchFamily="18" charset="0"/>
                      </a:endParaRPr>
                    </a:p>
                  </a:txBody>
                  <a:tcPr marL="95250" marR="95250" marT="85725" marB="85725" anchor="ctr"/>
                </a:tc>
                <a:extLst>
                  <a:ext uri="{0D108BD9-81ED-4DB2-BD59-A6C34878D82A}">
                    <a16:rowId xmlns:a16="http://schemas.microsoft.com/office/drawing/2014/main" val="3502098377"/>
                  </a:ext>
                </a:extLst>
              </a:tr>
              <a:tr h="0">
                <a:tc>
                  <a:txBody>
                    <a:bodyPr/>
                    <a:lstStyle/>
                    <a:p>
                      <a:pPr algn="ctr">
                        <a:lnSpc>
                          <a:spcPct val="107000"/>
                        </a:lnSpc>
                        <a:spcAft>
                          <a:spcPts val="800"/>
                        </a:spcAft>
                      </a:pPr>
                      <a:r>
                        <a:rPr lang="en-AU" sz="2000">
                          <a:effectLst/>
                        </a:rPr>
                        <a:t>Increase in temperature</a:t>
                      </a:r>
                      <a:endParaRPr lang="en-AU" sz="2400">
                        <a:effectLst/>
                        <a:latin typeface="Calibri" panose="020F0502020204030204" pitchFamily="34" charset="0"/>
                        <a:ea typeface="PMingLiU" panose="020B0604030504040204" pitchFamily="18" charset="-120"/>
                        <a:cs typeface="Times New Roman" panose="02020603050405020304" pitchFamily="18" charset="0"/>
                      </a:endParaRPr>
                    </a:p>
                  </a:txBody>
                  <a:tcPr marL="95250" marR="95250" marT="85725" marB="85725" anchor="ctr"/>
                </a:tc>
                <a:tc>
                  <a:txBody>
                    <a:bodyPr/>
                    <a:lstStyle/>
                    <a:p>
                      <a:pPr algn="ctr">
                        <a:lnSpc>
                          <a:spcPct val="107000"/>
                        </a:lnSpc>
                        <a:spcAft>
                          <a:spcPts val="800"/>
                        </a:spcAft>
                      </a:pPr>
                      <a:r>
                        <a:rPr lang="en-AU" sz="2000">
                          <a:effectLst/>
                        </a:rPr>
                        <a:t>Endothermic reaction favoured</a:t>
                      </a:r>
                      <a:endParaRPr lang="en-AU" sz="2400">
                        <a:effectLst/>
                        <a:latin typeface="Calibri" panose="020F0502020204030204" pitchFamily="34" charset="0"/>
                        <a:ea typeface="PMingLiU" panose="020B0604030504040204" pitchFamily="18" charset="-120"/>
                        <a:cs typeface="Times New Roman" panose="02020603050405020304" pitchFamily="18" charset="0"/>
                      </a:endParaRPr>
                    </a:p>
                  </a:txBody>
                  <a:tcPr marL="95250" marR="95250" marT="85725" marB="85725" anchor="ctr"/>
                </a:tc>
                <a:extLst>
                  <a:ext uri="{0D108BD9-81ED-4DB2-BD59-A6C34878D82A}">
                    <a16:rowId xmlns:a16="http://schemas.microsoft.com/office/drawing/2014/main" val="998452347"/>
                  </a:ext>
                </a:extLst>
              </a:tr>
              <a:tr h="0">
                <a:tc>
                  <a:txBody>
                    <a:bodyPr/>
                    <a:lstStyle/>
                    <a:p>
                      <a:pPr algn="ctr">
                        <a:lnSpc>
                          <a:spcPct val="107000"/>
                        </a:lnSpc>
                        <a:spcAft>
                          <a:spcPts val="800"/>
                        </a:spcAft>
                      </a:pPr>
                      <a:r>
                        <a:rPr lang="en-AU" sz="2000">
                          <a:effectLst/>
                        </a:rPr>
                        <a:t>Decrease in temperature</a:t>
                      </a:r>
                      <a:endParaRPr lang="en-AU" sz="2400">
                        <a:effectLst/>
                        <a:latin typeface="Calibri" panose="020F0502020204030204" pitchFamily="34" charset="0"/>
                        <a:ea typeface="PMingLiU" panose="020B0604030504040204" pitchFamily="18" charset="-120"/>
                        <a:cs typeface="Times New Roman" panose="02020603050405020304" pitchFamily="18" charset="0"/>
                      </a:endParaRPr>
                    </a:p>
                  </a:txBody>
                  <a:tcPr marL="95250" marR="95250" marT="85725" marB="85725" anchor="ctr"/>
                </a:tc>
                <a:tc>
                  <a:txBody>
                    <a:bodyPr/>
                    <a:lstStyle/>
                    <a:p>
                      <a:pPr algn="ctr">
                        <a:lnSpc>
                          <a:spcPct val="107000"/>
                        </a:lnSpc>
                        <a:spcAft>
                          <a:spcPts val="800"/>
                        </a:spcAft>
                      </a:pPr>
                      <a:r>
                        <a:rPr lang="en-AU" sz="2000" dirty="0">
                          <a:effectLst/>
                        </a:rPr>
                        <a:t>Exothermic reaction favoured</a:t>
                      </a:r>
                      <a:endParaRPr lang="en-AU" sz="2400" dirty="0">
                        <a:effectLst/>
                        <a:latin typeface="Calibri" panose="020F0502020204030204" pitchFamily="34" charset="0"/>
                        <a:ea typeface="PMingLiU" panose="020B0604030504040204" pitchFamily="18" charset="-120"/>
                        <a:cs typeface="Times New Roman" panose="02020603050405020304" pitchFamily="18" charset="0"/>
                      </a:endParaRPr>
                    </a:p>
                  </a:txBody>
                  <a:tcPr marL="95250" marR="95250" marT="85725" marB="85725" anchor="ctr"/>
                </a:tc>
                <a:extLst>
                  <a:ext uri="{0D108BD9-81ED-4DB2-BD59-A6C34878D82A}">
                    <a16:rowId xmlns:a16="http://schemas.microsoft.com/office/drawing/2014/main" val="3777019130"/>
                  </a:ext>
                </a:extLst>
              </a:tr>
            </a:tbl>
          </a:graphicData>
        </a:graphic>
      </p:graphicFrame>
    </p:spTree>
    <p:extLst>
      <p:ext uri="{BB962C8B-B14F-4D97-AF65-F5344CB8AC3E}">
        <p14:creationId xmlns:p14="http://schemas.microsoft.com/office/powerpoint/2010/main" val="427160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Le </a:t>
            </a:r>
            <a:r>
              <a:rPr lang="en-US" sz="3200" dirty="0" err="1">
                <a:solidFill>
                  <a:schemeClr val="tx1"/>
                </a:solidFill>
              </a:rPr>
              <a:t>Chatelier’s</a:t>
            </a:r>
            <a:r>
              <a:rPr lang="en-US" sz="3200" dirty="0">
                <a:solidFill>
                  <a:schemeClr val="tx1"/>
                </a:solidFill>
              </a:rPr>
              <a:t> principle</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sp>
        <p:nvSpPr>
          <p:cNvPr id="13" name="TextBox 12">
            <a:extLst>
              <a:ext uri="{FF2B5EF4-FFF2-40B4-BE49-F238E27FC236}">
                <a16:creationId xmlns:a16="http://schemas.microsoft.com/office/drawing/2014/main" id="{48B90418-3CA5-405D-8B7A-78F086DBC6EE}"/>
              </a:ext>
            </a:extLst>
          </p:cNvPr>
          <p:cNvSpPr txBox="1"/>
          <p:nvPr/>
        </p:nvSpPr>
        <p:spPr>
          <a:xfrm>
            <a:off x="604520" y="1849902"/>
            <a:ext cx="10977880" cy="4062009"/>
          </a:xfrm>
          <a:prstGeom prst="rect">
            <a:avLst/>
          </a:prstGeom>
          <a:noFill/>
        </p:spPr>
        <p:txBody>
          <a:bodyPr wrap="square">
            <a:spAutoFit/>
          </a:bodyPr>
          <a:lstStyle/>
          <a:p>
            <a:pPr>
              <a:lnSpc>
                <a:spcPct val="107000"/>
              </a:lnSpc>
              <a:spcBef>
                <a:spcPts val="600"/>
              </a:spcBef>
              <a:spcAft>
                <a:spcPts val="600"/>
              </a:spcAft>
            </a:pPr>
            <a:r>
              <a:rPr lang="en-AU" sz="2400" b="1" dirty="0">
                <a:solidFill>
                  <a:srgbClr val="000000"/>
                </a:solidFill>
                <a:effectLst/>
                <a:ea typeface="Times New Roman" panose="02020603050405020304" pitchFamily="18" charset="0"/>
                <a:cs typeface="Times New Roman" panose="02020603050405020304" pitchFamily="18" charset="0"/>
              </a:rPr>
              <a:t>Catalyst use on Equilibrium</a:t>
            </a:r>
            <a:endParaRPr lang="en-AU" sz="2400" dirty="0">
              <a:effectLst/>
              <a:ea typeface="PMingLiU" panose="020B0604030504040204" pitchFamily="18" charset="-120"/>
              <a:cs typeface="Times New Roman" panose="02020603050405020304" pitchFamily="18" charset="0"/>
            </a:endParaRPr>
          </a:p>
          <a:p>
            <a:pPr marL="800100" lvl="1" indent="-342900">
              <a:lnSpc>
                <a:spcPct val="150000"/>
              </a:lnSpc>
              <a:spcBef>
                <a:spcPts val="600"/>
              </a:spcBef>
              <a:spcAft>
                <a:spcPts val="600"/>
              </a:spcAft>
              <a:buFont typeface="Arial" panose="020B0604020202020204" pitchFamily="34" charset="0"/>
              <a:buChar char="•"/>
            </a:pPr>
            <a:r>
              <a:rPr lang="en-AU" sz="2400" dirty="0">
                <a:solidFill>
                  <a:srgbClr val="000000"/>
                </a:solidFill>
                <a:effectLst/>
                <a:ea typeface="Times New Roman" panose="02020603050405020304" pitchFamily="18" charset="0"/>
                <a:cs typeface="Times New Roman" panose="02020603050405020304" pitchFamily="18" charset="0"/>
              </a:rPr>
              <a:t>Since a catalyst speeds up the rate of a reaction, you might think that it would have an effect on the equilibrium position. However, catalysts have equal effects on the forward and reverse rates, so for a system at equilibrium, these two rates remain equal. </a:t>
            </a:r>
          </a:p>
          <a:p>
            <a:pPr marL="800100" lvl="1" indent="-342900">
              <a:lnSpc>
                <a:spcPct val="150000"/>
              </a:lnSpc>
              <a:spcBef>
                <a:spcPts val="600"/>
              </a:spcBef>
              <a:spcAft>
                <a:spcPts val="600"/>
              </a:spcAft>
              <a:buFont typeface="Arial" panose="020B0604020202020204" pitchFamily="34" charset="0"/>
              <a:buChar char="•"/>
            </a:pPr>
            <a:r>
              <a:rPr lang="en-AU" sz="2400" dirty="0">
                <a:solidFill>
                  <a:srgbClr val="000000"/>
                </a:solidFill>
                <a:effectLst/>
                <a:ea typeface="Times New Roman" panose="02020603050405020304" pitchFamily="18" charset="0"/>
                <a:cs typeface="Times New Roman" panose="02020603050405020304" pitchFamily="18" charset="0"/>
              </a:rPr>
              <a:t>A system will reach equilibrium more quickly in the presence of a catalyst, but the equilibrium position itself is unaffected.</a:t>
            </a:r>
            <a:endParaRPr lang="en-AU" sz="2400" dirty="0">
              <a:effectLst/>
              <a:ea typeface="PMingLiU" panose="020B0604030504040204" pitchFamily="18" charset="-120"/>
              <a:cs typeface="Times New Roman" panose="02020603050405020304" pitchFamily="18" charset="0"/>
            </a:endParaRPr>
          </a:p>
        </p:txBody>
      </p:sp>
    </p:spTree>
    <p:extLst>
      <p:ext uri="{BB962C8B-B14F-4D97-AF65-F5344CB8AC3E}">
        <p14:creationId xmlns:p14="http://schemas.microsoft.com/office/powerpoint/2010/main" val="2263387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Outline</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sp>
        <p:nvSpPr>
          <p:cNvPr id="3" name="TextBox 2">
            <a:extLst>
              <a:ext uri="{FF2B5EF4-FFF2-40B4-BE49-F238E27FC236}">
                <a16:creationId xmlns:a16="http://schemas.microsoft.com/office/drawing/2014/main" id="{9AE17C99-EADF-4E48-86D1-42405A26D2BA}"/>
              </a:ext>
            </a:extLst>
          </p:cNvPr>
          <p:cNvSpPr txBox="1"/>
          <p:nvPr/>
        </p:nvSpPr>
        <p:spPr>
          <a:xfrm>
            <a:off x="1310640" y="2021840"/>
            <a:ext cx="8808720" cy="391305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t>Equilibrium law (Equilibrium constant expressions)</a:t>
            </a:r>
          </a:p>
          <a:p>
            <a:pPr marL="342900" indent="-342900">
              <a:lnSpc>
                <a:spcPct val="150000"/>
              </a:lnSpc>
              <a:buFont typeface="Arial" panose="020B0604020202020204" pitchFamily="34" charset="0"/>
              <a:buChar char="•"/>
            </a:pPr>
            <a:r>
              <a:rPr lang="en-US" sz="2400" dirty="0"/>
              <a:t>Effect of shifting the equilibrium</a:t>
            </a:r>
          </a:p>
          <a:p>
            <a:pPr marL="342900" indent="-342900">
              <a:lnSpc>
                <a:spcPct val="150000"/>
              </a:lnSpc>
              <a:buFont typeface="Arial" panose="020B0604020202020204" pitchFamily="34" charset="0"/>
              <a:buChar char="•"/>
            </a:pPr>
            <a:endParaRPr lang="en-US" sz="2400" dirty="0"/>
          </a:p>
          <a:p>
            <a:pPr>
              <a:lnSpc>
                <a:spcPct val="150000"/>
              </a:lnSpc>
            </a:pPr>
            <a:r>
              <a:rPr lang="en-US" sz="2400" dirty="0"/>
              <a:t>Resources</a:t>
            </a:r>
          </a:p>
          <a:p>
            <a:pPr marL="342900" indent="-342900">
              <a:lnSpc>
                <a:spcPct val="150000"/>
              </a:lnSpc>
              <a:buFont typeface="Arial" panose="020B0604020202020204" pitchFamily="34" charset="0"/>
              <a:buChar char="•"/>
            </a:pPr>
            <a:r>
              <a:rPr lang="en-US" sz="2400" dirty="0"/>
              <a:t>Essential chemistry </a:t>
            </a:r>
            <a:r>
              <a:rPr lang="en-US" sz="2400" dirty="0" err="1"/>
              <a:t>ch</a:t>
            </a:r>
            <a:r>
              <a:rPr lang="en-US" sz="2400" dirty="0"/>
              <a:t> 2.4 – 2.5, Set 2 Q 7-8</a:t>
            </a:r>
          </a:p>
          <a:p>
            <a:pPr marL="342900" indent="-342900">
              <a:lnSpc>
                <a:spcPct val="150000"/>
              </a:lnSpc>
              <a:buFont typeface="Arial" panose="020B0604020202020204" pitchFamily="34" charset="0"/>
              <a:buChar char="•"/>
            </a:pPr>
            <a:r>
              <a:rPr lang="en-US" sz="2400" dirty="0"/>
              <a:t>Worksheets on shifting equilibria</a:t>
            </a:r>
          </a:p>
          <a:p>
            <a:pPr marL="342900" indent="-342900">
              <a:lnSpc>
                <a:spcPct val="150000"/>
              </a:lnSpc>
              <a:buFont typeface="Arial" panose="020B0604020202020204" pitchFamily="34" charset="0"/>
              <a:buChar char="•"/>
            </a:pPr>
            <a:r>
              <a:rPr lang="en-US" sz="2400" dirty="0"/>
              <a:t>STAWA Set 5: Equilibrium constant expressions</a:t>
            </a:r>
            <a:endParaRPr lang="en-AU" sz="2400" dirty="0"/>
          </a:p>
        </p:txBody>
      </p:sp>
    </p:spTree>
    <p:extLst>
      <p:ext uri="{BB962C8B-B14F-4D97-AF65-F5344CB8AC3E}">
        <p14:creationId xmlns:p14="http://schemas.microsoft.com/office/powerpoint/2010/main" val="5117934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Equilibrium law</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sp>
        <p:nvSpPr>
          <p:cNvPr id="3" name="TextBox 2">
            <a:extLst>
              <a:ext uri="{FF2B5EF4-FFF2-40B4-BE49-F238E27FC236}">
                <a16:creationId xmlns:a16="http://schemas.microsoft.com/office/drawing/2014/main" id="{5AF323F7-5864-41F6-BB2E-675CAEED2AC4}"/>
              </a:ext>
            </a:extLst>
          </p:cNvPr>
          <p:cNvSpPr txBox="1"/>
          <p:nvPr/>
        </p:nvSpPr>
        <p:spPr>
          <a:xfrm>
            <a:off x="274320" y="1473200"/>
            <a:ext cx="11389360" cy="5575052"/>
          </a:xfrm>
          <a:prstGeom prst="rect">
            <a:avLst/>
          </a:prstGeom>
          <a:noFill/>
        </p:spPr>
        <p:txBody>
          <a:bodyPr wrap="square" rtlCol="0">
            <a:spAutoFit/>
          </a:bodyPr>
          <a:lstStyle/>
          <a:p>
            <a:pPr>
              <a:lnSpc>
                <a:spcPct val="150000"/>
              </a:lnSpc>
            </a:pPr>
            <a:r>
              <a:rPr lang="en-US" sz="2400" dirty="0"/>
              <a:t>Recall</a:t>
            </a:r>
          </a:p>
          <a:p>
            <a:pPr marL="800100" lvl="1" indent="-342900">
              <a:lnSpc>
                <a:spcPct val="150000"/>
              </a:lnSpc>
              <a:buFont typeface="Arial" panose="020B0604020202020204" pitchFamily="34" charset="0"/>
              <a:buChar char="•"/>
            </a:pPr>
            <a:r>
              <a:rPr lang="en-US" sz="2400" dirty="0"/>
              <a:t>The system must be closed, meaning no substances can enter or leave the system.</a:t>
            </a:r>
          </a:p>
          <a:p>
            <a:pPr marL="800100" lvl="1" indent="-342900">
              <a:lnSpc>
                <a:spcPct val="150000"/>
              </a:lnSpc>
              <a:buFont typeface="Arial" panose="020B0604020202020204" pitchFamily="34" charset="0"/>
              <a:buChar char="•"/>
            </a:pPr>
            <a:r>
              <a:rPr lang="en-US" sz="2400" dirty="0"/>
              <a:t>Equilibrium is a dynamic process. Even though we do not observe any changes, both the forward and reverse reaction are still taking place.</a:t>
            </a:r>
          </a:p>
          <a:p>
            <a:pPr marL="800100" lvl="1" indent="-342900">
              <a:lnSpc>
                <a:spcPct val="150000"/>
              </a:lnSpc>
              <a:buFont typeface="Arial" panose="020B0604020202020204" pitchFamily="34" charset="0"/>
              <a:buChar char="•"/>
            </a:pPr>
            <a:r>
              <a:rPr lang="en-US" sz="2400" dirty="0"/>
              <a:t>The rates of the forward and reverse reactions must be equal at equilibrium.</a:t>
            </a:r>
          </a:p>
          <a:p>
            <a:pPr marL="800100" lvl="1" indent="-342900">
              <a:lnSpc>
                <a:spcPct val="150000"/>
              </a:lnSpc>
              <a:buFont typeface="Arial" panose="020B0604020202020204" pitchFamily="34" charset="0"/>
              <a:buChar char="•"/>
            </a:pPr>
            <a:r>
              <a:rPr lang="en-US" sz="2400" dirty="0"/>
              <a:t>The concentrations of the reactants and products may not be equal at the start of the reaction, and they may not be equal after equilibrium is established. However, after equilibrium is attained, the concentrations of reactants and products will remain constant.</a:t>
            </a:r>
          </a:p>
          <a:p>
            <a:pPr marL="800100" lvl="1" indent="-342900">
              <a:lnSpc>
                <a:spcPct val="150000"/>
              </a:lnSpc>
              <a:buFont typeface="Arial" panose="020B0604020202020204" pitchFamily="34" charset="0"/>
              <a:buChar char="•"/>
            </a:pPr>
            <a:endParaRPr lang="en-AU" sz="2400" dirty="0"/>
          </a:p>
        </p:txBody>
      </p:sp>
      <p:sp>
        <p:nvSpPr>
          <p:cNvPr id="4" name="TextBox 3">
            <a:extLst>
              <a:ext uri="{FF2B5EF4-FFF2-40B4-BE49-F238E27FC236}">
                <a16:creationId xmlns:a16="http://schemas.microsoft.com/office/drawing/2014/main" id="{8C1F5206-1409-4844-A1CF-EFAC6DACB7A7}"/>
              </a:ext>
            </a:extLst>
          </p:cNvPr>
          <p:cNvSpPr txBox="1"/>
          <p:nvPr/>
        </p:nvSpPr>
        <p:spPr>
          <a:xfrm>
            <a:off x="9303574" y="6339840"/>
            <a:ext cx="2888426" cy="369332"/>
          </a:xfrm>
          <a:prstGeom prst="rect">
            <a:avLst/>
          </a:prstGeom>
          <a:noFill/>
        </p:spPr>
        <p:txBody>
          <a:bodyPr wrap="square" rtlCol="0">
            <a:spAutoFit/>
          </a:bodyPr>
          <a:lstStyle/>
          <a:p>
            <a:r>
              <a:rPr lang="en-US" dirty="0"/>
              <a:t>Ref: Gary Turner Science</a:t>
            </a:r>
            <a:endParaRPr lang="en-AU" dirty="0"/>
          </a:p>
        </p:txBody>
      </p:sp>
    </p:spTree>
    <p:extLst>
      <p:ext uri="{BB962C8B-B14F-4D97-AF65-F5344CB8AC3E}">
        <p14:creationId xmlns:p14="http://schemas.microsoft.com/office/powerpoint/2010/main" val="837852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Equilibrium law</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sp>
        <p:nvSpPr>
          <p:cNvPr id="10" name="TextBox 9">
            <a:extLst>
              <a:ext uri="{FF2B5EF4-FFF2-40B4-BE49-F238E27FC236}">
                <a16:creationId xmlns:a16="http://schemas.microsoft.com/office/drawing/2014/main" id="{D44AD10E-6F48-4F45-BD7A-8BF4AC2EB277}"/>
              </a:ext>
            </a:extLst>
          </p:cNvPr>
          <p:cNvSpPr txBox="1"/>
          <p:nvPr/>
        </p:nvSpPr>
        <p:spPr>
          <a:xfrm>
            <a:off x="338712" y="1688707"/>
            <a:ext cx="10237848" cy="1141787"/>
          </a:xfrm>
          <a:prstGeom prst="rect">
            <a:avLst/>
          </a:prstGeom>
          <a:noFill/>
        </p:spPr>
        <p:txBody>
          <a:bodyPr wrap="square">
            <a:spAutoFit/>
          </a:bodyPr>
          <a:lstStyle/>
          <a:p>
            <a:pPr>
              <a:lnSpc>
                <a:spcPct val="107000"/>
              </a:lnSpc>
              <a:spcBef>
                <a:spcPts val="600"/>
              </a:spcBef>
              <a:spcAft>
                <a:spcPts val="600"/>
              </a:spcAft>
            </a:pPr>
            <a:r>
              <a:rPr lang="en-AU" sz="2400" dirty="0">
                <a:solidFill>
                  <a:srgbClr val="000000"/>
                </a:solidFill>
                <a:effectLst/>
                <a:ea typeface="Times New Roman" panose="02020603050405020304" pitchFamily="18" charset="0"/>
                <a:cs typeface="Times New Roman" panose="02020603050405020304" pitchFamily="18" charset="0"/>
              </a:rPr>
              <a:t>Consider the hypothetical reversible reaction below.</a:t>
            </a:r>
            <a:endParaRPr lang="en-AU" sz="2400" dirty="0">
              <a:effectLst/>
              <a:ea typeface="PMingLiU" panose="020B0604030504040204" pitchFamily="18" charset="-120"/>
              <a:cs typeface="Times New Roman" panose="02020603050405020304" pitchFamily="18" charset="0"/>
            </a:endParaRPr>
          </a:p>
          <a:p>
            <a:pPr marL="457200" algn="ctr">
              <a:lnSpc>
                <a:spcPct val="107000"/>
              </a:lnSpc>
              <a:spcBef>
                <a:spcPts val="600"/>
              </a:spcBef>
              <a:spcAft>
                <a:spcPts val="600"/>
              </a:spcAft>
            </a:pPr>
            <a:r>
              <a:rPr lang="en-AU" sz="3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AU" sz="32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aA</a:t>
            </a:r>
            <a:r>
              <a:rPr lang="en-AU" sz="3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t>
            </a:r>
            <a:r>
              <a:rPr lang="en-AU" sz="32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bB</a:t>
            </a:r>
            <a:r>
              <a:rPr lang="en-AU" sz="3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AU" sz="3200" dirty="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AU" sz="3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AU" sz="32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cC</a:t>
            </a:r>
            <a:r>
              <a:rPr lang="en-AU" sz="3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t>
            </a:r>
            <a:r>
              <a:rPr lang="en-AU" sz="32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dD</a:t>
            </a:r>
            <a:endParaRPr lang="en-AU" sz="3200" dirty="0">
              <a:effectLst/>
              <a:latin typeface="Calibri" panose="020F0502020204030204" pitchFamily="34" charset="0"/>
              <a:ea typeface="PMingLiU" panose="020B0604030504040204" pitchFamily="18" charset="-120"/>
              <a:cs typeface="Times New Roman" panose="02020603050405020304" pitchFamily="18" charset="0"/>
            </a:endParaRPr>
          </a:p>
        </p:txBody>
      </p:sp>
      <p:sp>
        <p:nvSpPr>
          <p:cNvPr id="12" name="TextBox 11">
            <a:extLst>
              <a:ext uri="{FF2B5EF4-FFF2-40B4-BE49-F238E27FC236}">
                <a16:creationId xmlns:a16="http://schemas.microsoft.com/office/drawing/2014/main" id="{CB7E505E-7DB9-4450-844A-DEDF199CEA0E}"/>
              </a:ext>
            </a:extLst>
          </p:cNvPr>
          <p:cNvSpPr txBox="1"/>
          <p:nvPr/>
        </p:nvSpPr>
        <p:spPr>
          <a:xfrm>
            <a:off x="662940" y="2996629"/>
            <a:ext cx="10866120" cy="2677656"/>
          </a:xfrm>
          <a:prstGeom prst="rect">
            <a:avLst/>
          </a:prstGeom>
          <a:noFill/>
        </p:spPr>
        <p:txBody>
          <a:bodyPr wrap="square">
            <a:spAutoFit/>
          </a:bodyPr>
          <a:lstStyle/>
          <a:p>
            <a:pPr marL="342900" indent="-342900">
              <a:buFont typeface="Arial" panose="020B0604020202020204" pitchFamily="34" charset="0"/>
              <a:buChar char="•"/>
            </a:pPr>
            <a:r>
              <a:rPr lang="en-AU" sz="2400" dirty="0">
                <a:effectLst/>
                <a:ea typeface="Times New Roman" panose="02020603050405020304" pitchFamily="18" charset="0"/>
              </a:rPr>
              <a:t>the rates of the forward and reverse reactions are the same at equilibrium, and so the concentrations of all of the substances are constant</a:t>
            </a:r>
          </a:p>
          <a:p>
            <a:pPr marL="342900" indent="-342900">
              <a:buFont typeface="Arial" panose="020B0604020202020204" pitchFamily="34" charset="0"/>
              <a:buChar char="•"/>
            </a:pPr>
            <a:r>
              <a:rPr lang="en-AU" sz="2400" dirty="0"/>
              <a:t>The </a:t>
            </a:r>
            <a:r>
              <a:rPr lang="en-AU" sz="2400" dirty="0">
                <a:solidFill>
                  <a:srgbClr val="0070C0"/>
                </a:solidFill>
              </a:rPr>
              <a:t>equilibrium constant (Kc) </a:t>
            </a:r>
            <a:r>
              <a:rPr lang="en-AU" sz="2400" dirty="0"/>
              <a:t>is the mathematical product of the concentrations of the products to the mathematical product of the concentrations of the reactants for a reaction at equilibrium</a:t>
            </a:r>
          </a:p>
          <a:p>
            <a:pPr marL="342900" indent="-342900">
              <a:buFont typeface="Arial" panose="020B0604020202020204" pitchFamily="34" charset="0"/>
              <a:buChar char="•"/>
            </a:pPr>
            <a:r>
              <a:rPr lang="en-AU" sz="2400" dirty="0">
                <a:effectLst/>
                <a:ea typeface="Times New Roman" panose="02020603050405020304" pitchFamily="18" charset="0"/>
              </a:rPr>
              <a:t>Each concentration is raised to the power of its coefficient in the balanced chemical equation</a:t>
            </a:r>
            <a:endParaRPr lang="en-AU" sz="3200" dirty="0"/>
          </a:p>
        </p:txBody>
      </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81FFFEE3-AC47-4225-83BD-5FE4754FFFCB}"/>
                  </a:ext>
                </a:extLst>
              </p:cNvPr>
              <p:cNvSpPr txBox="1"/>
              <p:nvPr/>
            </p:nvSpPr>
            <p:spPr>
              <a:xfrm>
                <a:off x="2182306" y="5457343"/>
                <a:ext cx="6106160" cy="1009315"/>
              </a:xfrm>
              <a:prstGeom prst="rect">
                <a:avLst/>
              </a:prstGeom>
              <a:noFill/>
            </p:spPr>
            <p:txBody>
              <a:bodyPr wrap="square">
                <a:spAutoFit/>
              </a:bodyPr>
              <a:lstStyle/>
              <a:p>
                <a:pPr algn="ctr">
                  <a:lnSpc>
                    <a:spcPct val="107000"/>
                  </a:lnSpc>
                  <a:spcBef>
                    <a:spcPts val="600"/>
                  </a:spcBef>
                  <a:spcAft>
                    <a:spcPts val="600"/>
                  </a:spcAft>
                </a:pPr>
                <a14:m>
                  <m:oMath xmlns:m="http://schemas.openxmlformats.org/officeDocument/2006/math">
                    <m:sSub>
                      <m:sSubPr>
                        <m:ctrlPr>
                          <a:rPr lang="en-AU" sz="3200" i="1" smtClean="0">
                            <a:effectLst/>
                            <a:latin typeface="Cambria Math" panose="02040503050406030204" pitchFamily="18" charset="0"/>
                            <a:ea typeface="Times New Roman" panose="02020603050405020304" pitchFamily="18" charset="0"/>
                            <a:cs typeface="Arial" panose="020B0604020202020204" pitchFamily="34" charset="0"/>
                          </a:rPr>
                        </m:ctrlPr>
                      </m:sSubPr>
                      <m:e>
                        <m:r>
                          <a:rPr lang="en-AU" sz="32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𝐾</m:t>
                        </m:r>
                      </m:e>
                      <m:sub>
                        <m:r>
                          <a:rPr lang="en-US" sz="3200" b="0" i="1"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𝑐</m:t>
                        </m:r>
                      </m:sub>
                    </m:sSub>
                    <m:r>
                      <a:rPr lang="en-AU" sz="32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 </m:t>
                    </m:r>
                    <m:f>
                      <m:fPr>
                        <m:ctrlPr>
                          <a:rPr lang="en-AU" sz="3200" i="1">
                            <a:effectLst/>
                            <a:latin typeface="Cambria Math" panose="02040503050406030204" pitchFamily="18" charset="0"/>
                            <a:ea typeface="Times New Roman" panose="02020603050405020304" pitchFamily="18" charset="0"/>
                            <a:cs typeface="Arial" panose="020B0604020202020204" pitchFamily="34" charset="0"/>
                          </a:rPr>
                        </m:ctrlPr>
                      </m:fPr>
                      <m:num>
                        <m:sSup>
                          <m:sSupPr>
                            <m:ctrlPr>
                              <a:rPr lang="en-AU" sz="3200" i="1">
                                <a:effectLst/>
                                <a:latin typeface="Cambria Math" panose="02040503050406030204" pitchFamily="18" charset="0"/>
                                <a:ea typeface="Times New Roman" panose="02020603050405020304" pitchFamily="18" charset="0"/>
                                <a:cs typeface="Arial" panose="020B0604020202020204" pitchFamily="34" charset="0"/>
                              </a:rPr>
                            </m:ctrlPr>
                          </m:sSupPr>
                          <m:e>
                            <m:r>
                              <a:rPr lang="en-AU" sz="32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r>
                              <a:rPr lang="en-AU" sz="32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𝐶</m:t>
                            </m:r>
                            <m:r>
                              <a:rPr lang="en-AU" sz="32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e>
                          <m:sup>
                            <m:r>
                              <a:rPr lang="en-AU" sz="32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𝑐</m:t>
                            </m:r>
                          </m:sup>
                        </m:sSup>
                        <m:r>
                          <a:rPr lang="en-AU" sz="32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 </m:t>
                        </m:r>
                        <m:sSup>
                          <m:sSupPr>
                            <m:ctrlPr>
                              <a:rPr lang="en-AU" sz="3200" i="1">
                                <a:effectLst/>
                                <a:latin typeface="Cambria Math" panose="02040503050406030204" pitchFamily="18" charset="0"/>
                                <a:ea typeface="Times New Roman" panose="02020603050405020304" pitchFamily="18" charset="0"/>
                                <a:cs typeface="Arial" panose="020B0604020202020204" pitchFamily="34" charset="0"/>
                              </a:rPr>
                            </m:ctrlPr>
                          </m:sSupPr>
                          <m:e>
                            <m:r>
                              <a:rPr lang="en-AU" sz="32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r>
                              <a:rPr lang="en-AU" sz="32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𝐷</m:t>
                            </m:r>
                            <m:r>
                              <a:rPr lang="en-AU" sz="32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e>
                          <m:sup>
                            <m:r>
                              <a:rPr lang="en-AU" sz="32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𝑑</m:t>
                            </m:r>
                          </m:sup>
                        </m:sSup>
                      </m:num>
                      <m:den>
                        <m:sSup>
                          <m:sSupPr>
                            <m:ctrlPr>
                              <a:rPr lang="en-AU" sz="3200" i="1">
                                <a:effectLst/>
                                <a:latin typeface="Cambria Math" panose="02040503050406030204" pitchFamily="18" charset="0"/>
                                <a:ea typeface="Times New Roman" panose="02020603050405020304" pitchFamily="18" charset="0"/>
                                <a:cs typeface="Arial" panose="020B0604020202020204" pitchFamily="34" charset="0"/>
                              </a:rPr>
                            </m:ctrlPr>
                          </m:sSupPr>
                          <m:e>
                            <m:r>
                              <a:rPr lang="en-AU" sz="32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r>
                              <a:rPr lang="en-AU" sz="32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𝐴</m:t>
                            </m:r>
                            <m:r>
                              <a:rPr lang="en-AU" sz="32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e>
                          <m:sup>
                            <m:r>
                              <a:rPr lang="en-AU" sz="32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𝑎</m:t>
                            </m:r>
                          </m:sup>
                        </m:sSup>
                        <m:r>
                          <a:rPr lang="en-AU" sz="32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n-AU" sz="3200" i="1">
                                <a:effectLst/>
                                <a:latin typeface="Cambria Math" panose="02040503050406030204" pitchFamily="18" charset="0"/>
                                <a:ea typeface="Times New Roman" panose="02020603050405020304" pitchFamily="18" charset="0"/>
                                <a:cs typeface="Arial" panose="020B0604020202020204" pitchFamily="34" charset="0"/>
                              </a:rPr>
                            </m:ctrlPr>
                          </m:sSupPr>
                          <m:e>
                            <m:r>
                              <a:rPr lang="en-AU" sz="32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𝐵</m:t>
                            </m:r>
                            <m:r>
                              <a:rPr lang="en-AU" sz="32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e>
                          <m:sup>
                            <m:r>
                              <a:rPr lang="en-AU" sz="32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𝑏</m:t>
                            </m:r>
                          </m:sup>
                        </m:sSup>
                      </m:den>
                    </m:f>
                  </m:oMath>
                </a14:m>
                <a:r>
                  <a:rPr lang="en-AU" sz="2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AU" sz="2400" dirty="0">
                  <a:effectLst/>
                  <a:latin typeface="Calibri" panose="020F0502020204030204" pitchFamily="34" charset="0"/>
                  <a:ea typeface="PMingLiU" panose="020B0604030504040204" pitchFamily="18" charset="-120"/>
                  <a:cs typeface="Times New Roman" panose="02020603050405020304" pitchFamily="18" charset="0"/>
                </a:endParaRPr>
              </a:p>
            </p:txBody>
          </p:sp>
        </mc:Choice>
        <mc:Fallback>
          <p:sp>
            <p:nvSpPr>
              <p:cNvPr id="14" name="TextBox 13">
                <a:extLst>
                  <a:ext uri="{FF2B5EF4-FFF2-40B4-BE49-F238E27FC236}">
                    <a16:creationId xmlns:a16="http://schemas.microsoft.com/office/drawing/2014/main" id="{81FFFEE3-AC47-4225-83BD-5FE4754FFFCB}"/>
                  </a:ext>
                </a:extLst>
              </p:cNvPr>
              <p:cNvSpPr txBox="1">
                <a:spLocks noRot="1" noChangeAspect="1" noMove="1" noResize="1" noEditPoints="1" noAdjustHandles="1" noChangeArrowheads="1" noChangeShapeType="1" noTextEdit="1"/>
              </p:cNvSpPr>
              <p:nvPr/>
            </p:nvSpPr>
            <p:spPr>
              <a:xfrm>
                <a:off x="2182306" y="5457343"/>
                <a:ext cx="6106160" cy="1009315"/>
              </a:xfrm>
              <a:prstGeom prst="rect">
                <a:avLst/>
              </a:prstGeom>
              <a:blipFill>
                <a:blip r:embed="rId3"/>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952681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Equilibrium law</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sp>
        <p:nvSpPr>
          <p:cNvPr id="10" name="TextBox 9">
            <a:extLst>
              <a:ext uri="{FF2B5EF4-FFF2-40B4-BE49-F238E27FC236}">
                <a16:creationId xmlns:a16="http://schemas.microsoft.com/office/drawing/2014/main" id="{D44AD10E-6F48-4F45-BD7A-8BF4AC2EB277}"/>
              </a:ext>
            </a:extLst>
          </p:cNvPr>
          <p:cNvSpPr txBox="1"/>
          <p:nvPr/>
        </p:nvSpPr>
        <p:spPr>
          <a:xfrm>
            <a:off x="491558" y="1676823"/>
            <a:ext cx="10237848" cy="1141787"/>
          </a:xfrm>
          <a:prstGeom prst="rect">
            <a:avLst/>
          </a:prstGeom>
          <a:noFill/>
        </p:spPr>
        <p:txBody>
          <a:bodyPr wrap="square">
            <a:spAutoFit/>
          </a:bodyPr>
          <a:lstStyle/>
          <a:p>
            <a:pPr>
              <a:lnSpc>
                <a:spcPct val="107000"/>
              </a:lnSpc>
              <a:spcBef>
                <a:spcPts val="600"/>
              </a:spcBef>
              <a:spcAft>
                <a:spcPts val="600"/>
              </a:spcAft>
            </a:pPr>
            <a:r>
              <a:rPr lang="en-AU" sz="2400" dirty="0">
                <a:solidFill>
                  <a:srgbClr val="000000"/>
                </a:solidFill>
                <a:effectLst/>
                <a:ea typeface="Times New Roman" panose="02020603050405020304" pitchFamily="18" charset="0"/>
                <a:cs typeface="Times New Roman" panose="02020603050405020304" pitchFamily="18" charset="0"/>
              </a:rPr>
              <a:t>Consider the hypothetical reversible reaction below.</a:t>
            </a:r>
            <a:endParaRPr lang="en-AU" sz="2400" dirty="0">
              <a:effectLst/>
              <a:ea typeface="PMingLiU" panose="020B0604030504040204" pitchFamily="18" charset="-120"/>
              <a:cs typeface="Times New Roman" panose="02020603050405020304" pitchFamily="18" charset="0"/>
            </a:endParaRPr>
          </a:p>
          <a:p>
            <a:pPr marL="457200" algn="ctr">
              <a:lnSpc>
                <a:spcPct val="107000"/>
              </a:lnSpc>
              <a:spcBef>
                <a:spcPts val="600"/>
              </a:spcBef>
              <a:spcAft>
                <a:spcPts val="600"/>
              </a:spcAft>
            </a:pPr>
            <a:r>
              <a:rPr lang="en-AU" sz="3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AU" sz="32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aA</a:t>
            </a:r>
            <a:r>
              <a:rPr lang="en-AU" sz="3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t>
            </a:r>
            <a:r>
              <a:rPr lang="en-AU" sz="32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bB</a:t>
            </a:r>
            <a:r>
              <a:rPr lang="en-AU" sz="3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AU" sz="3200" dirty="0">
                <a:solidFill>
                  <a:srgbClr val="000000"/>
                </a:solidFill>
                <a:effectLst/>
                <a:latin typeface="Cambria Math" panose="02040503050406030204" pitchFamily="18" charset="0"/>
                <a:ea typeface="Times New Roman" panose="02020603050405020304" pitchFamily="18" charset="0"/>
                <a:cs typeface="Cambria Math" panose="02040503050406030204" pitchFamily="18" charset="0"/>
              </a:rPr>
              <a:t>⇌</a:t>
            </a:r>
            <a:r>
              <a:rPr lang="en-AU" sz="3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AU" sz="32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cC</a:t>
            </a:r>
            <a:r>
              <a:rPr lang="en-AU" sz="3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  </a:t>
            </a:r>
            <a:r>
              <a:rPr lang="en-AU" sz="3200" dirty="0" err="1">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dD</a:t>
            </a:r>
            <a:endParaRPr lang="en-AU" sz="3200" dirty="0">
              <a:effectLst/>
              <a:latin typeface="Calibri" panose="020F0502020204030204" pitchFamily="34" charset="0"/>
              <a:ea typeface="PMingLiU" panose="020B0604030504040204" pitchFamily="18" charset="-120"/>
              <a:cs typeface="Times New Roman" panose="02020603050405020304" pitchFamily="18" charset="0"/>
            </a:endParaRPr>
          </a:p>
        </p:txBody>
      </p:sp>
      <p:grpSp>
        <p:nvGrpSpPr>
          <p:cNvPr id="32" name="Group 31">
            <a:extLst>
              <a:ext uri="{FF2B5EF4-FFF2-40B4-BE49-F238E27FC236}">
                <a16:creationId xmlns:a16="http://schemas.microsoft.com/office/drawing/2014/main" id="{B396239F-7913-4AC1-8804-340F24B53286}"/>
              </a:ext>
            </a:extLst>
          </p:cNvPr>
          <p:cNvGrpSpPr/>
          <p:nvPr/>
        </p:nvGrpSpPr>
        <p:grpSpPr>
          <a:xfrm>
            <a:off x="491558" y="3166832"/>
            <a:ext cx="10928282" cy="2988215"/>
            <a:chOff x="64838" y="2912832"/>
            <a:chExt cx="10928282" cy="2988215"/>
          </a:xfrm>
        </p:grpSpPr>
        <p:sp>
          <p:nvSpPr>
            <p:cNvPr id="28" name="TextBox 27">
              <a:extLst>
                <a:ext uri="{FF2B5EF4-FFF2-40B4-BE49-F238E27FC236}">
                  <a16:creationId xmlns:a16="http://schemas.microsoft.com/office/drawing/2014/main" id="{8F479E2C-FB05-49B7-B28E-B3F39CDC36F4}"/>
                </a:ext>
              </a:extLst>
            </p:cNvPr>
            <p:cNvSpPr txBox="1"/>
            <p:nvPr/>
          </p:nvSpPr>
          <p:spPr>
            <a:xfrm>
              <a:off x="64838" y="4946940"/>
              <a:ext cx="4108672" cy="954107"/>
            </a:xfrm>
            <a:prstGeom prst="rect">
              <a:avLst/>
            </a:prstGeom>
            <a:noFill/>
          </p:spPr>
          <p:txBody>
            <a:bodyPr wrap="square" rtlCol="0">
              <a:spAutoFit/>
            </a:bodyPr>
            <a:lstStyle/>
            <a:p>
              <a:r>
                <a:rPr lang="en-US" sz="2800" dirty="0">
                  <a:solidFill>
                    <a:srgbClr val="FF0000"/>
                  </a:solidFill>
                </a:rPr>
                <a:t>Equilibrium constant</a:t>
              </a:r>
            </a:p>
            <a:p>
              <a:r>
                <a:rPr lang="en-US" sz="2800" dirty="0">
                  <a:solidFill>
                    <a:srgbClr val="FF0000"/>
                  </a:solidFill>
                </a:rPr>
                <a:t>In terms of concentration</a:t>
              </a:r>
              <a:endParaRPr lang="en-AU" sz="2800" dirty="0">
                <a:solidFill>
                  <a:srgbClr val="FF0000"/>
                </a:solidFill>
              </a:endParaRPr>
            </a:p>
          </p:txBody>
        </p:sp>
        <p:grpSp>
          <p:nvGrpSpPr>
            <p:cNvPr id="31" name="Group 30">
              <a:extLst>
                <a:ext uri="{FF2B5EF4-FFF2-40B4-BE49-F238E27FC236}">
                  <a16:creationId xmlns:a16="http://schemas.microsoft.com/office/drawing/2014/main" id="{9454FAE2-F6EF-4F51-9284-6DB10EA02B98}"/>
                </a:ext>
              </a:extLst>
            </p:cNvPr>
            <p:cNvGrpSpPr/>
            <p:nvPr/>
          </p:nvGrpSpPr>
          <p:grpSpPr>
            <a:xfrm>
              <a:off x="1049272" y="2912832"/>
              <a:ext cx="9943848" cy="2988215"/>
              <a:chOff x="846072" y="2906022"/>
              <a:chExt cx="9943848" cy="2988215"/>
            </a:xfrm>
          </p:grpSpPr>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81FFFEE3-AC47-4225-83BD-5FE4754FFFCB}"/>
                      </a:ext>
                    </a:extLst>
                  </p:cNvPr>
                  <p:cNvSpPr txBox="1"/>
                  <p:nvPr/>
                </p:nvSpPr>
                <p:spPr>
                  <a:xfrm>
                    <a:off x="2141666" y="3490797"/>
                    <a:ext cx="6106160" cy="1639744"/>
                  </a:xfrm>
                  <a:prstGeom prst="rect">
                    <a:avLst/>
                  </a:prstGeom>
                  <a:noFill/>
                </p:spPr>
                <p:txBody>
                  <a:bodyPr wrap="square">
                    <a:spAutoFit/>
                  </a:bodyPr>
                  <a:lstStyle/>
                  <a:p>
                    <a:pPr algn="ctr">
                      <a:lnSpc>
                        <a:spcPct val="107000"/>
                      </a:lnSpc>
                      <a:spcBef>
                        <a:spcPts val="600"/>
                      </a:spcBef>
                      <a:spcAft>
                        <a:spcPts val="600"/>
                      </a:spcAft>
                    </a:pPr>
                    <a14:m>
                      <m:oMath xmlns:m="http://schemas.openxmlformats.org/officeDocument/2006/math">
                        <m:sSub>
                          <m:sSubPr>
                            <m:ctrlPr>
                              <a:rPr lang="en-AU" sz="5400" i="1" smtClean="0">
                                <a:effectLst/>
                                <a:latin typeface="Cambria Math" panose="02040503050406030204" pitchFamily="18" charset="0"/>
                                <a:ea typeface="Times New Roman" panose="02020603050405020304" pitchFamily="18" charset="0"/>
                                <a:cs typeface="Arial" panose="020B0604020202020204" pitchFamily="34" charset="0"/>
                              </a:rPr>
                            </m:ctrlPr>
                          </m:sSubPr>
                          <m:e>
                            <m:r>
                              <a:rPr lang="en-AU" sz="5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𝐾</m:t>
                            </m:r>
                          </m:e>
                          <m:sub>
                            <m:r>
                              <a:rPr lang="en-US" sz="5400" b="0" i="1" smtClean="0">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𝑐</m:t>
                            </m:r>
                          </m:sub>
                        </m:sSub>
                        <m:r>
                          <a:rPr lang="en-AU" sz="5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 </m:t>
                        </m:r>
                        <m:f>
                          <m:fPr>
                            <m:ctrlPr>
                              <a:rPr lang="en-AU" sz="5400" i="1">
                                <a:effectLst/>
                                <a:latin typeface="Cambria Math" panose="02040503050406030204" pitchFamily="18" charset="0"/>
                                <a:ea typeface="Times New Roman" panose="02020603050405020304" pitchFamily="18" charset="0"/>
                                <a:cs typeface="Arial" panose="020B0604020202020204" pitchFamily="34" charset="0"/>
                              </a:rPr>
                            </m:ctrlPr>
                          </m:fPr>
                          <m:num>
                            <m:sSup>
                              <m:sSupPr>
                                <m:ctrlPr>
                                  <a:rPr lang="en-AU" sz="5400" i="1">
                                    <a:effectLst/>
                                    <a:latin typeface="Cambria Math" panose="02040503050406030204" pitchFamily="18" charset="0"/>
                                    <a:ea typeface="Times New Roman" panose="02020603050405020304" pitchFamily="18" charset="0"/>
                                    <a:cs typeface="Arial" panose="020B0604020202020204" pitchFamily="34" charset="0"/>
                                  </a:rPr>
                                </m:ctrlPr>
                              </m:sSupPr>
                              <m:e>
                                <m:r>
                                  <a:rPr lang="en-AU" sz="5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r>
                                  <a:rPr lang="en-AU" sz="5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𝐶</m:t>
                                </m:r>
                                <m:r>
                                  <a:rPr lang="en-AU" sz="5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e>
                              <m:sup>
                                <m:r>
                                  <a:rPr lang="en-AU" sz="5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𝑐</m:t>
                                </m:r>
                              </m:sup>
                            </m:sSup>
                            <m:r>
                              <a:rPr lang="en-AU" sz="5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 </m:t>
                            </m:r>
                            <m:sSup>
                              <m:sSupPr>
                                <m:ctrlPr>
                                  <a:rPr lang="en-AU" sz="5400" i="1">
                                    <a:effectLst/>
                                    <a:latin typeface="Cambria Math" panose="02040503050406030204" pitchFamily="18" charset="0"/>
                                    <a:ea typeface="Times New Roman" panose="02020603050405020304" pitchFamily="18" charset="0"/>
                                    <a:cs typeface="Arial" panose="020B0604020202020204" pitchFamily="34" charset="0"/>
                                  </a:rPr>
                                </m:ctrlPr>
                              </m:sSupPr>
                              <m:e>
                                <m:r>
                                  <a:rPr lang="en-AU" sz="5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r>
                                  <a:rPr lang="en-AU" sz="5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𝐷</m:t>
                                </m:r>
                                <m:r>
                                  <a:rPr lang="en-AU" sz="5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e>
                              <m:sup>
                                <m:r>
                                  <a:rPr lang="en-AU" sz="5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𝑑</m:t>
                                </m:r>
                              </m:sup>
                            </m:sSup>
                          </m:num>
                          <m:den>
                            <m:sSup>
                              <m:sSupPr>
                                <m:ctrlPr>
                                  <a:rPr lang="en-AU" sz="5400" i="1">
                                    <a:effectLst/>
                                    <a:latin typeface="Cambria Math" panose="02040503050406030204" pitchFamily="18" charset="0"/>
                                    <a:ea typeface="Times New Roman" panose="02020603050405020304" pitchFamily="18" charset="0"/>
                                    <a:cs typeface="Arial" panose="020B0604020202020204" pitchFamily="34" charset="0"/>
                                  </a:rPr>
                                </m:ctrlPr>
                              </m:sSupPr>
                              <m:e>
                                <m:r>
                                  <a:rPr lang="en-AU" sz="5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r>
                                  <a:rPr lang="en-AU" sz="5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𝐴</m:t>
                                </m:r>
                                <m:r>
                                  <a:rPr lang="en-AU" sz="5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e>
                              <m:sup>
                                <m:r>
                                  <a:rPr lang="en-AU" sz="5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𝑎</m:t>
                                </m:r>
                              </m:sup>
                            </m:sSup>
                            <m:r>
                              <a:rPr lang="en-AU" sz="5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sSup>
                              <m:sSupPr>
                                <m:ctrlPr>
                                  <a:rPr lang="en-AU" sz="5400" i="1">
                                    <a:effectLst/>
                                    <a:latin typeface="Cambria Math" panose="02040503050406030204" pitchFamily="18" charset="0"/>
                                    <a:ea typeface="Times New Roman" panose="02020603050405020304" pitchFamily="18" charset="0"/>
                                    <a:cs typeface="Arial" panose="020B0604020202020204" pitchFamily="34" charset="0"/>
                                  </a:rPr>
                                </m:ctrlPr>
                              </m:sSupPr>
                              <m:e>
                                <m:r>
                                  <a:rPr lang="en-AU" sz="5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𝐵</m:t>
                                </m:r>
                                <m:r>
                                  <a:rPr lang="en-AU" sz="5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m:t>
                                </m:r>
                              </m:e>
                              <m:sup>
                                <m:r>
                                  <a:rPr lang="en-AU" sz="5400" i="1">
                                    <a:solidFill>
                                      <a:srgbClr val="000000"/>
                                    </a:solidFill>
                                    <a:effectLst/>
                                    <a:latin typeface="Cambria Math" panose="02040503050406030204" pitchFamily="18" charset="0"/>
                                    <a:ea typeface="Times New Roman" panose="02020603050405020304" pitchFamily="18" charset="0"/>
                                    <a:cs typeface="Arial" panose="020B0604020202020204" pitchFamily="34" charset="0"/>
                                  </a:rPr>
                                  <m:t>𝑏</m:t>
                                </m:r>
                              </m:sup>
                            </m:sSup>
                          </m:den>
                        </m:f>
                      </m:oMath>
                    </a14:m>
                    <a:r>
                      <a:rPr lang="en-AU" sz="4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AU" sz="4400" dirty="0">
                      <a:effectLst/>
                      <a:latin typeface="Calibri" panose="020F0502020204030204" pitchFamily="34" charset="0"/>
                      <a:ea typeface="PMingLiU" panose="020B0604030504040204" pitchFamily="18" charset="-120"/>
                      <a:cs typeface="Times New Roman" panose="02020603050405020304" pitchFamily="18" charset="0"/>
                    </a:endParaRPr>
                  </a:p>
                </p:txBody>
              </p:sp>
            </mc:Choice>
            <mc:Fallback>
              <p:sp>
                <p:nvSpPr>
                  <p:cNvPr id="14" name="TextBox 13">
                    <a:extLst>
                      <a:ext uri="{FF2B5EF4-FFF2-40B4-BE49-F238E27FC236}">
                        <a16:creationId xmlns:a16="http://schemas.microsoft.com/office/drawing/2014/main" id="{81FFFEE3-AC47-4225-83BD-5FE4754FFFCB}"/>
                      </a:ext>
                    </a:extLst>
                  </p:cNvPr>
                  <p:cNvSpPr txBox="1">
                    <a:spLocks noRot="1" noChangeAspect="1" noMove="1" noResize="1" noEditPoints="1" noAdjustHandles="1" noChangeArrowheads="1" noChangeShapeType="1" noTextEdit="1"/>
                  </p:cNvSpPr>
                  <p:nvPr/>
                </p:nvSpPr>
                <p:spPr>
                  <a:xfrm>
                    <a:off x="2141666" y="3490797"/>
                    <a:ext cx="6106160" cy="1639744"/>
                  </a:xfrm>
                  <a:prstGeom prst="rect">
                    <a:avLst/>
                  </a:prstGeom>
                  <a:blipFill>
                    <a:blip r:embed="rId3"/>
                    <a:stretch>
                      <a:fillRect/>
                    </a:stretch>
                  </a:blipFill>
                </p:spPr>
                <p:txBody>
                  <a:bodyPr/>
                  <a:lstStyle/>
                  <a:p>
                    <a:r>
                      <a:rPr lang="en-AU">
                        <a:noFill/>
                      </a:rPr>
                      <a:t> </a:t>
                    </a:r>
                  </a:p>
                </p:txBody>
              </p:sp>
            </mc:Fallback>
          </mc:AlternateContent>
          <p:sp>
            <p:nvSpPr>
              <p:cNvPr id="3" name="TextBox 2">
                <a:extLst>
                  <a:ext uri="{FF2B5EF4-FFF2-40B4-BE49-F238E27FC236}">
                    <a16:creationId xmlns:a16="http://schemas.microsoft.com/office/drawing/2014/main" id="{E64AB183-EC01-4F63-AC07-16D0E071FE74}"/>
                  </a:ext>
                </a:extLst>
              </p:cNvPr>
              <p:cNvSpPr txBox="1"/>
              <p:nvPr/>
            </p:nvSpPr>
            <p:spPr>
              <a:xfrm>
                <a:off x="7343586" y="3675430"/>
                <a:ext cx="904240" cy="769441"/>
              </a:xfrm>
              <a:prstGeom prst="rect">
                <a:avLst/>
              </a:prstGeom>
              <a:noFill/>
            </p:spPr>
            <p:txBody>
              <a:bodyPr wrap="square" rtlCol="0">
                <a:spAutoFit/>
              </a:bodyPr>
              <a:lstStyle/>
              <a:p>
                <a:r>
                  <a:rPr lang="en-US" sz="4400" dirty="0">
                    <a:solidFill>
                      <a:srgbClr val="FF0000"/>
                    </a:solidFill>
                  </a:rPr>
                  <a:t>}</a:t>
                </a:r>
                <a:endParaRPr lang="en-AU" sz="4400" dirty="0">
                  <a:solidFill>
                    <a:srgbClr val="FF0000"/>
                  </a:solidFill>
                </a:endParaRPr>
              </a:p>
            </p:txBody>
          </p:sp>
          <p:sp>
            <p:nvSpPr>
              <p:cNvPr id="11" name="TextBox 10">
                <a:extLst>
                  <a:ext uri="{FF2B5EF4-FFF2-40B4-BE49-F238E27FC236}">
                    <a16:creationId xmlns:a16="http://schemas.microsoft.com/office/drawing/2014/main" id="{B86D1D03-A188-45BF-88D9-D6C96586BB81}"/>
                  </a:ext>
                </a:extLst>
              </p:cNvPr>
              <p:cNvSpPr txBox="1"/>
              <p:nvPr/>
            </p:nvSpPr>
            <p:spPr>
              <a:xfrm>
                <a:off x="7343586" y="4399852"/>
                <a:ext cx="904240" cy="769441"/>
              </a:xfrm>
              <a:prstGeom prst="rect">
                <a:avLst/>
              </a:prstGeom>
              <a:noFill/>
            </p:spPr>
            <p:txBody>
              <a:bodyPr wrap="square" rtlCol="0">
                <a:spAutoFit/>
              </a:bodyPr>
              <a:lstStyle/>
              <a:p>
                <a:r>
                  <a:rPr lang="en-US" sz="4400" dirty="0">
                    <a:solidFill>
                      <a:srgbClr val="FF0000"/>
                    </a:solidFill>
                  </a:rPr>
                  <a:t>}</a:t>
                </a:r>
                <a:endParaRPr lang="en-AU" sz="4400" dirty="0">
                  <a:solidFill>
                    <a:srgbClr val="FF0000"/>
                  </a:solidFill>
                </a:endParaRPr>
              </a:p>
            </p:txBody>
          </p:sp>
          <p:sp>
            <p:nvSpPr>
              <p:cNvPr id="4" name="TextBox 3">
                <a:extLst>
                  <a:ext uri="{FF2B5EF4-FFF2-40B4-BE49-F238E27FC236}">
                    <a16:creationId xmlns:a16="http://schemas.microsoft.com/office/drawing/2014/main" id="{A84930C0-CB59-44EE-A829-6FC9FB4F2B13}"/>
                  </a:ext>
                </a:extLst>
              </p:cNvPr>
              <p:cNvSpPr txBox="1"/>
              <p:nvPr/>
            </p:nvSpPr>
            <p:spPr>
              <a:xfrm>
                <a:off x="7691120" y="3798540"/>
                <a:ext cx="3098800" cy="523220"/>
              </a:xfrm>
              <a:prstGeom prst="rect">
                <a:avLst/>
              </a:prstGeom>
              <a:noFill/>
            </p:spPr>
            <p:txBody>
              <a:bodyPr wrap="square" rtlCol="0">
                <a:spAutoFit/>
              </a:bodyPr>
              <a:lstStyle/>
              <a:p>
                <a:r>
                  <a:rPr lang="en-US" sz="2800" dirty="0">
                    <a:solidFill>
                      <a:srgbClr val="FF0000"/>
                    </a:solidFill>
                  </a:rPr>
                  <a:t>Products (right side)</a:t>
                </a:r>
                <a:endParaRPr lang="en-AU" sz="2800" dirty="0">
                  <a:solidFill>
                    <a:srgbClr val="FF0000"/>
                  </a:solidFill>
                </a:endParaRPr>
              </a:p>
            </p:txBody>
          </p:sp>
          <p:sp>
            <p:nvSpPr>
              <p:cNvPr id="13" name="TextBox 12">
                <a:extLst>
                  <a:ext uri="{FF2B5EF4-FFF2-40B4-BE49-F238E27FC236}">
                    <a16:creationId xmlns:a16="http://schemas.microsoft.com/office/drawing/2014/main" id="{3D48EB45-0C73-4BF8-BA30-9CD91120C3E3}"/>
                  </a:ext>
                </a:extLst>
              </p:cNvPr>
              <p:cNvSpPr txBox="1"/>
              <p:nvPr/>
            </p:nvSpPr>
            <p:spPr>
              <a:xfrm>
                <a:off x="7691120" y="4530534"/>
                <a:ext cx="3098800" cy="523220"/>
              </a:xfrm>
              <a:prstGeom prst="rect">
                <a:avLst/>
              </a:prstGeom>
              <a:noFill/>
            </p:spPr>
            <p:txBody>
              <a:bodyPr wrap="square" rtlCol="0">
                <a:spAutoFit/>
              </a:bodyPr>
              <a:lstStyle/>
              <a:p>
                <a:r>
                  <a:rPr lang="en-US" sz="2800" dirty="0">
                    <a:solidFill>
                      <a:srgbClr val="FF0000"/>
                    </a:solidFill>
                  </a:rPr>
                  <a:t>Reactants (left side)</a:t>
                </a:r>
                <a:endParaRPr lang="en-AU" sz="2800" dirty="0">
                  <a:solidFill>
                    <a:srgbClr val="FF0000"/>
                  </a:solidFill>
                </a:endParaRPr>
              </a:p>
            </p:txBody>
          </p:sp>
          <p:cxnSp>
            <p:nvCxnSpPr>
              <p:cNvPr id="15" name="Straight Arrow Connector 14">
                <a:extLst>
                  <a:ext uri="{FF2B5EF4-FFF2-40B4-BE49-F238E27FC236}">
                    <a16:creationId xmlns:a16="http://schemas.microsoft.com/office/drawing/2014/main" id="{1E72A929-140B-48E7-9469-2C6E336C9A69}"/>
                  </a:ext>
                </a:extLst>
              </p:cNvPr>
              <p:cNvCxnSpPr/>
              <p:nvPr/>
            </p:nvCxnSpPr>
            <p:spPr>
              <a:xfrm flipH="1">
                <a:off x="5984240" y="3429000"/>
                <a:ext cx="335280" cy="2464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3548314-8DB8-4C95-9532-3BD4F05A8D0D}"/>
                  </a:ext>
                </a:extLst>
              </p:cNvPr>
              <p:cNvCxnSpPr>
                <a:cxnSpLocks/>
              </p:cNvCxnSpPr>
              <p:nvPr/>
            </p:nvCxnSpPr>
            <p:spPr>
              <a:xfrm>
                <a:off x="6582633" y="3452045"/>
                <a:ext cx="335280" cy="2464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E97565F-41B7-4205-8DAA-9746CF1A121A}"/>
                  </a:ext>
                </a:extLst>
              </p:cNvPr>
              <p:cNvSpPr txBox="1"/>
              <p:nvPr/>
            </p:nvSpPr>
            <p:spPr>
              <a:xfrm>
                <a:off x="5609368" y="2906022"/>
                <a:ext cx="3098800" cy="523220"/>
              </a:xfrm>
              <a:prstGeom prst="rect">
                <a:avLst/>
              </a:prstGeom>
              <a:noFill/>
            </p:spPr>
            <p:txBody>
              <a:bodyPr wrap="square" rtlCol="0">
                <a:spAutoFit/>
              </a:bodyPr>
              <a:lstStyle/>
              <a:p>
                <a:r>
                  <a:rPr lang="en-US" sz="2800" dirty="0">
                    <a:solidFill>
                      <a:srgbClr val="FF0000"/>
                    </a:solidFill>
                  </a:rPr>
                  <a:t>coefficients</a:t>
                </a:r>
                <a:endParaRPr lang="en-AU" sz="2800" dirty="0">
                  <a:solidFill>
                    <a:srgbClr val="FF0000"/>
                  </a:solidFill>
                </a:endParaRPr>
              </a:p>
            </p:txBody>
          </p:sp>
          <p:cxnSp>
            <p:nvCxnSpPr>
              <p:cNvPr id="18" name="Straight Arrow Connector 17">
                <a:extLst>
                  <a:ext uri="{FF2B5EF4-FFF2-40B4-BE49-F238E27FC236}">
                    <a16:creationId xmlns:a16="http://schemas.microsoft.com/office/drawing/2014/main" id="{46C73074-B616-44D7-8CE2-20D1C76D25D0}"/>
                  </a:ext>
                </a:extLst>
              </p:cNvPr>
              <p:cNvCxnSpPr>
                <a:cxnSpLocks/>
              </p:cNvCxnSpPr>
              <p:nvPr/>
            </p:nvCxnSpPr>
            <p:spPr>
              <a:xfrm flipH="1" flipV="1">
                <a:off x="5928360" y="5069123"/>
                <a:ext cx="55880" cy="39517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D7D3BD6-7B15-4EBD-9EA5-1E9FDE078EAE}"/>
                  </a:ext>
                </a:extLst>
              </p:cNvPr>
              <p:cNvCxnSpPr>
                <a:cxnSpLocks/>
              </p:cNvCxnSpPr>
              <p:nvPr/>
            </p:nvCxnSpPr>
            <p:spPr>
              <a:xfrm flipV="1">
                <a:off x="6715604" y="5131026"/>
                <a:ext cx="167640" cy="3208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000F0550-036C-4360-99B9-B9240903057F}"/>
                  </a:ext>
                </a:extLst>
              </p:cNvPr>
              <p:cNvSpPr txBox="1"/>
              <p:nvPr/>
            </p:nvSpPr>
            <p:spPr>
              <a:xfrm>
                <a:off x="5457636" y="5371017"/>
                <a:ext cx="3098800" cy="523220"/>
              </a:xfrm>
              <a:prstGeom prst="rect">
                <a:avLst/>
              </a:prstGeom>
              <a:noFill/>
            </p:spPr>
            <p:txBody>
              <a:bodyPr wrap="square" rtlCol="0">
                <a:spAutoFit/>
              </a:bodyPr>
              <a:lstStyle/>
              <a:p>
                <a:r>
                  <a:rPr lang="en-US" sz="2800" dirty="0">
                    <a:solidFill>
                      <a:srgbClr val="FF0000"/>
                    </a:solidFill>
                  </a:rPr>
                  <a:t>coefficients</a:t>
                </a:r>
                <a:endParaRPr lang="en-AU" sz="2800" dirty="0">
                  <a:solidFill>
                    <a:srgbClr val="FF0000"/>
                  </a:solidFill>
                </a:endParaRPr>
              </a:p>
            </p:txBody>
          </p:sp>
          <p:cxnSp>
            <p:nvCxnSpPr>
              <p:cNvPr id="23" name="Straight Arrow Connector 22">
                <a:extLst>
                  <a:ext uri="{FF2B5EF4-FFF2-40B4-BE49-F238E27FC236}">
                    <a16:creationId xmlns:a16="http://schemas.microsoft.com/office/drawing/2014/main" id="{63A4DFA9-C5CC-4D75-BCE8-7937AD6E5F1A}"/>
                  </a:ext>
                </a:extLst>
              </p:cNvPr>
              <p:cNvCxnSpPr>
                <a:cxnSpLocks/>
              </p:cNvCxnSpPr>
              <p:nvPr/>
            </p:nvCxnSpPr>
            <p:spPr>
              <a:xfrm>
                <a:off x="4033520" y="3801896"/>
                <a:ext cx="947421" cy="14524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38EF379-F113-4C78-BBA4-4C126379A756}"/>
                  </a:ext>
                </a:extLst>
              </p:cNvPr>
              <p:cNvSpPr txBox="1"/>
              <p:nvPr/>
            </p:nvSpPr>
            <p:spPr>
              <a:xfrm>
                <a:off x="846072" y="3159761"/>
                <a:ext cx="3589700" cy="830997"/>
              </a:xfrm>
              <a:prstGeom prst="rect">
                <a:avLst/>
              </a:prstGeom>
              <a:noFill/>
            </p:spPr>
            <p:txBody>
              <a:bodyPr wrap="square" rtlCol="0">
                <a:spAutoFit/>
              </a:bodyPr>
              <a:lstStyle/>
              <a:p>
                <a:r>
                  <a:rPr lang="en-US" sz="2400" dirty="0">
                    <a:solidFill>
                      <a:srgbClr val="FF0000"/>
                    </a:solidFill>
                  </a:rPr>
                  <a:t>Square bracket = concentration in mol L</a:t>
                </a:r>
                <a:r>
                  <a:rPr lang="en-US" sz="2400" baseline="30000" dirty="0">
                    <a:solidFill>
                      <a:srgbClr val="FF0000"/>
                    </a:solidFill>
                  </a:rPr>
                  <a:t>-1</a:t>
                </a:r>
                <a:endParaRPr lang="en-AU" sz="2400" baseline="30000" dirty="0">
                  <a:solidFill>
                    <a:srgbClr val="FF0000"/>
                  </a:solidFill>
                </a:endParaRPr>
              </a:p>
            </p:txBody>
          </p:sp>
          <p:cxnSp>
            <p:nvCxnSpPr>
              <p:cNvPr id="26" name="Straight Arrow Connector 25">
                <a:extLst>
                  <a:ext uri="{FF2B5EF4-FFF2-40B4-BE49-F238E27FC236}">
                    <a16:creationId xmlns:a16="http://schemas.microsoft.com/office/drawing/2014/main" id="{A5600E50-106B-4508-84FA-53BF8165D5EB}"/>
                  </a:ext>
                </a:extLst>
              </p:cNvPr>
              <p:cNvCxnSpPr>
                <a:cxnSpLocks/>
              </p:cNvCxnSpPr>
              <p:nvPr/>
            </p:nvCxnSpPr>
            <p:spPr>
              <a:xfrm flipV="1">
                <a:off x="2220852" y="4500139"/>
                <a:ext cx="989708" cy="44680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5412012-5C91-44DB-90A1-D57892E6EE7E}"/>
                  </a:ext>
                </a:extLst>
              </p:cNvPr>
              <p:cNvCxnSpPr>
                <a:cxnSpLocks/>
              </p:cNvCxnSpPr>
              <p:nvPr/>
            </p:nvCxnSpPr>
            <p:spPr>
              <a:xfrm flipV="1">
                <a:off x="3395379" y="4845723"/>
                <a:ext cx="426875" cy="5782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791104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Equilibrium law</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sp>
        <p:nvSpPr>
          <p:cNvPr id="27" name="Rectangle 3">
            <a:extLst>
              <a:ext uri="{FF2B5EF4-FFF2-40B4-BE49-F238E27FC236}">
                <a16:creationId xmlns:a16="http://schemas.microsoft.com/office/drawing/2014/main" id="{471FF989-A363-4DB2-8866-BE371BD77045}"/>
              </a:ext>
            </a:extLst>
          </p:cNvPr>
          <p:cNvSpPr txBox="1">
            <a:spLocks noChangeArrowheads="1"/>
          </p:cNvSpPr>
          <p:nvPr/>
        </p:nvSpPr>
        <p:spPr>
          <a:xfrm>
            <a:off x="675005" y="1654672"/>
            <a:ext cx="9992995" cy="507122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AU" altLang="en-US" sz="2400" dirty="0"/>
              <a:t>When writing these equilibrium law expressions:</a:t>
            </a:r>
          </a:p>
          <a:p>
            <a:pPr>
              <a:lnSpc>
                <a:spcPct val="150000"/>
              </a:lnSpc>
            </a:pPr>
            <a:r>
              <a:rPr lang="en-AU" altLang="en-US" sz="2400" dirty="0"/>
              <a:t>The concentrations of the </a:t>
            </a:r>
            <a:r>
              <a:rPr lang="en-AU" altLang="en-US" sz="2400" dirty="0">
                <a:solidFill>
                  <a:srgbClr val="0070C0"/>
                </a:solidFill>
              </a:rPr>
              <a:t>products</a:t>
            </a:r>
            <a:r>
              <a:rPr lang="en-AU" altLang="en-US" sz="2400" dirty="0"/>
              <a:t> are written on the </a:t>
            </a:r>
            <a:r>
              <a:rPr lang="en-AU" altLang="en-US" sz="2400" dirty="0">
                <a:solidFill>
                  <a:srgbClr val="0070C0"/>
                </a:solidFill>
              </a:rPr>
              <a:t>top line </a:t>
            </a:r>
            <a:r>
              <a:rPr lang="en-AU" altLang="en-US" sz="2400" dirty="0"/>
              <a:t>of the reaction, and the concentrations of the </a:t>
            </a:r>
            <a:r>
              <a:rPr lang="en-AU" altLang="en-US" sz="2400" dirty="0">
                <a:solidFill>
                  <a:srgbClr val="0070C0"/>
                </a:solidFill>
              </a:rPr>
              <a:t>reactants</a:t>
            </a:r>
            <a:r>
              <a:rPr lang="en-AU" altLang="en-US" sz="2400" dirty="0"/>
              <a:t> are written on the </a:t>
            </a:r>
            <a:r>
              <a:rPr lang="en-AU" altLang="en-US" sz="2400" dirty="0">
                <a:solidFill>
                  <a:srgbClr val="0070C0"/>
                </a:solidFill>
              </a:rPr>
              <a:t>bottom line</a:t>
            </a:r>
          </a:p>
          <a:p>
            <a:pPr>
              <a:lnSpc>
                <a:spcPct val="150000"/>
              </a:lnSpc>
            </a:pPr>
            <a:r>
              <a:rPr lang="en-AU" altLang="en-US" sz="2400" dirty="0"/>
              <a:t>If there are </a:t>
            </a:r>
            <a:r>
              <a:rPr lang="en-AU" altLang="en-US" sz="2400" dirty="0">
                <a:solidFill>
                  <a:srgbClr val="0070C0"/>
                </a:solidFill>
              </a:rPr>
              <a:t>two or more </a:t>
            </a:r>
            <a:r>
              <a:rPr lang="en-AU" altLang="en-US" sz="2400" dirty="0"/>
              <a:t>reactants or products, their concentrations are </a:t>
            </a:r>
            <a:r>
              <a:rPr lang="en-AU" altLang="en-US" sz="2400" dirty="0">
                <a:solidFill>
                  <a:srgbClr val="0070C0"/>
                </a:solidFill>
              </a:rPr>
              <a:t>multiplied together</a:t>
            </a:r>
          </a:p>
          <a:p>
            <a:pPr>
              <a:lnSpc>
                <a:spcPct val="150000"/>
              </a:lnSpc>
            </a:pPr>
            <a:r>
              <a:rPr lang="en-AU" altLang="en-US" sz="2400" dirty="0"/>
              <a:t>The</a:t>
            </a:r>
            <a:r>
              <a:rPr lang="en-AU" altLang="en-US" sz="2400" dirty="0">
                <a:solidFill>
                  <a:srgbClr val="0070C0"/>
                </a:solidFill>
              </a:rPr>
              <a:t> power </a:t>
            </a:r>
            <a:r>
              <a:rPr lang="en-AU" altLang="en-US" sz="2400" dirty="0"/>
              <a:t>to which the concentration of a particular substance is raised is the </a:t>
            </a:r>
            <a:r>
              <a:rPr lang="en-AU" altLang="en-US" sz="2400" dirty="0">
                <a:solidFill>
                  <a:srgbClr val="0070C0"/>
                </a:solidFill>
              </a:rPr>
              <a:t>coefficient</a:t>
            </a:r>
            <a:r>
              <a:rPr lang="en-AU" altLang="en-US" sz="2400" dirty="0"/>
              <a:t> in the equation</a:t>
            </a:r>
          </a:p>
        </p:txBody>
      </p:sp>
    </p:spTree>
    <p:extLst>
      <p:ext uri="{BB962C8B-B14F-4D97-AF65-F5344CB8AC3E}">
        <p14:creationId xmlns:p14="http://schemas.microsoft.com/office/powerpoint/2010/main" val="2753095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Equilibrium law</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sp>
        <p:nvSpPr>
          <p:cNvPr id="9" name="Rectangle 3">
            <a:extLst>
              <a:ext uri="{FF2B5EF4-FFF2-40B4-BE49-F238E27FC236}">
                <a16:creationId xmlns:a16="http://schemas.microsoft.com/office/drawing/2014/main" id="{9B4BF9B9-BE29-401D-9C53-2EB4165A9D56}"/>
              </a:ext>
            </a:extLst>
          </p:cNvPr>
          <p:cNvSpPr txBox="1">
            <a:spLocks noChangeArrowheads="1"/>
          </p:cNvSpPr>
          <p:nvPr/>
        </p:nvSpPr>
        <p:spPr>
          <a:xfrm>
            <a:off x="624205" y="1818640"/>
            <a:ext cx="10643235" cy="4114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AU" altLang="en-US" sz="2400" dirty="0"/>
              <a:t>Only </a:t>
            </a:r>
            <a:r>
              <a:rPr lang="en-AU" altLang="en-US" sz="2400" dirty="0">
                <a:solidFill>
                  <a:srgbClr val="0070C0"/>
                </a:solidFill>
              </a:rPr>
              <a:t>gases</a:t>
            </a:r>
            <a:r>
              <a:rPr lang="en-AU" altLang="en-US" sz="2400" dirty="0"/>
              <a:t> and </a:t>
            </a:r>
            <a:r>
              <a:rPr lang="en-AU" altLang="en-US" sz="2400" dirty="0">
                <a:solidFill>
                  <a:srgbClr val="0070C0"/>
                </a:solidFill>
              </a:rPr>
              <a:t>aqueous</a:t>
            </a:r>
            <a:r>
              <a:rPr lang="en-AU" altLang="en-US" sz="2400" dirty="0"/>
              <a:t> species appear in equilibrium expression. </a:t>
            </a:r>
            <a:r>
              <a:rPr lang="en-AU" altLang="en-US" sz="2400" dirty="0">
                <a:solidFill>
                  <a:srgbClr val="0070C0"/>
                </a:solidFill>
              </a:rPr>
              <a:t>Solids and liquids </a:t>
            </a:r>
            <a:r>
              <a:rPr lang="en-AU" altLang="en-US" sz="2400" dirty="0"/>
              <a:t>have a </a:t>
            </a:r>
            <a:r>
              <a:rPr lang="en-AU" altLang="en-US" sz="2400" dirty="0">
                <a:solidFill>
                  <a:srgbClr val="0070C0"/>
                </a:solidFill>
              </a:rPr>
              <a:t>fixed concentration </a:t>
            </a:r>
            <a:r>
              <a:rPr lang="en-AU" altLang="en-US" sz="2400" dirty="0"/>
              <a:t>and so they are not included in the expression</a:t>
            </a:r>
          </a:p>
          <a:p>
            <a:pPr>
              <a:lnSpc>
                <a:spcPct val="150000"/>
              </a:lnSpc>
            </a:pPr>
            <a:r>
              <a:rPr lang="en-AU" altLang="en-US" sz="2400" dirty="0"/>
              <a:t>While K has a constant value for all conditions of concentration and pressure its value does </a:t>
            </a:r>
            <a:r>
              <a:rPr lang="en-AU" altLang="en-US" sz="2400" dirty="0">
                <a:solidFill>
                  <a:srgbClr val="0070C0"/>
                </a:solidFill>
              </a:rPr>
              <a:t>change</a:t>
            </a:r>
            <a:r>
              <a:rPr lang="en-AU" altLang="en-US" sz="2400" dirty="0"/>
              <a:t> if the </a:t>
            </a:r>
            <a:r>
              <a:rPr lang="en-AU" altLang="en-US" sz="2400" dirty="0">
                <a:solidFill>
                  <a:srgbClr val="0070C0"/>
                </a:solidFill>
              </a:rPr>
              <a:t>temperature changes</a:t>
            </a:r>
            <a:r>
              <a:rPr lang="en-AU" altLang="en-US" sz="2400" dirty="0"/>
              <a:t>. </a:t>
            </a:r>
          </a:p>
          <a:p>
            <a:pPr>
              <a:lnSpc>
                <a:spcPct val="150000"/>
              </a:lnSpc>
            </a:pPr>
            <a:r>
              <a:rPr lang="en-AU" altLang="en-US" sz="2400" dirty="0"/>
              <a:t>Concentrations are in mol L</a:t>
            </a:r>
            <a:r>
              <a:rPr lang="en-AU" altLang="en-US" sz="2400" baseline="30000" dirty="0"/>
              <a:t>-1</a:t>
            </a:r>
            <a:r>
              <a:rPr lang="en-AU" altLang="en-US" sz="2400" dirty="0"/>
              <a:t>, but Equilibrium constant, Kc, has no units</a:t>
            </a:r>
          </a:p>
        </p:txBody>
      </p:sp>
    </p:spTree>
    <p:extLst>
      <p:ext uri="{BB962C8B-B14F-4D97-AF65-F5344CB8AC3E}">
        <p14:creationId xmlns:p14="http://schemas.microsoft.com/office/powerpoint/2010/main" val="840041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Equilibrium law</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sp>
        <p:nvSpPr>
          <p:cNvPr id="9" name="Rectangle 3">
            <a:extLst>
              <a:ext uri="{FF2B5EF4-FFF2-40B4-BE49-F238E27FC236}">
                <a16:creationId xmlns:a16="http://schemas.microsoft.com/office/drawing/2014/main" id="{9B4BF9B9-BE29-401D-9C53-2EB4165A9D56}"/>
              </a:ext>
            </a:extLst>
          </p:cNvPr>
          <p:cNvSpPr txBox="1">
            <a:spLocks noChangeArrowheads="1"/>
          </p:cNvSpPr>
          <p:nvPr/>
        </p:nvSpPr>
        <p:spPr>
          <a:xfrm>
            <a:off x="4110354" y="926624"/>
            <a:ext cx="3582035" cy="70104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en-US" altLang="en-US" sz="2400" dirty="0"/>
              <a:t>C</a:t>
            </a:r>
            <a:r>
              <a:rPr lang="en-AU" altLang="en-US" sz="2400" dirty="0"/>
              <a:t>heck understanding</a:t>
            </a:r>
          </a:p>
        </p:txBody>
      </p:sp>
      <p:pic>
        <p:nvPicPr>
          <p:cNvPr id="4" name="Picture 3">
            <a:extLst>
              <a:ext uri="{FF2B5EF4-FFF2-40B4-BE49-F238E27FC236}">
                <a16:creationId xmlns:a16="http://schemas.microsoft.com/office/drawing/2014/main" id="{53CF552A-2702-4FDB-9F6B-4BC4C61DCFFB}"/>
              </a:ext>
            </a:extLst>
          </p:cNvPr>
          <p:cNvPicPr>
            <a:picLocks noChangeAspect="1"/>
          </p:cNvPicPr>
          <p:nvPr/>
        </p:nvPicPr>
        <p:blipFill rotWithShape="1">
          <a:blip r:embed="rId3"/>
          <a:srcRect t="1168" b="5182"/>
          <a:stretch/>
        </p:blipFill>
        <p:spPr>
          <a:xfrm>
            <a:off x="1225171" y="1701211"/>
            <a:ext cx="7590791" cy="5156790"/>
          </a:xfrm>
          <a:prstGeom prst="rect">
            <a:avLst/>
          </a:prstGeom>
        </p:spPr>
      </p:pic>
      <p:sp>
        <p:nvSpPr>
          <p:cNvPr id="10" name="Rectangle 9">
            <a:extLst>
              <a:ext uri="{FF2B5EF4-FFF2-40B4-BE49-F238E27FC236}">
                <a16:creationId xmlns:a16="http://schemas.microsoft.com/office/drawing/2014/main" id="{DECD1172-1DA7-42C0-928D-03B7BDB956B9}"/>
              </a:ext>
            </a:extLst>
          </p:cNvPr>
          <p:cNvSpPr/>
          <p:nvPr/>
        </p:nvSpPr>
        <p:spPr>
          <a:xfrm>
            <a:off x="2448560" y="2885440"/>
            <a:ext cx="3403600" cy="1158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a:extLst>
              <a:ext uri="{FF2B5EF4-FFF2-40B4-BE49-F238E27FC236}">
                <a16:creationId xmlns:a16="http://schemas.microsoft.com/office/drawing/2014/main" id="{6CECD015-9216-447E-AB10-3A8B4F9D70C0}"/>
              </a:ext>
            </a:extLst>
          </p:cNvPr>
          <p:cNvSpPr/>
          <p:nvPr/>
        </p:nvSpPr>
        <p:spPr>
          <a:xfrm>
            <a:off x="2448560" y="4724400"/>
            <a:ext cx="3403600" cy="762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11">
            <a:extLst>
              <a:ext uri="{FF2B5EF4-FFF2-40B4-BE49-F238E27FC236}">
                <a16:creationId xmlns:a16="http://schemas.microsoft.com/office/drawing/2014/main" id="{D9A9298A-4D6F-4CB2-B240-9E239EFF2CEC}"/>
              </a:ext>
            </a:extLst>
          </p:cNvPr>
          <p:cNvSpPr/>
          <p:nvPr/>
        </p:nvSpPr>
        <p:spPr>
          <a:xfrm>
            <a:off x="2448560" y="6156961"/>
            <a:ext cx="3403600" cy="568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4" name="Picture 13">
            <a:extLst>
              <a:ext uri="{FF2B5EF4-FFF2-40B4-BE49-F238E27FC236}">
                <a16:creationId xmlns:a16="http://schemas.microsoft.com/office/drawing/2014/main" id="{C906DA56-963E-4D81-AE30-294A3952BBE0}"/>
              </a:ext>
            </a:extLst>
          </p:cNvPr>
          <p:cNvPicPr>
            <a:picLocks noChangeAspect="1"/>
          </p:cNvPicPr>
          <p:nvPr/>
        </p:nvPicPr>
        <p:blipFill>
          <a:blip r:embed="rId4"/>
          <a:stretch>
            <a:fillRect/>
          </a:stretch>
        </p:blipFill>
        <p:spPr>
          <a:xfrm>
            <a:off x="3458210" y="2378393"/>
            <a:ext cx="419100" cy="333375"/>
          </a:xfrm>
          <a:prstGeom prst="rect">
            <a:avLst/>
          </a:prstGeom>
        </p:spPr>
      </p:pic>
      <p:pic>
        <p:nvPicPr>
          <p:cNvPr id="15" name="Picture 14">
            <a:extLst>
              <a:ext uri="{FF2B5EF4-FFF2-40B4-BE49-F238E27FC236}">
                <a16:creationId xmlns:a16="http://schemas.microsoft.com/office/drawing/2014/main" id="{5FA14DAE-17D0-4877-BAAF-7988DA30CD04}"/>
              </a:ext>
            </a:extLst>
          </p:cNvPr>
          <p:cNvPicPr>
            <a:picLocks noChangeAspect="1"/>
          </p:cNvPicPr>
          <p:nvPr/>
        </p:nvPicPr>
        <p:blipFill>
          <a:blip r:embed="rId4"/>
          <a:stretch>
            <a:fillRect/>
          </a:stretch>
        </p:blipFill>
        <p:spPr>
          <a:xfrm>
            <a:off x="2675890" y="4187564"/>
            <a:ext cx="419100" cy="333375"/>
          </a:xfrm>
          <a:prstGeom prst="rect">
            <a:avLst/>
          </a:prstGeom>
        </p:spPr>
      </p:pic>
      <p:pic>
        <p:nvPicPr>
          <p:cNvPr id="16" name="Picture 15">
            <a:extLst>
              <a:ext uri="{FF2B5EF4-FFF2-40B4-BE49-F238E27FC236}">
                <a16:creationId xmlns:a16="http://schemas.microsoft.com/office/drawing/2014/main" id="{21F3FEA7-0409-4AED-AD52-BC8D0EA5F653}"/>
              </a:ext>
            </a:extLst>
          </p:cNvPr>
          <p:cNvPicPr>
            <a:picLocks noChangeAspect="1"/>
          </p:cNvPicPr>
          <p:nvPr/>
        </p:nvPicPr>
        <p:blipFill>
          <a:blip r:embed="rId4"/>
          <a:stretch>
            <a:fillRect/>
          </a:stretch>
        </p:blipFill>
        <p:spPr>
          <a:xfrm>
            <a:off x="2747010" y="5734266"/>
            <a:ext cx="419100" cy="333375"/>
          </a:xfrm>
          <a:prstGeom prst="rect">
            <a:avLst/>
          </a:prstGeom>
        </p:spPr>
      </p:pic>
    </p:spTree>
    <p:extLst>
      <p:ext uri="{BB962C8B-B14F-4D97-AF65-F5344CB8AC3E}">
        <p14:creationId xmlns:p14="http://schemas.microsoft.com/office/powerpoint/2010/main" val="1799599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Arrow: Pentagon 7">
            <a:extLst>
              <a:ext uri="{FF2B5EF4-FFF2-40B4-BE49-F238E27FC236}">
                <a16:creationId xmlns:a16="http://schemas.microsoft.com/office/drawing/2014/main" id="{0C24021E-99CE-4089-B305-9A360C8A3F86}"/>
              </a:ext>
            </a:extLst>
          </p:cNvPr>
          <p:cNvSpPr/>
          <p:nvPr/>
        </p:nvSpPr>
        <p:spPr>
          <a:xfrm>
            <a:off x="1885572" y="505184"/>
            <a:ext cx="7085708" cy="523220"/>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7" name="Arrow: Pentagon 6">
            <a:extLst>
              <a:ext uri="{FF2B5EF4-FFF2-40B4-BE49-F238E27FC236}">
                <a16:creationId xmlns:a16="http://schemas.microsoft.com/office/drawing/2014/main" id="{EAB75812-C1A5-4CA0-BF4C-E2642A169837}"/>
              </a:ext>
            </a:extLst>
          </p:cNvPr>
          <p:cNvSpPr/>
          <p:nvPr/>
        </p:nvSpPr>
        <p:spPr>
          <a:xfrm>
            <a:off x="1631572" y="318642"/>
            <a:ext cx="6862188" cy="523220"/>
          </a:xfrm>
          <a:prstGeom prst="homePlat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AU" sz="3200" dirty="0"/>
          </a:p>
        </p:txBody>
      </p:sp>
      <p:sp>
        <p:nvSpPr>
          <p:cNvPr id="2" name="Rectangle 1">
            <a:extLst>
              <a:ext uri="{FF2B5EF4-FFF2-40B4-BE49-F238E27FC236}">
                <a16:creationId xmlns:a16="http://schemas.microsoft.com/office/drawing/2014/main" id="{5ADA01D4-8254-4ABA-91FF-9688315F882C}"/>
              </a:ext>
            </a:extLst>
          </p:cNvPr>
          <p:cNvSpPr/>
          <p:nvPr/>
        </p:nvSpPr>
        <p:spPr>
          <a:xfrm>
            <a:off x="0" y="0"/>
            <a:ext cx="1778000" cy="147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Arrow: Pentagon 5">
            <a:extLst>
              <a:ext uri="{FF2B5EF4-FFF2-40B4-BE49-F238E27FC236}">
                <a16:creationId xmlns:a16="http://schemas.microsoft.com/office/drawing/2014/main" id="{CD54CB43-234B-480B-9492-7E15D07D8772}"/>
              </a:ext>
            </a:extLst>
          </p:cNvPr>
          <p:cNvSpPr/>
          <p:nvPr/>
        </p:nvSpPr>
        <p:spPr>
          <a:xfrm>
            <a:off x="1448692" y="132100"/>
            <a:ext cx="6502400" cy="523220"/>
          </a:xfrm>
          <a:prstGeom prst="homePlat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Equilibrium law</a:t>
            </a:r>
            <a:endParaRPr lang="en-AU" sz="3200" dirty="0">
              <a:solidFill>
                <a:schemeClr val="tx1"/>
              </a:solidFill>
            </a:endParaRPr>
          </a:p>
        </p:txBody>
      </p:sp>
      <p:pic>
        <p:nvPicPr>
          <p:cNvPr id="5" name="Picture 4">
            <a:extLst>
              <a:ext uri="{FF2B5EF4-FFF2-40B4-BE49-F238E27FC236}">
                <a16:creationId xmlns:a16="http://schemas.microsoft.com/office/drawing/2014/main" id="{8BD45957-43F1-4947-9DA9-410B34649DA5}"/>
              </a:ext>
            </a:extLst>
          </p:cNvPr>
          <p:cNvPicPr>
            <a:picLocks noChangeAspect="1"/>
          </p:cNvPicPr>
          <p:nvPr/>
        </p:nvPicPr>
        <p:blipFill>
          <a:blip r:embed="rId2"/>
          <a:stretch>
            <a:fillRect/>
          </a:stretch>
        </p:blipFill>
        <p:spPr>
          <a:xfrm>
            <a:off x="-24509" y="-49373"/>
            <a:ext cx="1916053" cy="1571945"/>
          </a:xfrm>
          <a:prstGeom prst="rect">
            <a:avLst/>
          </a:prstGeom>
        </p:spPr>
      </p:pic>
      <p:sp>
        <p:nvSpPr>
          <p:cNvPr id="10" name="Rectangle 3">
            <a:extLst>
              <a:ext uri="{FF2B5EF4-FFF2-40B4-BE49-F238E27FC236}">
                <a16:creationId xmlns:a16="http://schemas.microsoft.com/office/drawing/2014/main" id="{0BEBDB63-DD0C-4DE7-971E-BED4348A6BDA}"/>
              </a:ext>
            </a:extLst>
          </p:cNvPr>
          <p:cNvSpPr txBox="1">
            <a:spLocks noChangeArrowheads="1"/>
          </p:cNvSpPr>
          <p:nvPr/>
        </p:nvSpPr>
        <p:spPr>
          <a:xfrm>
            <a:off x="735965" y="2032000"/>
            <a:ext cx="10389235" cy="46939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AU" altLang="en-US" sz="2400" dirty="0"/>
              <a:t>The magnitude of Kc gives us information about the relative position of the equilibrium</a:t>
            </a:r>
          </a:p>
          <a:p>
            <a:pPr lvl="1">
              <a:lnSpc>
                <a:spcPct val="150000"/>
              </a:lnSpc>
            </a:pPr>
            <a:r>
              <a:rPr lang="en-AU" altLang="en-US" dirty="0"/>
              <a:t>Large values of K imply the equilibrium favours the forward reaction (the products)</a:t>
            </a:r>
          </a:p>
          <a:p>
            <a:pPr lvl="1">
              <a:lnSpc>
                <a:spcPct val="150000"/>
              </a:lnSpc>
            </a:pPr>
            <a:r>
              <a:rPr lang="en-AU" altLang="en-US" dirty="0"/>
              <a:t>Small values of K imply the equilibrium favours the reactants</a:t>
            </a:r>
          </a:p>
          <a:p>
            <a:pPr lvl="1">
              <a:lnSpc>
                <a:spcPct val="150000"/>
              </a:lnSpc>
            </a:pPr>
            <a:r>
              <a:rPr lang="en-AU" altLang="en-US" dirty="0"/>
              <a:t>Value of K close to 1 imply significant concentrations of both reactants and products are present at equilibrium</a:t>
            </a:r>
          </a:p>
        </p:txBody>
      </p:sp>
    </p:spTree>
    <p:extLst>
      <p:ext uri="{BB962C8B-B14F-4D97-AF65-F5344CB8AC3E}">
        <p14:creationId xmlns:p14="http://schemas.microsoft.com/office/powerpoint/2010/main" val="3432113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1018</Words>
  <Application>Microsoft Office PowerPoint</Application>
  <PresentationFormat>Widescreen</PresentationFormat>
  <Paragraphs>113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Alison Barnes</dc:creator>
  <cp:lastModifiedBy>Alison Barnes</cp:lastModifiedBy>
  <cp:revision>16</cp:revision>
  <dcterms:created xsi:type="dcterms:W3CDTF">2021-01-31T07:33:31Z</dcterms:created>
  <dcterms:modified xsi:type="dcterms:W3CDTF">2021-02-14T15:37:05Z</dcterms:modified>
</cp:coreProperties>
</file>