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60" r:id="rId6"/>
    <p:sldId id="264" r:id="rId7"/>
    <p:sldId id="265" r:id="rId8"/>
    <p:sldId id="259" r:id="rId9"/>
    <p:sldId id="25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7860-EE33-46BB-8DEC-BD7D32AFB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0EA47-289E-4D21-8DB2-DD0F7506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D6D6-E8F2-4915-A43E-9BD458CA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C8B4-F5BB-4DA3-B8FB-DFC42915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4634-3771-4E8A-925B-EE83D1A8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62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6531-B3A9-482D-87FD-628D030A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DF4C8-2F42-4907-82B3-E607FCD4C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3762-8663-48FB-90EB-17C36B40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3AA1-AB23-4BDF-8A14-C8E532F2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2E03-CC9C-4409-BA4B-F5052649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28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7F3D3-0601-4F5A-8F0D-D31331111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1E71-1149-4927-A65B-79F3391E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C9EC3-888D-4898-98DB-00621E91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4C82-1588-44A6-864F-38713917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C709C-2BB5-4D7B-A62C-8AA980DE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A50D-6EE6-40F3-B4D0-F550618F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1E91-5E5B-4392-94F7-0AD062D2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9D12-CEC4-4975-A74B-9078D07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C95F-FE28-48D6-B575-75CAA1A4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E17C-58CE-4CF5-B5D6-4C4CCF4B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2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75DF-025A-4BAE-A286-6643FFE7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AB0B-D600-4F24-B55F-0D8ACD10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556C-A5C1-4949-B10D-90DE2BA4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1AAB-9429-4DC1-8826-4851AE65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C0C4-2B87-4ABC-8D4D-4D7E176D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45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C87E-65D0-48D9-98EA-B0E908A4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EA01-4810-4505-A9DA-CF5AADFBF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00408-83BF-48C2-8CDC-5D533976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3DAA-7B06-44B9-BA91-49CD816A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052EA-FE29-474E-A5E5-31A214C5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BA2D-F8B4-4224-9B9B-F8A7AE0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53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5ED5-3F6A-4F2A-8324-8F06AA92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8F60-9820-4D2C-8FED-7F2CD047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39B5-5416-43DA-AC14-E5D1260C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0E73F-1240-4B7A-9E22-74E882B4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5D699-657F-48E2-BAC8-517EB676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B9B51-4C69-456D-912A-44819CA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19A8B-392D-4BA6-94F3-A0B7A39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DA144-6AAB-440C-9848-29DCC0EB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5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8988-F96C-4C00-A42B-0087E8D7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CF3F-E10D-470C-8315-2A6080A0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D34D1-D9A6-4B23-8A05-6730231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71699-7ED4-4FE9-9C4B-475945C9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92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9B26F-B1BE-4110-B489-326F2065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284F-CAAD-44B7-807B-87BD420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1FC3C-43F7-42DC-B171-7612C620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5FDF-B0AA-410A-A943-23AAEFB2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9841-4C31-41F6-B186-596562D0A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15BA7-B8E3-4A29-9F15-7FF120E1A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C2850-698A-4534-806D-77746F3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AD3E9-212A-4836-A5BB-67988DEF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94B2-60EB-4AA0-BD8B-F3C72A7B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55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1499-BF0D-4A81-A582-6E130044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AB14F-7465-4EF2-88E3-160CAD9F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D3283-D051-44F6-A0FD-E5720358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A03B3-8CF1-41CF-8B12-1DD226B4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0EF51-7E4B-470B-BA68-37F9B1BA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E26AB-DC2A-4A6B-B501-3FE7BB4C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74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EFA6F-B439-48BC-AD7B-C79B4AB4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3EEB-CDAD-40B3-B62D-486022DC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65A6D-4FDE-4452-AF53-8D23837E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EBFB-18A8-4FA3-9AA0-C5928D3587AA}" type="datetimeFigureOut">
              <a:rPr lang="en-AU" smtClean="0"/>
              <a:t>20/08/2021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A349-FBB3-4F25-987B-86367406A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E7E22-E75D-40EE-95A5-4CFEF126C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3088-B3BC-44A0-A40D-2EAEF6B81F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1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4C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F4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97FC4A-A8EA-43B7-B53C-C0968B9B06F6}"/>
              </a:ext>
            </a:extLst>
          </p:cNvPr>
          <p:cNvSpPr txBox="1"/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Industrial Chemistry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The Haber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12AF-AF4E-416E-A0B0-F7FC5B99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" r="1" b="21382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9BC211-FD10-4805-9108-E4975CCE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3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E6E4B-EF5B-4B50-B563-E3EE00D60719}"/>
              </a:ext>
            </a:extLst>
          </p:cNvPr>
          <p:cNvSpPr txBox="1"/>
          <p:nvPr/>
        </p:nvSpPr>
        <p:spPr>
          <a:xfrm>
            <a:off x="5953760" y="6363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https://www.chemguide.co.uk/physical/equilibria/haber.html</a:t>
            </a:r>
          </a:p>
        </p:txBody>
      </p:sp>
    </p:spTree>
    <p:extLst>
      <p:ext uri="{BB962C8B-B14F-4D97-AF65-F5344CB8AC3E}">
        <p14:creationId xmlns:p14="http://schemas.microsoft.com/office/powerpoint/2010/main" val="24760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Ammonia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F5DC7-2990-43F3-AAC2-C6B77B4D3E5F}"/>
              </a:ext>
            </a:extLst>
          </p:cNvPr>
          <p:cNvSpPr txBox="1"/>
          <p:nvPr/>
        </p:nvSpPr>
        <p:spPr>
          <a:xfrm>
            <a:off x="594359" y="1269980"/>
            <a:ext cx="1100328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Ammonia, NH</a:t>
            </a:r>
            <a:r>
              <a:rPr lang="en-AU" sz="2400" baseline="-25000" dirty="0"/>
              <a:t>3</a:t>
            </a:r>
            <a:r>
              <a:rPr lang="en-AU" sz="2400" dirty="0"/>
              <a:t>, is a very important chemical raw material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It is used to produce other materials including: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Fertilisers – NH</a:t>
            </a:r>
            <a:r>
              <a:rPr lang="en-AU" sz="2400" baseline="-25000" dirty="0"/>
              <a:t>4</a:t>
            </a:r>
            <a:r>
              <a:rPr lang="en-AU" sz="2400" dirty="0"/>
              <a:t>NO</a:t>
            </a:r>
            <a:r>
              <a:rPr lang="en-AU" sz="2400" baseline="-25000" dirty="0"/>
              <a:t>3</a:t>
            </a:r>
            <a:r>
              <a:rPr lang="en-AU" sz="2400" dirty="0"/>
              <a:t>, (NH</a:t>
            </a:r>
            <a:r>
              <a:rPr lang="en-AU" sz="2400" baseline="-25000" dirty="0"/>
              <a:t>4</a:t>
            </a:r>
            <a:r>
              <a:rPr lang="en-AU" sz="2400" dirty="0"/>
              <a:t>)</a:t>
            </a:r>
            <a:r>
              <a:rPr lang="en-AU" sz="2400" baseline="-25000" dirty="0"/>
              <a:t>2</a:t>
            </a:r>
            <a:r>
              <a:rPr lang="en-AU" sz="2400" dirty="0"/>
              <a:t>SO</a:t>
            </a:r>
            <a:r>
              <a:rPr lang="en-AU" sz="2400" baseline="-25000" dirty="0"/>
              <a:t>4</a:t>
            </a:r>
            <a:r>
              <a:rPr lang="en-AU" sz="2400" dirty="0"/>
              <a:t>, (NH</a:t>
            </a:r>
            <a:r>
              <a:rPr lang="en-AU" sz="2400" baseline="-25000" dirty="0"/>
              <a:t>4</a:t>
            </a:r>
            <a:r>
              <a:rPr lang="en-AU" sz="2400" dirty="0"/>
              <a:t>)</a:t>
            </a:r>
            <a:r>
              <a:rPr lang="en-AU" sz="2400" baseline="-25000" dirty="0"/>
              <a:t>2</a:t>
            </a:r>
            <a:r>
              <a:rPr lang="en-AU" sz="2400" dirty="0"/>
              <a:t>HPO</a:t>
            </a:r>
            <a:r>
              <a:rPr lang="en-AU" sz="2400" baseline="-25000" dirty="0"/>
              <a:t>4</a:t>
            </a:r>
            <a:r>
              <a:rPr lang="en-AU" sz="2400" dirty="0"/>
              <a:t> and urea (NH</a:t>
            </a:r>
            <a:r>
              <a:rPr lang="en-AU" sz="2400" baseline="-25000" dirty="0"/>
              <a:t>2</a:t>
            </a:r>
            <a:r>
              <a:rPr lang="en-AU" sz="2400" dirty="0"/>
              <a:t>)</a:t>
            </a:r>
            <a:r>
              <a:rPr lang="en-AU" sz="2400" baseline="-25000" dirty="0"/>
              <a:t>2</a:t>
            </a:r>
            <a:r>
              <a:rPr lang="en-AU" sz="2400" dirty="0"/>
              <a:t>CO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Polymers – such as nylon and acrylic plastics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Explosives – like trinitrotoluene (TNT), </a:t>
            </a:r>
            <a:r>
              <a:rPr lang="en-AU" sz="2400" dirty="0" err="1"/>
              <a:t>nitroglycerin</a:t>
            </a:r>
            <a:r>
              <a:rPr lang="en-AU" sz="2400" dirty="0"/>
              <a:t> and ammonium nitrate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Cleaning agents – ammonia solutions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939DA-22E1-4E85-A019-577CEE5B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27" y="4750961"/>
            <a:ext cx="5605145" cy="20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9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Haber process – ammonia synthesis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6A5EA-D91A-4067-A2CB-E9075B248B41}"/>
              </a:ext>
            </a:extLst>
          </p:cNvPr>
          <p:cNvSpPr txBox="1"/>
          <p:nvPr/>
        </p:nvSpPr>
        <p:spPr>
          <a:xfrm>
            <a:off x="599440" y="1676400"/>
            <a:ext cx="10891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Haber process involves a reversible reaction between hydrogen gas and nitrogen gas.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DAF203-E5FE-4C0D-8A5C-0690382CE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0" y="2609632"/>
            <a:ext cx="6328638" cy="18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7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Haber process – ammonia synthesis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DCE922-301B-40DA-950F-7A7E0B60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64" y="756900"/>
            <a:ext cx="6363335" cy="5902387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0D0FC43-1849-45D4-A6CA-BE1B2F96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7" y="2879767"/>
            <a:ext cx="6484595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9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Optimising the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9E5EB-D711-4A98-9D79-D3D242294BCB}"/>
              </a:ext>
            </a:extLst>
          </p:cNvPr>
          <p:cNvSpPr txBox="1"/>
          <p:nvPr/>
        </p:nvSpPr>
        <p:spPr>
          <a:xfrm>
            <a:off x="487680" y="1434115"/>
            <a:ext cx="1119632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At room temperature and pressure: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Reasonable equilibrium yield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Extremely slow rate to reach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Higher temperatures increase the rate, however the reverse reaction is endothermic so high temperatures favour the equilibrium shifting to the left which reduces the equilibrium yield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High pressure increase both the rate and yield (can you explain why? How does pressure effect rate of reaction using collision theory? How does pressure effect equilibrium using LCP?)</a:t>
            </a:r>
          </a:p>
        </p:txBody>
      </p:sp>
    </p:spTree>
    <p:extLst>
      <p:ext uri="{BB962C8B-B14F-4D97-AF65-F5344CB8AC3E}">
        <p14:creationId xmlns:p14="http://schemas.microsoft.com/office/powerpoint/2010/main" val="112010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Optimising the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9E5EB-D711-4A98-9D79-D3D242294BCB}"/>
              </a:ext>
            </a:extLst>
          </p:cNvPr>
          <p:cNvSpPr txBox="1"/>
          <p:nvPr/>
        </p:nvSpPr>
        <p:spPr>
          <a:xfrm>
            <a:off x="497840" y="1582990"/>
            <a:ext cx="1119632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Collision theory – high pressure means more molecules in a certain area of space, this results in a higher frequency of collision, a great number of collisions in a time period gives a higher rate of reaction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LCP – if you increase the pressure, LCP predicts the equilibrium will shift to favour the side that partially counteracts this action (</a:t>
            </a:r>
            <a:r>
              <a:rPr lang="en-AU" sz="2400" dirty="0" err="1"/>
              <a:t>ie</a:t>
            </a:r>
            <a:r>
              <a:rPr lang="en-AU" sz="2400" dirty="0"/>
              <a:t> reduces the pressure again), so it will have the side of the reaction with the least number of particles. For the Haber process that is the right side, the products.</a:t>
            </a:r>
          </a:p>
        </p:txBody>
      </p:sp>
    </p:spTree>
    <p:extLst>
      <p:ext uri="{BB962C8B-B14F-4D97-AF65-F5344CB8AC3E}">
        <p14:creationId xmlns:p14="http://schemas.microsoft.com/office/powerpoint/2010/main" val="223449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/>
              <a:t>Optimising the process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9E5EB-D711-4A98-9D79-D3D242294BCB}"/>
              </a:ext>
            </a:extLst>
          </p:cNvPr>
          <p:cNvSpPr txBox="1"/>
          <p:nvPr/>
        </p:nvSpPr>
        <p:spPr>
          <a:xfrm>
            <a:off x="497840" y="1419077"/>
            <a:ext cx="1119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BUT – high pressure is dangerous and expensive, making very high pressure uneconomical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Therefore, it is necessary to compromise on the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CE524BA8-174F-4DE7-BAA9-57158B48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44419"/>
            <a:ext cx="11430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2133280F-47C7-4ECC-8F85-AFAE962D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07" y="2342861"/>
            <a:ext cx="4743133" cy="4311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261FEB-D872-4CAA-8EE3-AAF8E434A1FE}"/>
              </a:ext>
            </a:extLst>
          </p:cNvPr>
          <p:cNvSpPr txBox="1"/>
          <p:nvPr/>
        </p:nvSpPr>
        <p:spPr>
          <a:xfrm>
            <a:off x="304800" y="1364056"/>
            <a:ext cx="707136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Fritz Haber (German chemist) found the optimal conditions for ammonia production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3:1 molar mixture of H</a:t>
            </a:r>
            <a:r>
              <a:rPr lang="en-US" sz="2400" baseline="-25000" dirty="0"/>
              <a:t>2</a:t>
            </a:r>
            <a:r>
              <a:rPr lang="en-US" sz="2400" dirty="0"/>
              <a:t>(g) and 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 of 350-550 °C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Pressure of 15-35 </a:t>
            </a:r>
            <a:r>
              <a:rPr lang="en-US" sz="2400" dirty="0" err="1"/>
              <a:t>Mpa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catalyst – iron-iron oxide fused with MgO (silica and alumina can also be used – solid supports for the iron catalyst)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Gives reasonable rate, yields of 15-30 %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51248-4F83-462F-AB12-DF1D59FDE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490" y="321945"/>
            <a:ext cx="1333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C8D613-3383-4CA2-B0FF-35DDCD41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60" y="190064"/>
            <a:ext cx="6974439" cy="6469224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3A7F071-3C48-421C-B929-3BFC63905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09" y="2525449"/>
            <a:ext cx="7107344" cy="414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2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8</cp:revision>
  <dcterms:created xsi:type="dcterms:W3CDTF">2021-08-15T13:51:53Z</dcterms:created>
  <dcterms:modified xsi:type="dcterms:W3CDTF">2021-08-19T17:54:41Z</dcterms:modified>
</cp:coreProperties>
</file>