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2" r:id="rId5"/>
    <p:sldId id="267" r:id="rId6"/>
    <p:sldId id="265" r:id="rId7"/>
    <p:sldId id="264" r:id="rId8"/>
    <p:sldId id="261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72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500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03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862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507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557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01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03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74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07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625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98D98-0CE6-4DCF-90C9-4521B542836C}" type="datetimeFigureOut">
              <a:rPr lang="en-AU" smtClean="0"/>
              <a:t>23/08/2021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CDABA-4F01-497D-B05F-DAC23BAD16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96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97FC4A-A8EA-43B7-B53C-C0968B9B06F6}"/>
              </a:ext>
            </a:extLst>
          </p:cNvPr>
          <p:cNvSpPr txBox="1"/>
          <p:nvPr/>
        </p:nvSpPr>
        <p:spPr>
          <a:xfrm>
            <a:off x="1109980" y="4277356"/>
            <a:ext cx="9966960" cy="15603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900" dirty="0">
                <a:solidFill>
                  <a:srgbClr val="2F4C6E"/>
                </a:solidFill>
                <a:latin typeface="+mj-lt"/>
                <a:ea typeface="+mj-ea"/>
                <a:cs typeface="+mj-cs"/>
              </a:rPr>
              <a:t>Industrial Chemistry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900" dirty="0">
                <a:solidFill>
                  <a:srgbClr val="2F4C6E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4900" dirty="0" smtClean="0">
                <a:solidFill>
                  <a:srgbClr val="2F4C6E"/>
                </a:solidFill>
                <a:latin typeface="+mj-lt"/>
                <a:ea typeface="+mj-ea"/>
                <a:cs typeface="+mj-cs"/>
              </a:rPr>
              <a:t>Contact </a:t>
            </a:r>
            <a:r>
              <a:rPr lang="en-US" sz="4900" dirty="0">
                <a:solidFill>
                  <a:srgbClr val="2F4C6E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012AF-AF4E-416E-A0B0-F7FC5B995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1" r="1" b="21382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Contact process - </a:t>
            </a:r>
            <a:r>
              <a:rPr lang="en-US" sz="2800" dirty="0" err="1" smtClean="0"/>
              <a:t>optimisation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0996" y="1449363"/>
            <a:ext cx="6991200" cy="50428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sz="2400" b="1" dirty="0" smtClean="0"/>
              <a:t>CATALYST</a:t>
            </a:r>
          </a:p>
          <a:p>
            <a:pPr>
              <a:lnSpc>
                <a:spcPct val="100000"/>
              </a:lnSpc>
            </a:pPr>
            <a:r>
              <a:rPr lang="en-AU" sz="2400" dirty="0" smtClean="0"/>
              <a:t>A catalyst V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O</a:t>
            </a:r>
            <a:r>
              <a:rPr lang="en-AU" sz="2400" baseline="-25000" dirty="0" smtClean="0"/>
              <a:t>5</a:t>
            </a:r>
            <a:r>
              <a:rPr lang="en-AU" sz="2400" dirty="0" smtClean="0"/>
              <a:t> serves to increase reaction rate with no effect on yield.</a:t>
            </a:r>
            <a:endParaRPr lang="en-AU" sz="2400" b="1" dirty="0" smtClean="0"/>
          </a:p>
          <a:p>
            <a:r>
              <a:rPr lang="en-US" sz="2400" dirty="0" smtClean="0"/>
              <a:t>The reaction mixture flows through several beds of catalyst each with a decreasing temperature.  The initial high temperature bed reacts quickly but does not go to completion.  The mixture moving through to the lower temperature results in more conversion of SO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 to SO</a:t>
            </a:r>
            <a:r>
              <a:rPr lang="en-US" sz="2400" baseline="-25000" dirty="0" smtClean="0"/>
              <a:t>3</a:t>
            </a:r>
          </a:p>
          <a:p>
            <a:pPr marL="0" indent="0">
              <a:buNone/>
            </a:pPr>
            <a:endParaRPr lang="en-US" sz="2400" baseline="-25000" dirty="0"/>
          </a:p>
          <a:p>
            <a:pPr marL="0" indent="0">
              <a:buNone/>
            </a:pPr>
            <a:r>
              <a:rPr lang="en-US" sz="2400" b="1" dirty="0" smtClean="0"/>
              <a:t>Recycling</a:t>
            </a:r>
          </a:p>
          <a:p>
            <a:r>
              <a:rPr lang="en-US" sz="2400" dirty="0" smtClean="0"/>
              <a:t>Yield can be further improved by recycling the unreacted SO</a:t>
            </a:r>
            <a:r>
              <a:rPr lang="en-US" sz="2400" baseline="-25000" dirty="0" smtClean="0"/>
              <a:t>2(g)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10" name="Picture 2" descr="https://media1.britannica.com/eb-media/59/7359-004-224E8A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385" y="1324672"/>
            <a:ext cx="4763193" cy="49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19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Contact process - </a:t>
            </a:r>
            <a:r>
              <a:rPr lang="en-US" sz="2800" dirty="0" err="1" smtClean="0"/>
              <a:t>optimisation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0377" y="1581435"/>
            <a:ext cx="6683630" cy="34643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SO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 can react with water to form sulfuric acid, however, it has a low yield and forms a fog of fine droplets that are difficult to recover.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The sulfuric acid produced is 98% H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SO</a:t>
            </a:r>
            <a:r>
              <a:rPr lang="en-US" sz="2400" baseline="-25000" dirty="0" smtClean="0"/>
              <a:t>4</a:t>
            </a:r>
            <a:r>
              <a:rPr lang="en-US" sz="2400" dirty="0" smtClean="0"/>
              <a:t> and has a concentration of about 18 molL</a:t>
            </a:r>
            <a:r>
              <a:rPr lang="en-US" sz="2400" baseline="30000" dirty="0" smtClean="0"/>
              <a:t>-1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 smtClean="0"/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379" y="1256940"/>
            <a:ext cx="5043978" cy="504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9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Sulfuric acid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379614" y="1520475"/>
            <a:ext cx="10914611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err="1" smtClean="0"/>
              <a:t>Sulfuric</a:t>
            </a:r>
            <a:r>
              <a:rPr lang="en-AU" sz="2400" dirty="0" smtClean="0"/>
              <a:t> acid is one of the world’s most widely produced chemicals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Half the world production is used in the synthesis of phosphate fertilisers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Also a raw material used in the production of: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Detergents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Explosives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Other acids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Polymers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Pharmaceuticals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Also used in metal extraction and as a catalyst (e.g. in lead acid batteries)</a:t>
            </a:r>
            <a:endParaRPr lang="en-AU" sz="2400" dirty="0"/>
          </a:p>
        </p:txBody>
      </p:sp>
      <p:pic>
        <p:nvPicPr>
          <p:cNvPr id="9" name="Picture 2" descr="mage result for contact proces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0" t="14316" r="23094" b="-545"/>
          <a:stretch/>
        </p:blipFill>
        <p:spPr bwMode="auto">
          <a:xfrm>
            <a:off x="9594027" y="179932"/>
            <a:ext cx="2434225" cy="21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015" y="2938896"/>
            <a:ext cx="3586769" cy="283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69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Contact process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953191" y="1581435"/>
            <a:ext cx="10393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400" dirty="0" smtClean="0"/>
              <a:t>Multi step synthesis process using a feed stock of </a:t>
            </a:r>
            <a:r>
              <a:rPr lang="en-AU" sz="2400" dirty="0" err="1" smtClean="0"/>
              <a:t>sulfur</a:t>
            </a:r>
            <a:r>
              <a:rPr lang="en-AU" sz="2400" dirty="0" smtClean="0"/>
              <a:t>, oxygen and water.</a:t>
            </a:r>
            <a:endParaRPr lang="en-AU" sz="2400" dirty="0" smtClean="0"/>
          </a:p>
        </p:txBody>
      </p:sp>
      <p:pic>
        <p:nvPicPr>
          <p:cNvPr id="9" name="Picture 2" descr="mage result for contact proc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66" y="2930179"/>
            <a:ext cx="10831329" cy="37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337690" y="2190420"/>
            <a:ext cx="4834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https://www.youtube.com/watch?v=xjLUJ-7m5v8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463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Contact process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554182" y="1434115"/>
            <a:ext cx="109921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Step 1 - </a:t>
            </a:r>
            <a:r>
              <a:rPr lang="en-AU" sz="2400" cap="none" dirty="0" smtClean="0"/>
              <a:t>oxidation of </a:t>
            </a:r>
            <a:r>
              <a:rPr lang="en-AU" sz="2400" cap="none" dirty="0" err="1" smtClean="0"/>
              <a:t>sulfur</a:t>
            </a:r>
            <a:r>
              <a:rPr lang="en-AU" sz="2400" cap="none" dirty="0" smtClean="0"/>
              <a:t> (burnt in air)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	S (</a:t>
            </a:r>
            <a:r>
              <a:rPr lang="en-AU" sz="2400" cap="none" dirty="0" smtClean="0"/>
              <a:t>s</a:t>
            </a:r>
            <a:r>
              <a:rPr lang="en-AU" sz="2400" dirty="0" smtClean="0"/>
              <a:t>)  +  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(</a:t>
            </a:r>
            <a:r>
              <a:rPr lang="en-AU" sz="2400" cap="none" dirty="0" smtClean="0"/>
              <a:t>g</a:t>
            </a:r>
            <a:r>
              <a:rPr lang="en-AU" sz="2400" dirty="0" smtClean="0"/>
              <a:t>)  →  SO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(</a:t>
            </a:r>
            <a:r>
              <a:rPr lang="en-AU" sz="2400" cap="none" dirty="0" smtClean="0"/>
              <a:t>g</a:t>
            </a:r>
            <a:r>
              <a:rPr lang="en-AU" sz="2400" dirty="0" smtClean="0"/>
              <a:t>)     </a:t>
            </a:r>
            <a:r>
              <a:rPr lang="en-AU" sz="2400" cap="none" dirty="0" smtClean="0"/>
              <a:t>△H = -297kJ</a:t>
            </a:r>
            <a:endParaRPr lang="en-AU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7514" y="474268"/>
            <a:ext cx="2886075" cy="19228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578" y="2483438"/>
            <a:ext cx="2259961" cy="19306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4182" y="3161590"/>
            <a:ext cx="6902334" cy="2677656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Reaction is highly exothermic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Waste energy can be used to generate electricity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Alt to burning </a:t>
            </a:r>
            <a:r>
              <a:rPr lang="en-AU" sz="2400" dirty="0" err="1" smtClean="0"/>
              <a:t>sulfur</a:t>
            </a:r>
            <a:r>
              <a:rPr lang="en-AU" sz="2400" dirty="0" smtClean="0"/>
              <a:t> – couple </a:t>
            </a:r>
            <a:r>
              <a:rPr lang="en-AU" sz="2400" dirty="0" err="1" smtClean="0"/>
              <a:t>sulfuric</a:t>
            </a:r>
            <a:r>
              <a:rPr lang="en-AU" sz="2400" dirty="0" smtClean="0"/>
              <a:t> acid plant with metal sulphide ore smelters (e.g. the nickel smelter in Kambalda WA). They produce waste SO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, instead of releasing it into the environment it is used in the contact process.</a:t>
            </a:r>
            <a:endParaRPr lang="en-AU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9375" y="4500418"/>
            <a:ext cx="3668164" cy="20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5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Contact process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554182" y="1434115"/>
            <a:ext cx="109921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Step 2 - </a:t>
            </a:r>
            <a:r>
              <a:rPr lang="en-AU" sz="2400" cap="none" dirty="0" smtClean="0"/>
              <a:t>reversible reaction to oxidise </a:t>
            </a:r>
            <a:r>
              <a:rPr lang="en-AU" sz="2400" cap="none" dirty="0" err="1" smtClean="0"/>
              <a:t>sulfur</a:t>
            </a:r>
            <a:r>
              <a:rPr lang="en-AU" sz="2400" cap="none" dirty="0" smtClean="0"/>
              <a:t> dioxide to </a:t>
            </a:r>
            <a:r>
              <a:rPr lang="en-AU" sz="2400" cap="none" dirty="0" err="1" smtClean="0"/>
              <a:t>sulfur</a:t>
            </a:r>
            <a:r>
              <a:rPr lang="en-AU" sz="2400" cap="none" dirty="0" smtClean="0"/>
              <a:t> trioxide</a:t>
            </a:r>
          </a:p>
          <a:p>
            <a:pPr>
              <a:lnSpc>
                <a:spcPct val="150000"/>
              </a:lnSpc>
            </a:pPr>
            <a:r>
              <a:rPr lang="en-AU" sz="2400" cap="none" dirty="0" smtClean="0"/>
              <a:t>	2 SO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 (g)  +  O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 (g)   </a:t>
            </a:r>
            <a:r>
              <a:rPr lang="en-AU" sz="3200" dirty="0" smtClean="0"/>
              <a:t>⇄</a:t>
            </a:r>
            <a:r>
              <a:rPr lang="en-AU" sz="2400" cap="none" dirty="0" smtClean="0"/>
              <a:t>     2 SO</a:t>
            </a:r>
            <a:r>
              <a:rPr lang="en-AU" sz="2400" cap="none" baseline="-25000" dirty="0" smtClean="0"/>
              <a:t>3</a:t>
            </a:r>
            <a:r>
              <a:rPr lang="en-AU" sz="2400" cap="none" dirty="0" smtClean="0"/>
              <a:t> (g)       △H = -198kJ</a:t>
            </a:r>
            <a:endParaRPr lang="en-AU" sz="2400" cap="none" baseline="-25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08" y="3582685"/>
            <a:ext cx="2886075" cy="2343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304" y="3582685"/>
            <a:ext cx="31242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Contact process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/>
          <p:cNvSpPr/>
          <p:nvPr/>
        </p:nvSpPr>
        <p:spPr>
          <a:xfrm>
            <a:off x="446117" y="1407981"/>
            <a:ext cx="109921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2400" dirty="0" smtClean="0"/>
              <a:t>Step 3 </a:t>
            </a:r>
            <a:r>
              <a:rPr lang="mr-IN" sz="2400" dirty="0" smtClean="0"/>
              <a:t>–</a:t>
            </a:r>
            <a:r>
              <a:rPr lang="en-AU" sz="2400" dirty="0" smtClean="0"/>
              <a:t> </a:t>
            </a:r>
            <a:r>
              <a:rPr lang="en-AU" sz="2400" cap="none" dirty="0" err="1" smtClean="0"/>
              <a:t>sulfur</a:t>
            </a:r>
            <a:r>
              <a:rPr lang="en-AU" sz="2400" cap="none" dirty="0" smtClean="0"/>
              <a:t> dioxide is dissolved in concentrated </a:t>
            </a:r>
            <a:r>
              <a:rPr lang="en-AU" sz="2400" cap="none" dirty="0" err="1" smtClean="0"/>
              <a:t>sulfuric</a:t>
            </a:r>
            <a:r>
              <a:rPr lang="en-AU" sz="2400" cap="none" dirty="0" smtClean="0"/>
              <a:t> acid forming oleum</a:t>
            </a:r>
          </a:p>
          <a:p>
            <a:pPr>
              <a:lnSpc>
                <a:spcPct val="150000"/>
              </a:lnSpc>
            </a:pPr>
            <a:r>
              <a:rPr lang="en-AU" sz="2400" cap="none" dirty="0" smtClean="0"/>
              <a:t>	SO</a:t>
            </a:r>
            <a:r>
              <a:rPr lang="en-AU" sz="2400" cap="none" baseline="-25000" dirty="0" smtClean="0"/>
              <a:t>3</a:t>
            </a:r>
            <a:r>
              <a:rPr lang="en-AU" sz="2400" cap="none" dirty="0" smtClean="0"/>
              <a:t> (g)  +  H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SO</a:t>
            </a:r>
            <a:r>
              <a:rPr lang="en-AU" sz="2400" cap="none" baseline="-25000" dirty="0" smtClean="0"/>
              <a:t>4</a:t>
            </a:r>
            <a:r>
              <a:rPr lang="en-AU" sz="2400" cap="none" dirty="0" smtClean="0"/>
              <a:t> (l) </a:t>
            </a:r>
            <a:r>
              <a:rPr lang="en-AU" sz="2400" dirty="0" smtClean="0"/>
              <a:t>→</a:t>
            </a:r>
            <a:r>
              <a:rPr lang="en-AU" sz="2400" cap="none" dirty="0" smtClean="0"/>
              <a:t>     H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S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O</a:t>
            </a:r>
            <a:r>
              <a:rPr lang="en-AU" sz="2400" cap="none" baseline="-25000" dirty="0" smtClean="0"/>
              <a:t>7</a:t>
            </a:r>
            <a:r>
              <a:rPr lang="en-AU" sz="2400" cap="none" dirty="0" smtClean="0"/>
              <a:t> (l)    </a:t>
            </a:r>
            <a:endParaRPr lang="en-AU" sz="2400" cap="none" baseline="-25000" dirty="0" smtClean="0"/>
          </a:p>
          <a:p>
            <a:pPr>
              <a:lnSpc>
                <a:spcPct val="150000"/>
              </a:lnSpc>
            </a:pPr>
            <a:r>
              <a:rPr lang="en-AU" sz="2400" cap="none" dirty="0" smtClean="0"/>
              <a:t>Step 4 </a:t>
            </a:r>
            <a:r>
              <a:rPr lang="mr-IN" sz="2400" cap="none" dirty="0" smtClean="0"/>
              <a:t>–</a:t>
            </a:r>
            <a:r>
              <a:rPr lang="en-AU" sz="2400" cap="none" dirty="0" smtClean="0"/>
              <a:t> water is added to the oleum to produce </a:t>
            </a:r>
            <a:r>
              <a:rPr lang="en-AU" sz="2400" cap="none" dirty="0" err="1" smtClean="0"/>
              <a:t>sulfuric</a:t>
            </a:r>
            <a:r>
              <a:rPr lang="en-AU" sz="2400" cap="none" dirty="0" smtClean="0"/>
              <a:t> acid</a:t>
            </a:r>
          </a:p>
          <a:p>
            <a:pPr>
              <a:lnSpc>
                <a:spcPct val="150000"/>
              </a:lnSpc>
            </a:pPr>
            <a:r>
              <a:rPr lang="en-AU" sz="2400" cap="none" dirty="0" smtClean="0"/>
              <a:t>	H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S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O</a:t>
            </a:r>
            <a:r>
              <a:rPr lang="en-AU" sz="2400" cap="none" baseline="-25000" dirty="0" smtClean="0"/>
              <a:t>7</a:t>
            </a:r>
            <a:r>
              <a:rPr lang="en-AU" sz="2400" cap="none" dirty="0" smtClean="0"/>
              <a:t> (l)  +  H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O (l)  </a:t>
            </a:r>
            <a:r>
              <a:rPr lang="en-AU" sz="2400" dirty="0" smtClean="0"/>
              <a:t>→</a:t>
            </a:r>
            <a:r>
              <a:rPr lang="en-AU" sz="2400" cap="none" dirty="0" smtClean="0"/>
              <a:t>    2 H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SO</a:t>
            </a:r>
            <a:r>
              <a:rPr lang="en-AU" sz="2400" cap="none" baseline="-25000" dirty="0" smtClean="0"/>
              <a:t>4</a:t>
            </a:r>
            <a:r>
              <a:rPr lang="en-AU" sz="2400" cap="none" dirty="0" smtClean="0"/>
              <a:t> (l) </a:t>
            </a:r>
            <a:endParaRPr lang="en-AU" sz="2400" cap="non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3664" y="3915294"/>
            <a:ext cx="4905812" cy="275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03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Contact process - summary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1294013" y="2079479"/>
            <a:ext cx="1039368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/>
              <a:t>Step 1 - </a:t>
            </a:r>
            <a:r>
              <a:rPr lang="en-AU" sz="2400" cap="none" dirty="0" smtClean="0"/>
              <a:t>oxidation of </a:t>
            </a:r>
            <a:r>
              <a:rPr lang="en-AU" sz="2400" cap="none" dirty="0" err="1" smtClean="0"/>
              <a:t>sulfur</a:t>
            </a:r>
            <a:r>
              <a:rPr lang="en-AU" sz="2400" cap="none" dirty="0" smtClean="0"/>
              <a:t> (burnt in air)</a:t>
            </a:r>
          </a:p>
          <a:p>
            <a:r>
              <a:rPr lang="en-AU" sz="2400" dirty="0" smtClean="0"/>
              <a:t>	S (</a:t>
            </a:r>
            <a:r>
              <a:rPr lang="en-AU" sz="2400" cap="none" dirty="0" smtClean="0"/>
              <a:t>s</a:t>
            </a:r>
            <a:r>
              <a:rPr lang="en-AU" sz="2400" dirty="0" smtClean="0"/>
              <a:t>)  +  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(</a:t>
            </a:r>
            <a:r>
              <a:rPr lang="en-AU" sz="2400" cap="none" dirty="0" smtClean="0"/>
              <a:t>g</a:t>
            </a:r>
            <a:r>
              <a:rPr lang="en-AU" sz="2400" dirty="0" smtClean="0"/>
              <a:t>)  →  SO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(</a:t>
            </a:r>
            <a:r>
              <a:rPr lang="en-AU" sz="2400" cap="none" dirty="0" smtClean="0"/>
              <a:t>g</a:t>
            </a:r>
            <a:r>
              <a:rPr lang="en-AU" sz="2400" dirty="0" smtClean="0"/>
              <a:t>) </a:t>
            </a:r>
            <a:r>
              <a:rPr lang="en-AU" sz="2400" cap="none" dirty="0" smtClean="0"/>
              <a:t>△H = -297kJ</a:t>
            </a:r>
            <a:endParaRPr lang="en-AU" sz="2400" dirty="0" smtClean="0"/>
          </a:p>
          <a:p>
            <a:r>
              <a:rPr lang="en-AU" sz="2400" dirty="0" smtClean="0"/>
              <a:t>Step 2 - </a:t>
            </a:r>
            <a:r>
              <a:rPr lang="en-AU" sz="2400" cap="none" dirty="0" smtClean="0"/>
              <a:t>reversible reaction to oxidise </a:t>
            </a:r>
            <a:r>
              <a:rPr lang="en-AU" sz="2400" cap="none" dirty="0" err="1" smtClean="0"/>
              <a:t>sulfur</a:t>
            </a:r>
            <a:r>
              <a:rPr lang="en-AU" sz="2400" cap="none" dirty="0" smtClean="0"/>
              <a:t> dioxide to </a:t>
            </a:r>
            <a:r>
              <a:rPr lang="en-AU" sz="2400" cap="none" dirty="0" err="1" smtClean="0"/>
              <a:t>sulfur</a:t>
            </a:r>
            <a:r>
              <a:rPr lang="en-AU" sz="2400" cap="none" dirty="0" smtClean="0"/>
              <a:t> trioxide</a:t>
            </a:r>
          </a:p>
          <a:p>
            <a:r>
              <a:rPr lang="en-AU" sz="2400" cap="none" dirty="0" smtClean="0"/>
              <a:t>	2 SO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 (g)  +  O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 (g)   </a:t>
            </a:r>
            <a:r>
              <a:rPr lang="en-AU" sz="3200" dirty="0" smtClean="0"/>
              <a:t>⇄</a:t>
            </a:r>
            <a:r>
              <a:rPr lang="en-AU" sz="2400" cap="none" dirty="0" smtClean="0"/>
              <a:t>     2 SO</a:t>
            </a:r>
            <a:r>
              <a:rPr lang="en-AU" sz="2400" cap="none" baseline="-25000" dirty="0" smtClean="0"/>
              <a:t>3</a:t>
            </a:r>
            <a:r>
              <a:rPr lang="en-AU" sz="2400" cap="none" dirty="0" smtClean="0"/>
              <a:t> (g)       △H = -198kJ</a:t>
            </a:r>
            <a:endParaRPr lang="en-AU" sz="2400" cap="none" baseline="-25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294013" y="3938539"/>
            <a:ext cx="112415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 smtClean="0"/>
              <a:t>Step 3 </a:t>
            </a:r>
            <a:r>
              <a:rPr lang="mr-IN" sz="2400" dirty="0" smtClean="0"/>
              <a:t>–</a:t>
            </a:r>
            <a:r>
              <a:rPr lang="en-AU" sz="2400" dirty="0" smtClean="0"/>
              <a:t> </a:t>
            </a:r>
            <a:r>
              <a:rPr lang="en-AU" sz="2400" cap="none" dirty="0" err="1" smtClean="0"/>
              <a:t>sulfur</a:t>
            </a:r>
            <a:r>
              <a:rPr lang="en-AU" sz="2400" cap="none" dirty="0" smtClean="0"/>
              <a:t> dioxide is dissolved in concentrated </a:t>
            </a:r>
            <a:r>
              <a:rPr lang="en-AU" sz="2400" cap="none" dirty="0" err="1" smtClean="0"/>
              <a:t>sulfuric</a:t>
            </a:r>
            <a:r>
              <a:rPr lang="en-AU" sz="2400" cap="none" dirty="0" smtClean="0"/>
              <a:t> acid forming oleum</a:t>
            </a:r>
          </a:p>
          <a:p>
            <a:r>
              <a:rPr lang="en-AU" sz="2400" cap="none" dirty="0" smtClean="0"/>
              <a:t>	SO</a:t>
            </a:r>
            <a:r>
              <a:rPr lang="en-AU" sz="2400" cap="none" baseline="-25000" dirty="0" smtClean="0"/>
              <a:t>3</a:t>
            </a:r>
            <a:r>
              <a:rPr lang="en-AU" sz="2400" cap="none" dirty="0" smtClean="0"/>
              <a:t> (g)  +  H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SO</a:t>
            </a:r>
            <a:r>
              <a:rPr lang="en-AU" sz="2400" cap="none" baseline="-25000" dirty="0" smtClean="0"/>
              <a:t>4</a:t>
            </a:r>
            <a:r>
              <a:rPr lang="en-AU" sz="2400" cap="none" dirty="0" smtClean="0"/>
              <a:t> (l) </a:t>
            </a:r>
            <a:r>
              <a:rPr lang="en-AU" sz="2400" dirty="0" smtClean="0"/>
              <a:t>→</a:t>
            </a:r>
            <a:r>
              <a:rPr lang="en-AU" sz="2400" cap="none" dirty="0" smtClean="0"/>
              <a:t>     H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S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O</a:t>
            </a:r>
            <a:r>
              <a:rPr lang="en-AU" sz="2400" cap="none" baseline="-25000" dirty="0" smtClean="0"/>
              <a:t>7</a:t>
            </a:r>
            <a:r>
              <a:rPr lang="en-AU" sz="2400" cap="none" dirty="0" smtClean="0"/>
              <a:t> (l)    </a:t>
            </a:r>
            <a:endParaRPr lang="en-AU" sz="2400" cap="none" baseline="-25000" dirty="0" smtClean="0"/>
          </a:p>
          <a:p>
            <a:r>
              <a:rPr lang="en-AU" sz="2400" cap="none" dirty="0" smtClean="0"/>
              <a:t>Step 4 </a:t>
            </a:r>
            <a:r>
              <a:rPr lang="mr-IN" sz="2400" cap="none" dirty="0" smtClean="0"/>
              <a:t>–</a:t>
            </a:r>
            <a:r>
              <a:rPr lang="en-AU" sz="2400" cap="none" dirty="0" smtClean="0"/>
              <a:t> water is added to the oleum to produce </a:t>
            </a:r>
            <a:r>
              <a:rPr lang="en-AU" sz="2400" cap="none" dirty="0" err="1" smtClean="0"/>
              <a:t>sulfuric</a:t>
            </a:r>
            <a:r>
              <a:rPr lang="en-AU" sz="2400" cap="none" dirty="0" smtClean="0"/>
              <a:t> acid</a:t>
            </a:r>
          </a:p>
          <a:p>
            <a:r>
              <a:rPr lang="en-AU" sz="2400" cap="none" dirty="0" smtClean="0"/>
              <a:t>	H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S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O</a:t>
            </a:r>
            <a:r>
              <a:rPr lang="en-AU" sz="2400" cap="none" baseline="-25000" dirty="0" smtClean="0"/>
              <a:t>7</a:t>
            </a:r>
            <a:r>
              <a:rPr lang="en-AU" sz="2400" cap="none" dirty="0" smtClean="0"/>
              <a:t> (l)  +  H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O (l)  </a:t>
            </a:r>
            <a:r>
              <a:rPr lang="en-AU" sz="2400" dirty="0" smtClean="0"/>
              <a:t>→</a:t>
            </a:r>
            <a:r>
              <a:rPr lang="en-AU" sz="2400" cap="none" dirty="0" smtClean="0"/>
              <a:t>    2 H</a:t>
            </a:r>
            <a:r>
              <a:rPr lang="en-AU" sz="2400" cap="none" baseline="-25000" dirty="0" smtClean="0"/>
              <a:t>2</a:t>
            </a:r>
            <a:r>
              <a:rPr lang="en-AU" sz="2400" cap="none" dirty="0" smtClean="0"/>
              <a:t>SO</a:t>
            </a:r>
            <a:r>
              <a:rPr lang="en-AU" sz="2400" cap="none" baseline="-25000" dirty="0" smtClean="0"/>
              <a:t>4</a:t>
            </a:r>
            <a:r>
              <a:rPr lang="en-AU" sz="2400" cap="none" dirty="0" smtClean="0"/>
              <a:t> (l) </a:t>
            </a:r>
            <a:endParaRPr lang="en-AU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406018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Contact process - </a:t>
            </a:r>
            <a:r>
              <a:rPr lang="en-US" sz="2800" dirty="0" err="1" smtClean="0"/>
              <a:t>optimisation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399009" y="1352412"/>
            <a:ext cx="113718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cap="none" dirty="0" smtClean="0"/>
              <a:t>The overall reaction: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cap="none" dirty="0" smtClean="0"/>
          </a:p>
          <a:p>
            <a:endParaRPr lang="en-AU" sz="2400" cap="non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cap="none" dirty="0" smtClean="0"/>
              <a:t>Production optimisation </a:t>
            </a:r>
            <a:r>
              <a:rPr lang="mr-IN" sz="2400" cap="none" dirty="0" smtClean="0"/>
              <a:t>–</a:t>
            </a:r>
            <a:r>
              <a:rPr lang="en-AU" sz="2400" cap="none" dirty="0" smtClean="0"/>
              <a:t> Only the second step is reversible (formation of SO</a:t>
            </a:r>
            <a:r>
              <a:rPr lang="en-AU" sz="2400" cap="none" baseline="-25000" dirty="0" smtClean="0"/>
              <a:t>3</a:t>
            </a:r>
            <a:r>
              <a:rPr lang="en-AU" sz="2400" cap="none" dirty="0" smtClean="0"/>
              <a:t>) and its conditions are considered for yield, rate and economic cost.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41227" y="4633837"/>
            <a:ext cx="80873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AU" sz="2800" cap="none" dirty="0" smtClean="0"/>
              <a:t>2 SO</a:t>
            </a:r>
            <a:r>
              <a:rPr lang="en-AU" sz="2800" cap="none" baseline="-25000" dirty="0" smtClean="0"/>
              <a:t>2</a:t>
            </a:r>
            <a:r>
              <a:rPr lang="en-AU" sz="2800" cap="none" dirty="0" smtClean="0"/>
              <a:t> (g)  +  O</a:t>
            </a:r>
            <a:r>
              <a:rPr lang="en-AU" sz="2800" cap="none" baseline="-25000" dirty="0" smtClean="0"/>
              <a:t>2</a:t>
            </a:r>
            <a:r>
              <a:rPr lang="en-AU" sz="2800" cap="none" dirty="0" smtClean="0"/>
              <a:t> (g)   </a:t>
            </a:r>
            <a:r>
              <a:rPr lang="en-AU" sz="3600" dirty="0" smtClean="0"/>
              <a:t>⇄</a:t>
            </a:r>
            <a:r>
              <a:rPr lang="en-AU" sz="2800" cap="none" dirty="0" smtClean="0"/>
              <a:t>     2 SO</a:t>
            </a:r>
            <a:r>
              <a:rPr lang="en-AU" sz="2800" cap="none" baseline="-25000" dirty="0" smtClean="0"/>
              <a:t>3</a:t>
            </a:r>
            <a:r>
              <a:rPr lang="en-AU" sz="2800" cap="none" dirty="0" smtClean="0"/>
              <a:t> (g)       △H = -198kJ</a:t>
            </a:r>
            <a:endParaRPr lang="en-AU" sz="2800" cap="none" baseline="-250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6967"/>
          <a:stretch/>
        </p:blipFill>
        <p:spPr>
          <a:xfrm>
            <a:off x="3607722" y="1402290"/>
            <a:ext cx="3667849" cy="17100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56608" y="5751812"/>
            <a:ext cx="4056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0000"/>
                </a:solidFill>
              </a:rPr>
              <a:t>Yield? Rate of reaction? Cost?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39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269FFC4-5224-401D-B7A5-974FE81E3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15440" cy="14341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5700C7-E827-490D-80AE-63CC3CBC6A19}"/>
              </a:ext>
            </a:extLst>
          </p:cNvPr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Contact process - </a:t>
            </a:r>
            <a:r>
              <a:rPr lang="en-US" sz="2800" dirty="0" err="1" smtClean="0"/>
              <a:t>optimisation</a:t>
            </a:r>
            <a:endParaRPr lang="en-AU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AB42CC-775E-4CAC-81C2-9C4E83AA3AFA}"/>
              </a:ext>
            </a:extLst>
          </p:cNvPr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357447" y="1434115"/>
            <a:ext cx="113718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cap="none" dirty="0" smtClean="0"/>
              <a:t>TEMPERATURE</a:t>
            </a:r>
          </a:p>
          <a:p>
            <a:r>
              <a:rPr lang="en-AU" sz="2400" cap="none" dirty="0" smtClean="0"/>
              <a:t>Being exothermic, Le </a:t>
            </a:r>
            <a:r>
              <a:rPr lang="en-AU" sz="2400" cap="none" dirty="0" err="1" smtClean="0"/>
              <a:t>Chatelier’s</a:t>
            </a:r>
            <a:r>
              <a:rPr lang="en-AU" sz="2400" cap="none" dirty="0" smtClean="0"/>
              <a:t> principle predicts higher yield of SO</a:t>
            </a:r>
            <a:r>
              <a:rPr lang="en-AU" sz="2400" cap="none" baseline="-25000" dirty="0" smtClean="0"/>
              <a:t>3</a:t>
            </a:r>
            <a:r>
              <a:rPr lang="en-AU" sz="2400" cap="none" dirty="0" smtClean="0"/>
              <a:t> for lower temperatures.  With higher temperatures preferred for maximum reaction rate, a compromise is required of about 450 ºC</a:t>
            </a:r>
          </a:p>
          <a:p>
            <a:endParaRPr lang="en-AU" sz="2400" cap="none" dirty="0" smtClean="0"/>
          </a:p>
          <a:p>
            <a:r>
              <a:rPr lang="en-AU" sz="2400" b="1" cap="none" dirty="0" smtClean="0"/>
              <a:t>PRESSURE</a:t>
            </a:r>
          </a:p>
          <a:p>
            <a:r>
              <a:rPr lang="en-AU" sz="2400" cap="none" dirty="0" smtClean="0"/>
              <a:t>High pressures are optimal for both reaction rate and reaction yield.  The reaction was found to be acceptable at 1 to 2 times atmospheric pressure and any more would become uneconomical.</a:t>
            </a:r>
          </a:p>
          <a:p>
            <a:endParaRPr lang="en-AU" sz="2400" dirty="0"/>
          </a:p>
          <a:p>
            <a:r>
              <a:rPr lang="en-AU" sz="2400" b="1" cap="none" dirty="0" smtClean="0"/>
              <a:t>EXCESS OXYGEN</a:t>
            </a:r>
          </a:p>
          <a:p>
            <a:r>
              <a:rPr lang="en-AU" sz="2400" dirty="0" smtClean="0"/>
              <a:t>Use an excess of 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, typically 1 mole 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: 1 mole SO</a:t>
            </a:r>
            <a:r>
              <a:rPr lang="en-AU" sz="2400" baseline="-25000" dirty="0" smtClean="0"/>
              <a:t>2</a:t>
            </a:r>
            <a:r>
              <a:rPr lang="en-AU" sz="2400" dirty="0" smtClean="0"/>
              <a:t> (about twice the required amount of O2). Helps to increase the equilibrium yield of SO</a:t>
            </a:r>
            <a:r>
              <a:rPr lang="en-AU" sz="2400" baseline="-25000" dirty="0" smtClean="0"/>
              <a:t>3</a:t>
            </a:r>
            <a:r>
              <a:rPr lang="en-AU" sz="2400" dirty="0" smtClean="0"/>
              <a:t>(g) </a:t>
            </a:r>
            <a:endParaRPr lang="en-AU" sz="2400" cap="none" dirty="0" smtClean="0"/>
          </a:p>
        </p:txBody>
      </p:sp>
    </p:spTree>
    <p:extLst>
      <p:ext uri="{BB962C8B-B14F-4D97-AF65-F5344CB8AC3E}">
        <p14:creationId xmlns:p14="http://schemas.microsoft.com/office/powerpoint/2010/main" val="354367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688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 Alison [Rossmoyne Senior High School]</dc:creator>
  <cp:lastModifiedBy>BARNES Alison [Rossmoyne Senior High School]</cp:lastModifiedBy>
  <cp:revision>12</cp:revision>
  <dcterms:created xsi:type="dcterms:W3CDTF">2021-08-23T00:21:50Z</dcterms:created>
  <dcterms:modified xsi:type="dcterms:W3CDTF">2021-08-23T01:53:45Z</dcterms:modified>
</cp:coreProperties>
</file>