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3" r:id="rId9"/>
    <p:sldId id="264" r:id="rId10"/>
    <p:sldId id="270" r:id="rId11"/>
    <p:sldId id="271" r:id="rId12"/>
    <p:sldId id="272" r:id="rId13"/>
    <p:sldId id="262" r:id="rId14"/>
    <p:sldId id="261" r:id="rId15"/>
    <p:sldId id="26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EC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D4F6-9F93-41B0-B82E-8565FB933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C4A8F-6029-474B-87CE-93328A90B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3B22-1439-4F47-A394-FBFA2FE9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C98B-9ED6-456C-B0AC-5D604C66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4746-24E0-44B3-A4F0-E3AF005F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79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374-8156-4A25-B9AA-53E6FA34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90BB7-239E-4FFE-9546-055E1BE2F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89A0F-D97B-4C68-A201-40964301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CAEC-8409-4962-947E-1180F972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533D-FE86-4A34-9384-5D681D9E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74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9FDD7-CB99-4436-AA30-C5F7D818A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C1D71-85ED-49F3-A5F7-781B042EB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21CBA-AAE2-4549-B30B-DC1AFABA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BCCBA-BEE9-4640-999D-00FCE3D3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ACA1-DFB4-40C1-944E-12250CD1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4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249F-11B5-4C4D-94E6-169F5BD1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902F-18F5-4BF8-ABC2-B6C8EE3A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62C99-9E82-4138-A4D7-FE797A09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7C5A-507A-420E-B420-E23DC49B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91AA-1D06-4D33-A016-2ACE5F61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0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65B8-65ED-4DF5-A0FF-5DFB5F3C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C09F9-2D80-4376-BCFF-5E6CAF276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5004-15B2-4368-B0DB-EDAE9BEE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70B6F-4642-444B-BBA3-5955DFC4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AA39E-7BA9-4C5D-A083-A3F5642F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11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CCC1-3E87-49CD-A9A9-D59DE388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24F3E-380D-426C-B4D3-16A9BE8C9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767A8-E3AD-44A2-935B-D61776E3D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8A55C-DC15-45F5-B67F-000B12FD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641D3-8A62-4A43-B201-B6DE1790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B4C14-D56D-4546-A424-BEDD335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47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36F5-02FF-4CDD-9558-F6464FAE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4CB-EDD4-4224-87E0-0FA53B061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01DB2-F6ED-4B2D-952B-DD04F3EEF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1A72F-6F93-4855-A029-74C672C43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17525-8187-4FCA-A46D-F40EE25BE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4DF8F-F982-4434-896B-E60FB185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59C08-15FD-4DED-B8B2-3BC2BDD6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04E62-5C2A-4CC4-A64B-C133A34A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48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166-3B9D-434F-A614-803F7543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1C1F4-E1DB-43DC-9DCB-2EF94C66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84875-DE52-45C1-B6D9-B8C425F6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4CFFC-E542-4084-A04E-585558E3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2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48D57-ECA9-4F00-9731-26A9F172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F2C86-02D2-4D08-BDD5-820B7118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CC8CB-EE84-44A0-81EB-62AB2D93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4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C620-8B0B-4DC3-B207-1E54934D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7346-06B2-439B-9E18-490E0685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0BEF7-31E5-49EB-896E-DB3F1A6E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1D2FC-254E-49D0-8305-4378EA36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63B11-C0F2-4D51-B96A-18935614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EA64F-0534-41A5-A86E-6288E3CA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67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BF9-225D-4AC9-A557-E2BD8765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6F8F0-C753-418F-BEF8-7D6AB857E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29A3A-55FC-4467-B6F8-58E3F8DB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C8392-B3BB-4B9B-884D-67A9AAEC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24EF8-C497-4267-B506-62F77126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46A3F-3280-4F5B-BC32-3B616905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07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75078-6A59-428D-AC80-455C62F4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4210-521C-4B28-AC7D-A13C4A15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87FC1-CAF9-42F6-87A8-02C690000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2C13-04AE-4995-A7F5-B1F58076463F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3C1B5-8DE7-4491-97A4-40322237D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DDE6-1C87-4306-9A3E-F150A79A3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22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E79AB4-CA1C-4D92-ABAB-BC4DDE71FA7E}"/>
              </a:ext>
            </a:extLst>
          </p:cNvPr>
          <p:cNvSpPr txBox="1"/>
          <p:nvPr/>
        </p:nvSpPr>
        <p:spPr>
          <a:xfrm>
            <a:off x="2189480" y="4413071"/>
            <a:ext cx="78130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Factors affecting equilibrium</a:t>
            </a:r>
          </a:p>
          <a:p>
            <a:pPr algn="ctr"/>
            <a:r>
              <a:rPr lang="en-US" sz="3200" dirty="0"/>
              <a:t>Concentration</a:t>
            </a:r>
            <a:endParaRPr lang="en-A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04C4A-6397-4F0F-BD08-F4136157492C}"/>
              </a:ext>
            </a:extLst>
          </p:cNvPr>
          <p:cNvSpPr txBox="1"/>
          <p:nvPr/>
        </p:nvSpPr>
        <p:spPr>
          <a:xfrm>
            <a:off x="264160" y="6136640"/>
            <a:ext cx="509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ATAR Chemistry Unit 3 2021</a:t>
            </a:r>
            <a:endParaRPr lang="en-AU" sz="2800" dirty="0"/>
          </a:p>
        </p:txBody>
      </p:sp>
      <p:pic>
        <p:nvPicPr>
          <p:cNvPr id="4" name="Picture 4" descr="mage result for reversiable reaction cartoon">
            <a:extLst>
              <a:ext uri="{FF2B5EF4-FFF2-40B4-BE49-F238E27FC236}">
                <a16:creationId xmlns:a16="http://schemas.microsoft.com/office/drawing/2014/main" id="{4C692F1B-D850-4734-B6C5-9176FB20C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22" y="362703"/>
            <a:ext cx="4764598" cy="394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017ED-4321-4924-89F2-4B6594830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9" y="947792"/>
            <a:ext cx="5173339" cy="299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Concentration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921C0B-645A-46D7-B017-10B36FEC9A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26"/>
          <a:stretch/>
        </p:blipFill>
        <p:spPr>
          <a:xfrm>
            <a:off x="2181896" y="2799419"/>
            <a:ext cx="7213148" cy="28847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5211CE-E73C-4DA8-977F-22DFFD8DA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309" y="1473200"/>
            <a:ext cx="6438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Concentration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D6A3F7-F123-4D8A-8B3C-2575EBC2B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82" y="2657900"/>
            <a:ext cx="5477314" cy="36807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53D511-64C5-4790-B6C9-58A4F6720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283" y="1214946"/>
            <a:ext cx="4564235" cy="53032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5211CE-E73C-4DA8-977F-22DFFD8D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63" y="1522572"/>
            <a:ext cx="6438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D3F20B-3D23-4CEC-A392-CF76DCF29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400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FCBC13-41CC-4A30-A0B7-294F7C352F39}"/>
              </a:ext>
            </a:extLst>
          </p:cNvPr>
          <p:cNvSpPr/>
          <p:nvPr/>
        </p:nvSpPr>
        <p:spPr>
          <a:xfrm>
            <a:off x="1448656" y="2116476"/>
            <a:ext cx="821933" cy="78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506F1F-997B-489F-852F-8E7BC1CF1ECC}"/>
              </a:ext>
            </a:extLst>
          </p:cNvPr>
          <p:cNvSpPr/>
          <p:nvPr/>
        </p:nvSpPr>
        <p:spPr>
          <a:xfrm>
            <a:off x="2422989" y="2116476"/>
            <a:ext cx="821933" cy="78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B782D9-06F2-4726-A4BB-EB96144F4E01}"/>
              </a:ext>
            </a:extLst>
          </p:cNvPr>
          <p:cNvSpPr/>
          <p:nvPr/>
        </p:nvSpPr>
        <p:spPr>
          <a:xfrm>
            <a:off x="3397322" y="2116476"/>
            <a:ext cx="821933" cy="78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9FF61-37F6-4700-8CB3-F1C1E6E06C34}"/>
              </a:ext>
            </a:extLst>
          </p:cNvPr>
          <p:cNvSpPr/>
          <p:nvPr/>
        </p:nvSpPr>
        <p:spPr>
          <a:xfrm>
            <a:off x="4371655" y="2116476"/>
            <a:ext cx="2573675" cy="118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65F1F5-C4EA-4899-A008-F941C6212781}"/>
              </a:ext>
            </a:extLst>
          </p:cNvPr>
          <p:cNvSpPr/>
          <p:nvPr/>
        </p:nvSpPr>
        <p:spPr>
          <a:xfrm>
            <a:off x="7768977" y="2196957"/>
            <a:ext cx="912686" cy="78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548A3D-77AF-4467-998E-430D08E7B4D3}"/>
              </a:ext>
            </a:extLst>
          </p:cNvPr>
          <p:cNvSpPr/>
          <p:nvPr/>
        </p:nvSpPr>
        <p:spPr>
          <a:xfrm>
            <a:off x="9614898" y="2196957"/>
            <a:ext cx="1409273" cy="78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C10614-67E6-4565-917A-28485B805058}"/>
              </a:ext>
            </a:extLst>
          </p:cNvPr>
          <p:cNvSpPr/>
          <p:nvPr/>
        </p:nvSpPr>
        <p:spPr>
          <a:xfrm>
            <a:off x="11197119" y="2196957"/>
            <a:ext cx="821933" cy="78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7E105B-FC74-433C-9ECC-8EE40E688CF0}"/>
              </a:ext>
            </a:extLst>
          </p:cNvPr>
          <p:cNvSpPr/>
          <p:nvPr/>
        </p:nvSpPr>
        <p:spPr>
          <a:xfrm>
            <a:off x="1448656" y="3397084"/>
            <a:ext cx="821933" cy="78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4A65C0-EFEC-4316-A7F5-D4AE26D76AD5}"/>
              </a:ext>
            </a:extLst>
          </p:cNvPr>
          <p:cNvSpPr/>
          <p:nvPr/>
        </p:nvSpPr>
        <p:spPr>
          <a:xfrm>
            <a:off x="2422989" y="3397084"/>
            <a:ext cx="821933" cy="78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F12EAF-C00E-4C8D-8B35-05FF7B3807EC}"/>
              </a:ext>
            </a:extLst>
          </p:cNvPr>
          <p:cNvSpPr/>
          <p:nvPr/>
        </p:nvSpPr>
        <p:spPr>
          <a:xfrm>
            <a:off x="3397322" y="3397084"/>
            <a:ext cx="821933" cy="78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3990D9-A244-4749-98A9-566193839C63}"/>
              </a:ext>
            </a:extLst>
          </p:cNvPr>
          <p:cNvSpPr/>
          <p:nvPr/>
        </p:nvSpPr>
        <p:spPr>
          <a:xfrm>
            <a:off x="4371655" y="3397084"/>
            <a:ext cx="2573675" cy="1082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264F09-04B1-4001-B885-80D49E6C10BD}"/>
              </a:ext>
            </a:extLst>
          </p:cNvPr>
          <p:cNvSpPr/>
          <p:nvPr/>
        </p:nvSpPr>
        <p:spPr>
          <a:xfrm>
            <a:off x="7768977" y="3477565"/>
            <a:ext cx="912686" cy="78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BC7C72-7390-4E4C-BE2A-677150686EA2}"/>
              </a:ext>
            </a:extLst>
          </p:cNvPr>
          <p:cNvSpPr/>
          <p:nvPr/>
        </p:nvSpPr>
        <p:spPr>
          <a:xfrm>
            <a:off x="9614898" y="3477565"/>
            <a:ext cx="1409273" cy="100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1E3324-8F19-4118-8A67-38A9FFE2D7CE}"/>
              </a:ext>
            </a:extLst>
          </p:cNvPr>
          <p:cNvSpPr/>
          <p:nvPr/>
        </p:nvSpPr>
        <p:spPr>
          <a:xfrm>
            <a:off x="11197119" y="3477565"/>
            <a:ext cx="821933" cy="78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49C2F2-DD5A-4F39-B1F2-402A21C9645A}"/>
              </a:ext>
            </a:extLst>
          </p:cNvPr>
          <p:cNvSpPr/>
          <p:nvPr/>
        </p:nvSpPr>
        <p:spPr>
          <a:xfrm>
            <a:off x="1448656" y="4619709"/>
            <a:ext cx="821933" cy="78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349B46-825F-42B2-BE2F-632AC542C997}"/>
              </a:ext>
            </a:extLst>
          </p:cNvPr>
          <p:cNvSpPr/>
          <p:nvPr/>
        </p:nvSpPr>
        <p:spPr>
          <a:xfrm>
            <a:off x="2422989" y="4619709"/>
            <a:ext cx="821933" cy="78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49B5A6-0AF0-4077-BC7B-DC2A0F236F13}"/>
              </a:ext>
            </a:extLst>
          </p:cNvPr>
          <p:cNvSpPr/>
          <p:nvPr/>
        </p:nvSpPr>
        <p:spPr>
          <a:xfrm>
            <a:off x="3397322" y="4619709"/>
            <a:ext cx="821933" cy="78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47B576-5B9F-4569-8405-9D93A44E67F5}"/>
              </a:ext>
            </a:extLst>
          </p:cNvPr>
          <p:cNvSpPr/>
          <p:nvPr/>
        </p:nvSpPr>
        <p:spPr>
          <a:xfrm>
            <a:off x="4371655" y="4619709"/>
            <a:ext cx="2573675" cy="118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36D151-0A0E-4231-9F2F-5182A30FCA61}"/>
              </a:ext>
            </a:extLst>
          </p:cNvPr>
          <p:cNvSpPr/>
          <p:nvPr/>
        </p:nvSpPr>
        <p:spPr>
          <a:xfrm>
            <a:off x="7118278" y="4619709"/>
            <a:ext cx="2251753" cy="1390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2FD3AA-94B3-42E8-93D1-1266F5FF01C2}"/>
              </a:ext>
            </a:extLst>
          </p:cNvPr>
          <p:cNvSpPr/>
          <p:nvPr/>
        </p:nvSpPr>
        <p:spPr>
          <a:xfrm>
            <a:off x="9614898" y="4700190"/>
            <a:ext cx="1409273" cy="780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FC3979-E407-433C-B074-300AA12CCBF4}"/>
              </a:ext>
            </a:extLst>
          </p:cNvPr>
          <p:cNvSpPr/>
          <p:nvPr/>
        </p:nvSpPr>
        <p:spPr>
          <a:xfrm>
            <a:off x="11106364" y="4700190"/>
            <a:ext cx="1085635" cy="102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08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FF94F7A-82EF-4C8F-A8A4-D9EDBA4E9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86" y="1775751"/>
            <a:ext cx="5374058" cy="953975"/>
          </a:xfrm>
          <a:prstGeom prst="rect">
            <a:avLst/>
          </a:prstGeom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Concentration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BFF722-559B-42A5-9943-FAD1842E0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259" y="1886946"/>
            <a:ext cx="5543550" cy="4552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21E1C8-4463-49E9-8AEA-05C6D2704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23" y="1206236"/>
            <a:ext cx="8258175" cy="60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7E443F-F5AD-470E-BE5D-CF15CDB1A8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837" y="2702972"/>
            <a:ext cx="3462355" cy="40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9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Concentration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3244DA-F674-448B-9BEA-590593FB9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6703"/>
            <a:ext cx="12192000" cy="295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Concentration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6C66B7-D443-4C59-A648-86371C684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07" y="1826194"/>
            <a:ext cx="10650876" cy="452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On going work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1F817E-A68A-4095-80F8-2E21103B5606}"/>
              </a:ext>
            </a:extLst>
          </p:cNvPr>
          <p:cNvSpPr txBox="1"/>
          <p:nvPr/>
        </p:nvSpPr>
        <p:spPr>
          <a:xfrm>
            <a:off x="842481" y="1921267"/>
            <a:ext cx="1026388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Essential chemistry, Set 2 Q1 – 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STAWA Set 6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499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Outline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A7019A-7B54-40A6-BDE1-5A6ED6CC4CCA}"/>
              </a:ext>
            </a:extLst>
          </p:cNvPr>
          <p:cNvSpPr txBox="1"/>
          <p:nvPr/>
        </p:nvSpPr>
        <p:spPr>
          <a:xfrm>
            <a:off x="1140431" y="2034284"/>
            <a:ext cx="955496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Review some key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Affect of changing concentration has on an equilibrium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Le </a:t>
            </a:r>
            <a:r>
              <a:rPr lang="en-US" sz="2400" dirty="0" err="1"/>
              <a:t>Châtelier's</a:t>
            </a:r>
            <a:r>
              <a:rPr lang="en-US" sz="2400" dirty="0"/>
              <a:t> prediction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Collision theory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Graphs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117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22EDB-B385-4DD8-8799-F415A1CC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44" y="1991360"/>
            <a:ext cx="7811392" cy="4661119"/>
          </a:xfrm>
          <a:prstGeom prst="rect">
            <a:avLst/>
          </a:prstGeom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Review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102E68-3478-4E0E-8696-8143B14D6D75}"/>
              </a:ext>
            </a:extLst>
          </p:cNvPr>
          <p:cNvSpPr txBox="1"/>
          <p:nvPr/>
        </p:nvSpPr>
        <p:spPr>
          <a:xfrm>
            <a:off x="2153920" y="1028404"/>
            <a:ext cx="760984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Reaching equilibrium on a molecular and macroscopic level (starting with dinitrogen tetroxide)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806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Review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BCEF65-1C96-4B82-8101-B4D77A0C6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2261235"/>
            <a:ext cx="8286750" cy="3371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08FE4E-71EC-4852-ACE6-DB9A97661FBA}"/>
              </a:ext>
            </a:extLst>
          </p:cNvPr>
          <p:cNvSpPr txBox="1"/>
          <p:nvPr/>
        </p:nvSpPr>
        <p:spPr>
          <a:xfrm>
            <a:off x="2153920" y="1028404"/>
            <a:ext cx="760984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Deriving the equilibrium constant expression: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940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Review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97BD5C-8839-44E8-8F61-E359C669C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112" y="1264093"/>
            <a:ext cx="5148399" cy="5339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F4FF40-4F2D-453D-B1D2-A275B205BD08}"/>
              </a:ext>
            </a:extLst>
          </p:cNvPr>
          <p:cNvSpPr txBox="1"/>
          <p:nvPr/>
        </p:nvSpPr>
        <p:spPr>
          <a:xfrm>
            <a:off x="264160" y="1828800"/>
            <a:ext cx="555752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/>
              <a:t>Q is the reaction quotient when the reaction is not at equilibrium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/>
              <a:t>See the macroscopic property (in this case colour) is only constant once Q = K. Before that it is a changing gradient of colour</a:t>
            </a:r>
          </a:p>
        </p:txBody>
      </p:sp>
    </p:spTree>
    <p:extLst>
      <p:ext uri="{BB962C8B-B14F-4D97-AF65-F5344CB8AC3E}">
        <p14:creationId xmlns:p14="http://schemas.microsoft.com/office/powerpoint/2010/main" val="11648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CHA56014">
            <a:extLst>
              <a:ext uri="{FF2B5EF4-FFF2-40B4-BE49-F238E27FC236}">
                <a16:creationId xmlns:a16="http://schemas.microsoft.com/office/drawing/2014/main" id="{6A25639B-52B9-4277-BEF3-7A34CDE5F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681" y="3477875"/>
            <a:ext cx="76200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Review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B7E059AA-36D0-4D49-BF7A-1174B01AAF5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671713" y="1232450"/>
            <a:ext cx="6840760" cy="681790"/>
          </a:xfrm>
          <a:prstGeom prst="rect">
            <a:avLst/>
          </a:prstGeom>
          <a:blipFill rotWithShape="0">
            <a:blip r:embed="rId4"/>
            <a:stretch>
              <a:fillRect l="-1426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1DB1076F-7AD4-41ED-B677-1138110B0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607" y="2043203"/>
            <a:ext cx="8891588" cy="145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x-none" i="1" dirty="0">
                <a:latin typeface="Arial" charset="0"/>
              </a:rPr>
              <a:t>Q</a:t>
            </a:r>
            <a:r>
              <a:rPr lang="en-US" altLang="x-none" dirty="0">
                <a:latin typeface="Arial" charset="0"/>
              </a:rPr>
              <a:t> &gt; </a:t>
            </a:r>
            <a:r>
              <a:rPr lang="en-US" altLang="x-none" i="1" dirty="0">
                <a:latin typeface="Arial" charset="0"/>
              </a:rPr>
              <a:t>K </a:t>
            </a:r>
            <a:r>
              <a:rPr lang="en-US" altLang="x-none" dirty="0">
                <a:latin typeface="Arial" charset="0"/>
              </a:rPr>
              <a:t>system proceeds from right to left to reach equilibrium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x-none" i="1" dirty="0">
                <a:latin typeface="Arial" charset="0"/>
              </a:rPr>
              <a:t>Q</a:t>
            </a:r>
            <a:r>
              <a:rPr lang="en-US" altLang="x-none" dirty="0">
                <a:latin typeface="Arial" charset="0"/>
              </a:rPr>
              <a:t> = </a:t>
            </a:r>
            <a:r>
              <a:rPr lang="en-US" altLang="x-none" i="1" dirty="0">
                <a:latin typeface="Arial" charset="0"/>
              </a:rPr>
              <a:t>K</a:t>
            </a:r>
            <a:r>
              <a:rPr lang="en-US" altLang="x-none" i="1" baseline="-25000" dirty="0">
                <a:latin typeface="Arial" charset="0"/>
              </a:rPr>
              <a:t>  </a:t>
            </a:r>
            <a:r>
              <a:rPr lang="en-US" altLang="x-none" dirty="0">
                <a:latin typeface="Arial" charset="0"/>
              </a:rPr>
              <a:t>the system is at equilibrium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x-none" i="1" dirty="0">
                <a:latin typeface="Arial" charset="0"/>
              </a:rPr>
              <a:t>Q</a:t>
            </a:r>
            <a:r>
              <a:rPr lang="en-US" altLang="x-none" dirty="0">
                <a:latin typeface="Arial" charset="0"/>
              </a:rPr>
              <a:t> &lt; </a:t>
            </a:r>
            <a:r>
              <a:rPr lang="en-US" altLang="x-none" i="1" dirty="0">
                <a:latin typeface="Arial" charset="0"/>
              </a:rPr>
              <a:t>K </a:t>
            </a:r>
            <a:r>
              <a:rPr lang="en-US" altLang="x-none" dirty="0">
                <a:latin typeface="Arial" charset="0"/>
              </a:rPr>
              <a:t>system proceeds from left to right to reach equilibrium </a:t>
            </a:r>
            <a:endParaRPr lang="en-US" altLang="x-none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Review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ED03A3-4A12-4C3C-9BE5-DF0BEF9BC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692" y="2822216"/>
            <a:ext cx="9315450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EFC960-8653-4046-8092-1FC4EAF58102}"/>
              </a:ext>
            </a:extLst>
          </p:cNvPr>
          <p:cNvSpPr txBox="1"/>
          <p:nvPr/>
        </p:nvSpPr>
        <p:spPr>
          <a:xfrm>
            <a:off x="933517" y="1719735"/>
            <a:ext cx="1022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It doesn’t matter how you start, when you have a closed system that reaches equilibrium the Kc value will be the same</a:t>
            </a:r>
            <a:endParaRPr lang="en-AU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Concentration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FD627F2B-141C-4645-A5DE-8BA0FFA7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" y="1294847"/>
            <a:ext cx="11306810" cy="335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  <a:defRPr/>
            </a:pPr>
            <a:endParaRPr lang="en-US" altLang="x-none" sz="2400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eaLnBrk="1" hangingPunct="1">
              <a:buFontTx/>
              <a:buNone/>
              <a:defRPr/>
            </a:pPr>
            <a:r>
              <a:rPr lang="en-US" altLang="x-none" sz="2400" b="1" dirty="0">
                <a:latin typeface="+mn-lt"/>
              </a:rPr>
              <a:t>Effect of changing Reactant or Product Concentrations</a:t>
            </a:r>
          </a:p>
          <a:p>
            <a:pPr eaLnBrk="1" hangingPunct="1">
              <a:defRPr/>
            </a:pPr>
            <a:r>
              <a:rPr lang="en-US" altLang="x-none" sz="2400" dirty="0">
                <a:latin typeface="+mn-lt"/>
              </a:rPr>
              <a:t>Adding a reactant or product shifts the equilibrium away from the increase.</a:t>
            </a:r>
          </a:p>
          <a:p>
            <a:pPr eaLnBrk="1" hangingPunct="1">
              <a:defRPr/>
            </a:pPr>
            <a:r>
              <a:rPr lang="en-US" altLang="x-none" sz="2400" dirty="0">
                <a:latin typeface="+mn-lt"/>
              </a:rPr>
              <a:t>Removing a reactant or product shifts the equilibrium towards the decrease.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8FC7E-A94E-40A7-881E-1A1231FF9E0C}"/>
              </a:ext>
            </a:extLst>
          </p:cNvPr>
          <p:cNvSpPr txBox="1"/>
          <p:nvPr/>
        </p:nvSpPr>
        <p:spPr>
          <a:xfrm>
            <a:off x="3282314" y="3310672"/>
            <a:ext cx="6109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</a:rPr>
              <a:t>N</a:t>
            </a:r>
            <a:r>
              <a:rPr lang="en-US" sz="2800" baseline="-25000" dirty="0">
                <a:solidFill>
                  <a:srgbClr val="0000CC"/>
                </a:solidFill>
              </a:rPr>
              <a:t>2</a:t>
            </a:r>
            <a:r>
              <a:rPr lang="en-US" sz="2800" dirty="0">
                <a:solidFill>
                  <a:srgbClr val="0000CC"/>
                </a:solidFill>
              </a:rPr>
              <a:t>(g)  +  3H</a:t>
            </a:r>
            <a:r>
              <a:rPr lang="en-US" sz="2800" baseline="-25000" dirty="0">
                <a:solidFill>
                  <a:srgbClr val="0000CC"/>
                </a:solidFill>
              </a:rPr>
              <a:t>2</a:t>
            </a:r>
            <a:r>
              <a:rPr lang="en-US" sz="2800" dirty="0">
                <a:solidFill>
                  <a:srgbClr val="0000CC"/>
                </a:solidFill>
              </a:rPr>
              <a:t>(g) </a:t>
            </a:r>
            <a:r>
              <a:rPr lang="en-AU" sz="2800" b="1" dirty="0">
                <a:solidFill>
                  <a:srgbClr val="0000CC"/>
                </a:solidFill>
              </a:rPr>
              <a:t>⇄</a:t>
            </a:r>
            <a:r>
              <a:rPr lang="en-AU" sz="2800" dirty="0">
                <a:solidFill>
                  <a:srgbClr val="0000CC"/>
                </a:solidFill>
              </a:rPr>
              <a:t>  2NH</a:t>
            </a:r>
            <a:r>
              <a:rPr lang="en-AU" sz="2800" baseline="-25000" dirty="0">
                <a:solidFill>
                  <a:srgbClr val="0000CC"/>
                </a:solidFill>
              </a:rPr>
              <a:t>3</a:t>
            </a:r>
            <a:r>
              <a:rPr lang="en-AU" sz="2800" dirty="0">
                <a:solidFill>
                  <a:srgbClr val="0000CC"/>
                </a:solidFill>
              </a:rPr>
              <a:t> (g)</a:t>
            </a:r>
            <a:endParaRPr lang="en-A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1F6D7-C7F5-4FAC-87DB-18A1153A7280}"/>
              </a:ext>
            </a:extLst>
          </p:cNvPr>
          <p:cNvSpPr txBox="1"/>
          <p:nvPr/>
        </p:nvSpPr>
        <p:spPr>
          <a:xfrm>
            <a:off x="961226" y="4684363"/>
            <a:ext cx="10403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dirty="0"/>
              <a:t>Add in more NH</a:t>
            </a:r>
            <a:r>
              <a:rPr lang="en-AU" sz="2400" baseline="-25000" dirty="0"/>
              <a:t>3</a:t>
            </a:r>
            <a:r>
              <a:rPr lang="en-AU" sz="2400" dirty="0"/>
              <a:t>(g) – to counter the imposed change, favour reverse reaction. Therefore the [N</a:t>
            </a:r>
            <a:r>
              <a:rPr lang="en-AU" sz="2400" baseline="-25000" dirty="0"/>
              <a:t>2</a:t>
            </a:r>
            <a:r>
              <a:rPr lang="en-AU" sz="2400" dirty="0"/>
              <a:t>(g)] increases and concentration of [</a:t>
            </a:r>
            <a:r>
              <a:rPr lang="en-US" sz="2400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(g)] increase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Consider the stoichiometry – if I add more ammonia, nitrogen will increase by factor of one but hydrogen will increase by a factor of three</a:t>
            </a:r>
            <a:endParaRPr lang="en-A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EA2E3-9157-436B-82EB-8552D9CE059B}"/>
              </a:ext>
            </a:extLst>
          </p:cNvPr>
          <p:cNvSpPr txBox="1"/>
          <p:nvPr/>
        </p:nvSpPr>
        <p:spPr>
          <a:xfrm>
            <a:off x="1787236" y="3947365"/>
            <a:ext cx="156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concentration</a:t>
            </a:r>
            <a:endParaRPr lang="en-AU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6171541-F7A0-49EC-9FA2-FEE38FA8BD42}"/>
              </a:ext>
            </a:extLst>
          </p:cNvPr>
          <p:cNvSpPr/>
          <p:nvPr/>
        </p:nvSpPr>
        <p:spPr>
          <a:xfrm flipV="1">
            <a:off x="3416561" y="3899245"/>
            <a:ext cx="350982" cy="42865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BDA05D2-C64D-4857-BA0C-5D0D19F68611}"/>
              </a:ext>
            </a:extLst>
          </p:cNvPr>
          <p:cNvSpPr/>
          <p:nvPr/>
        </p:nvSpPr>
        <p:spPr>
          <a:xfrm flipV="1">
            <a:off x="6287859" y="3899245"/>
            <a:ext cx="350982" cy="42865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4A55690-270E-437E-9A87-69269E392B59}"/>
              </a:ext>
            </a:extLst>
          </p:cNvPr>
          <p:cNvSpPr/>
          <p:nvPr/>
        </p:nvSpPr>
        <p:spPr>
          <a:xfrm flipV="1">
            <a:off x="4862945" y="3899245"/>
            <a:ext cx="350982" cy="42865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9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FD627F2B-141C-4645-A5DE-8BA0FFA7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765" y="332837"/>
            <a:ext cx="4445475" cy="108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 eaLnBrk="1" hangingPunct="1">
              <a:buFontTx/>
              <a:buNone/>
              <a:defRPr/>
            </a:pPr>
            <a:r>
              <a:rPr lang="en-US" sz="2800" dirty="0">
                <a:solidFill>
                  <a:srgbClr val="0000CC"/>
                </a:solidFill>
                <a:latin typeface="+mn-lt"/>
              </a:rPr>
              <a:t>N</a:t>
            </a:r>
            <a:r>
              <a:rPr lang="en-US" sz="2800" baseline="-25000" dirty="0">
                <a:solidFill>
                  <a:srgbClr val="0000CC"/>
                </a:solidFill>
                <a:latin typeface="+mn-lt"/>
              </a:rPr>
              <a:t>2</a:t>
            </a:r>
            <a:r>
              <a:rPr lang="en-US" sz="2800" dirty="0">
                <a:solidFill>
                  <a:srgbClr val="0000CC"/>
                </a:solidFill>
                <a:latin typeface="+mn-lt"/>
              </a:rPr>
              <a:t>(g)  +  3H</a:t>
            </a:r>
            <a:r>
              <a:rPr lang="en-US" sz="2800" baseline="-25000" dirty="0">
                <a:solidFill>
                  <a:srgbClr val="0000CC"/>
                </a:solidFill>
                <a:latin typeface="+mn-lt"/>
              </a:rPr>
              <a:t>2</a:t>
            </a:r>
            <a:r>
              <a:rPr lang="en-US" sz="2800" dirty="0">
                <a:solidFill>
                  <a:srgbClr val="0000CC"/>
                </a:solidFill>
                <a:latin typeface="+mn-lt"/>
              </a:rPr>
              <a:t>(g) </a:t>
            </a:r>
            <a:r>
              <a:rPr lang="en-AU" sz="2800" b="1" dirty="0">
                <a:solidFill>
                  <a:srgbClr val="0000CC"/>
                </a:solidFill>
                <a:latin typeface="+mn-lt"/>
              </a:rPr>
              <a:t>⇄</a:t>
            </a:r>
            <a:r>
              <a:rPr lang="en-AU" sz="2800" dirty="0">
                <a:solidFill>
                  <a:srgbClr val="0000CC"/>
                </a:solidFill>
                <a:latin typeface="+mn-lt"/>
              </a:rPr>
              <a:t>  2NH</a:t>
            </a:r>
            <a:r>
              <a:rPr lang="en-AU" sz="2800" baseline="-25000" dirty="0">
                <a:solidFill>
                  <a:srgbClr val="0000CC"/>
                </a:solidFill>
                <a:latin typeface="+mn-lt"/>
              </a:rPr>
              <a:t>3</a:t>
            </a:r>
            <a:r>
              <a:rPr lang="en-AU" sz="2800" dirty="0">
                <a:solidFill>
                  <a:srgbClr val="0000CC"/>
                </a:solidFill>
                <a:latin typeface="+mn-lt"/>
              </a:rPr>
              <a:t> (g)</a:t>
            </a:r>
            <a:endParaRPr lang="en-US" altLang="x-none" sz="2800" dirty="0">
              <a:latin typeface="+mn-lt"/>
            </a:endParaRPr>
          </a:p>
        </p:txBody>
      </p:sp>
      <p:pic>
        <p:nvPicPr>
          <p:cNvPr id="10" name="Picture 24" descr="CHA56017">
            <a:extLst>
              <a:ext uri="{FF2B5EF4-FFF2-40B4-BE49-F238E27FC236}">
                <a16:creationId xmlns:a16="http://schemas.microsoft.com/office/drawing/2014/main" id="{165F7CFC-495C-4D0D-AF99-158873FA8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13" y="113263"/>
            <a:ext cx="3952090" cy="6631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BD4622-1740-46B7-B0CE-61FABF9AF280}"/>
              </a:ext>
            </a:extLst>
          </p:cNvPr>
          <p:cNvSpPr txBox="1"/>
          <p:nvPr/>
        </p:nvSpPr>
        <p:spPr>
          <a:xfrm>
            <a:off x="94734" y="1029414"/>
            <a:ext cx="7991028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Collision theory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more ammonia, system is open and not at equilibrium (matter entering)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[NH</a:t>
            </a:r>
            <a:r>
              <a:rPr lang="en-AU" sz="2400" baseline="-25000" dirty="0"/>
              <a:t>3</a:t>
            </a:r>
            <a:r>
              <a:rPr lang="en-AU" sz="2400" dirty="0"/>
              <a:t>(g)] increase, more particles of ammonia in the space, so increase the frequency of collision between ammonia particles leading to increase in rate of the reverse reaction.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Causes [NH</a:t>
            </a:r>
            <a:r>
              <a:rPr lang="en-AU" sz="2400" baseline="-25000" dirty="0"/>
              <a:t>3</a:t>
            </a:r>
            <a:r>
              <a:rPr lang="en-AU" sz="2400" dirty="0"/>
              <a:t>(g)] to decrease while [N</a:t>
            </a:r>
            <a:r>
              <a:rPr lang="en-AU" sz="2400" baseline="-25000" dirty="0"/>
              <a:t>3</a:t>
            </a:r>
            <a:r>
              <a:rPr lang="en-AU" sz="2400" dirty="0"/>
              <a:t>(g)] and [H</a:t>
            </a:r>
            <a:r>
              <a:rPr lang="en-AU" sz="2400" baseline="-25000" dirty="0"/>
              <a:t>2</a:t>
            </a:r>
            <a:r>
              <a:rPr lang="en-AU" sz="2400" dirty="0"/>
              <a:t>(g)] increases. The increase in reactant concentration means the forward reaction also increases and eventually equalises with the reverse reaction again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46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360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BARNES Alison [Rossmoyne Senior High School]</cp:lastModifiedBy>
  <cp:revision>16</cp:revision>
  <dcterms:created xsi:type="dcterms:W3CDTF">2021-01-31T07:33:31Z</dcterms:created>
  <dcterms:modified xsi:type="dcterms:W3CDTF">2021-02-18T05:27:14Z</dcterms:modified>
</cp:coreProperties>
</file>