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7" r:id="rId11"/>
    <p:sldId id="266" r:id="rId12"/>
    <p:sldId id="268" r:id="rId13"/>
    <p:sldId id="269" r:id="rId14"/>
    <p:sldId id="270" r:id="rId15"/>
    <p:sldId id="271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4F6-9F93-41B0-B82E-8565FB93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4A8F-6029-474B-87CE-93328A90B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3B22-1439-4F47-A394-FBFA2FE9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21/02/2021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C98B-9ED6-456C-B0AC-5D604C66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4746-24E0-44B3-A4F0-E3AF005F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79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374-8156-4A25-B9AA-53E6FA34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90BB7-239E-4FFE-9546-055E1BE2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9A0F-D97B-4C68-A201-40964301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21/02/2021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CAEC-8409-4962-947E-1180F972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533D-FE86-4A34-9384-5D681D9E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74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9FDD7-CB99-4436-AA30-C5F7D818A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C1D71-85ED-49F3-A5F7-781B042EB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1CBA-AAE2-4549-B30B-DC1AFABA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21/02/2021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CCBA-BEE9-4640-999D-00FCE3D3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ACA1-DFB4-40C1-944E-12250CD1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4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249F-11B5-4C4D-94E6-169F5BD1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902F-18F5-4BF8-ABC2-B6C8EE3A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2C99-9E82-4138-A4D7-FE797A09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21/02/2021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7C5A-507A-420E-B420-E23DC49B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91AA-1D06-4D33-A016-2ACE5F61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0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65B8-65ED-4DF5-A0FF-5DFB5F3C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C09F9-2D80-4376-BCFF-5E6CAF276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5004-15B2-4368-B0DB-EDAE9BEE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21/02/2021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0B6F-4642-444B-BBA3-5955DFC4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A39E-7BA9-4C5D-A083-A3F5642F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11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CCC1-3E87-49CD-A9A9-D59DE388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4F3E-380D-426C-B4D3-16A9BE8C9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67A8-E3AD-44A2-935B-D61776E3D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8A55C-DC15-45F5-B67F-000B12FD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21/02/2021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641D3-8A62-4A43-B201-B6DE179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B4C14-D56D-4546-A424-BEDD335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47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36F5-02FF-4CDD-9558-F6464FAE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4CB-EDD4-4224-87E0-0FA53B06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1DB2-F6ED-4B2D-952B-DD04F3EE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1A72F-6F93-4855-A029-74C672C43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17525-8187-4FCA-A46D-F40EE25BE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4DF8F-F982-4434-896B-E60FB185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21/02/2021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59C08-15FD-4DED-B8B2-3BC2BDD6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04E62-5C2A-4CC4-A64B-C133A34A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48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166-3B9D-434F-A614-803F7543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1C1F4-E1DB-43DC-9DCB-2EF94C66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21/02/2021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84875-DE52-45C1-B6D9-B8C425F6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4CFFC-E542-4084-A04E-585558E3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2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48D57-ECA9-4F00-9731-26A9F172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21/02/2021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F2C86-02D2-4D08-BDD5-820B7118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CC8CB-EE84-44A0-81EB-62AB2D93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4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C620-8B0B-4DC3-B207-1E54934D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7346-06B2-439B-9E18-490E0685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0BEF7-31E5-49EB-896E-DB3F1A6E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D2FC-254E-49D0-8305-4378EA36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21/02/2021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3B11-C0F2-4D51-B96A-18935614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EA64F-0534-41A5-A86E-6288E3CA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67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BF9-225D-4AC9-A557-E2BD8765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6F8F0-C753-418F-BEF8-7D6AB857E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29A3A-55FC-4467-B6F8-58E3F8DB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C8392-B3BB-4B9B-884D-67A9AAEC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21/02/2021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24EF8-C497-4267-B506-62F77126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6A3F-3280-4F5B-BC32-3B616905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0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75078-6A59-428D-AC80-455C62F4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4210-521C-4B28-AC7D-A13C4A15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7FC1-CAF9-42F6-87A8-02C690000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2C13-04AE-4995-A7F5-B1F58076463F}" type="datetimeFigureOut">
              <a:rPr lang="en-AU" smtClean="0"/>
              <a:t>21/02/2021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C1B5-8DE7-4491-97A4-40322237D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DDE6-1C87-4306-9A3E-F150A79A3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2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E79AB4-CA1C-4D92-ABAB-BC4DDE71FA7E}"/>
              </a:ext>
            </a:extLst>
          </p:cNvPr>
          <p:cNvSpPr txBox="1"/>
          <p:nvPr/>
        </p:nvSpPr>
        <p:spPr>
          <a:xfrm>
            <a:off x="5201920" y="914400"/>
            <a:ext cx="6451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Factors affecting Equilibrium 2</a:t>
            </a:r>
          </a:p>
          <a:p>
            <a:pPr algn="ctr"/>
            <a:r>
              <a:rPr lang="en-US" sz="3200" dirty="0"/>
              <a:t>Pressure and temperature</a:t>
            </a:r>
            <a:endParaRPr lang="en-A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04C4A-6397-4F0F-BD08-F4136157492C}"/>
              </a:ext>
            </a:extLst>
          </p:cNvPr>
          <p:cNvSpPr txBox="1"/>
          <p:nvPr/>
        </p:nvSpPr>
        <p:spPr>
          <a:xfrm>
            <a:off x="264160" y="6136640"/>
            <a:ext cx="509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ATAR Chemistry Unit 3 2021</a:t>
            </a:r>
            <a:endParaRPr lang="en-AU" sz="2800" dirty="0"/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B40F3F1-0A38-495F-9FA0-F5FD3184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314325"/>
            <a:ext cx="4572000" cy="257175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4429296-EA99-4AE1-8FF6-EC0F3B88C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40" y="2997022"/>
            <a:ext cx="4656667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5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Temperature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3E9A60-7DA3-4710-8FA9-BEDF74BF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798" y="147603"/>
            <a:ext cx="4152900" cy="5162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89DDAB-8D53-4799-8F4C-5F9082C149A0}"/>
              </a:ext>
            </a:extLst>
          </p:cNvPr>
          <p:cNvSpPr txBox="1"/>
          <p:nvPr/>
        </p:nvSpPr>
        <p:spPr>
          <a:xfrm>
            <a:off x="1192830" y="1547847"/>
            <a:ext cx="1070864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Changing temperature of the system</a:t>
            </a:r>
            <a:endParaRPr lang="en-A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44CEA-CA2A-427A-B1C9-64EA41602A80}"/>
              </a:ext>
            </a:extLst>
          </p:cNvPr>
          <p:cNvSpPr txBox="1"/>
          <p:nvPr/>
        </p:nvSpPr>
        <p:spPr>
          <a:xfrm>
            <a:off x="169656" y="2257099"/>
            <a:ext cx="698298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Imposed changed: temperature of the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 Chat prediction: Equilibrium will try to minimize the change by adjusting the temperature of the system</a:t>
            </a:r>
            <a:endParaRPr lang="en-AU" sz="2400" dirty="0"/>
          </a:p>
        </p:txBody>
      </p:sp>
      <p:pic>
        <p:nvPicPr>
          <p:cNvPr id="15" name="Picture 14" descr="A group of beakers with liquid in them&#10;&#10;Description automatically generated with low confidence">
            <a:extLst>
              <a:ext uri="{FF2B5EF4-FFF2-40B4-BE49-F238E27FC236}">
                <a16:creationId xmlns:a16="http://schemas.microsoft.com/office/drawing/2014/main" id="{5A751C6C-C18D-4FE2-B0A9-2BFE66EC6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0" y="4521519"/>
            <a:ext cx="2753204" cy="20649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C0B4BE-AAD3-4B6D-9A6E-0FE13741CA4F}"/>
              </a:ext>
            </a:extLst>
          </p:cNvPr>
          <p:cNvSpPr txBox="1"/>
          <p:nvPr/>
        </p:nvSpPr>
        <p:spPr>
          <a:xfrm>
            <a:off x="2434835" y="5795958"/>
            <a:ext cx="822463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1" hangingPunct="1">
              <a:buFontTx/>
              <a:buNone/>
              <a:defRPr/>
            </a:pPr>
            <a:r>
              <a:rPr lang="en-US" altLang="x-none" sz="2400" dirty="0"/>
              <a:t>Co(H</a:t>
            </a:r>
            <a:r>
              <a:rPr lang="en-US" altLang="x-none" sz="2400" baseline="-25000" dirty="0"/>
              <a:t>2</a:t>
            </a:r>
            <a:r>
              <a:rPr lang="en-US" altLang="x-none" sz="2400" dirty="0"/>
              <a:t>O)</a:t>
            </a:r>
            <a:r>
              <a:rPr lang="en-US" altLang="x-none" sz="2400" baseline="-25000" dirty="0"/>
              <a:t>6</a:t>
            </a:r>
            <a:r>
              <a:rPr lang="en-US" altLang="x-none" sz="2400" baseline="30000" dirty="0"/>
              <a:t>2+</a:t>
            </a:r>
            <a:r>
              <a:rPr lang="en-US" altLang="x-none" sz="2400" dirty="0"/>
              <a:t> </a:t>
            </a:r>
            <a:r>
              <a:rPr lang="en-US" altLang="x-none" sz="2400" baseline="-25000" dirty="0"/>
              <a:t>(</a:t>
            </a:r>
            <a:r>
              <a:rPr lang="en-US" altLang="x-none" sz="2400" baseline="-25000" dirty="0" err="1"/>
              <a:t>aq</a:t>
            </a:r>
            <a:r>
              <a:rPr lang="en-US" altLang="x-none" sz="2400" baseline="-25000" dirty="0"/>
              <a:t>)</a:t>
            </a:r>
            <a:r>
              <a:rPr lang="en-US" altLang="x-none" sz="2400" dirty="0"/>
              <a:t>  +  4 Cl</a:t>
            </a:r>
            <a:r>
              <a:rPr lang="en-US" altLang="x-none" sz="2400" baseline="30000" dirty="0"/>
              <a:t>-</a:t>
            </a:r>
            <a:r>
              <a:rPr lang="en-US" altLang="x-none" sz="2400" dirty="0"/>
              <a:t> </a:t>
            </a:r>
            <a:r>
              <a:rPr lang="en-US" altLang="x-none" sz="2400" baseline="-25000" dirty="0"/>
              <a:t>(</a:t>
            </a:r>
            <a:r>
              <a:rPr lang="en-US" altLang="x-none" sz="2400" baseline="-25000" dirty="0" err="1"/>
              <a:t>aq</a:t>
            </a:r>
            <a:r>
              <a:rPr lang="en-US" altLang="x-none" sz="2400" baseline="-25000" dirty="0"/>
              <a:t>)</a:t>
            </a:r>
            <a:r>
              <a:rPr lang="en-US" altLang="x-none" sz="2400" dirty="0"/>
              <a:t>   </a:t>
            </a:r>
            <a:r>
              <a:rPr lang="en-AU" sz="2400" b="1" dirty="0"/>
              <a:t>⇄</a:t>
            </a:r>
            <a:r>
              <a:rPr lang="en-AU" sz="2400" b="1" dirty="0">
                <a:solidFill>
                  <a:srgbClr val="0000CC"/>
                </a:solidFill>
              </a:rPr>
              <a:t>   </a:t>
            </a:r>
            <a:r>
              <a:rPr lang="en-US" altLang="x-none" sz="2400" dirty="0"/>
              <a:t>CoCl</a:t>
            </a:r>
            <a:r>
              <a:rPr lang="en-US" altLang="x-none" sz="2400" baseline="-25000" dirty="0"/>
              <a:t>4</a:t>
            </a:r>
            <a:r>
              <a:rPr lang="en-US" altLang="x-none" sz="2400" baseline="30000" dirty="0"/>
              <a:t>2-</a:t>
            </a:r>
            <a:r>
              <a:rPr lang="en-US" altLang="x-none" sz="2400" dirty="0"/>
              <a:t> </a:t>
            </a:r>
            <a:r>
              <a:rPr lang="en-US" altLang="x-none" sz="2400" baseline="-25000" dirty="0"/>
              <a:t>(</a:t>
            </a:r>
            <a:r>
              <a:rPr lang="en-US" altLang="x-none" sz="2400" baseline="-25000" dirty="0" err="1"/>
              <a:t>aq</a:t>
            </a:r>
            <a:r>
              <a:rPr lang="en-US" altLang="x-none" sz="2400" baseline="-25000" dirty="0"/>
              <a:t>)</a:t>
            </a:r>
            <a:r>
              <a:rPr lang="en-US" altLang="x-none" sz="2400" dirty="0"/>
              <a:t>  +  6 H</a:t>
            </a:r>
            <a:r>
              <a:rPr lang="en-US" altLang="x-none" sz="2400" baseline="-25000" dirty="0"/>
              <a:t>2</a:t>
            </a:r>
            <a:r>
              <a:rPr lang="en-US" altLang="x-none" sz="2400" dirty="0"/>
              <a:t>O </a:t>
            </a:r>
            <a:r>
              <a:rPr lang="en-US" altLang="x-none" sz="2400" baseline="-25000" dirty="0"/>
              <a:t>(l)</a:t>
            </a:r>
          </a:p>
          <a:p>
            <a:pPr algn="ctr" eaLnBrk="1" hangingPunct="1">
              <a:defRPr/>
            </a:pPr>
            <a:endParaRPr lang="en-US" altLang="x-none" sz="700" dirty="0"/>
          </a:p>
          <a:p>
            <a:pPr algn="ctr" eaLnBrk="1" hangingPunct="1">
              <a:buFontTx/>
              <a:buNone/>
              <a:defRPr/>
            </a:pPr>
            <a:r>
              <a:rPr lang="en-US" altLang="x-none" sz="2400" dirty="0"/>
              <a:t>	for which </a:t>
            </a:r>
            <a:r>
              <a:rPr lang="en-US" altLang="x-none" sz="2400" dirty="0">
                <a:latin typeface="Symbol" charset="2"/>
              </a:rPr>
              <a:t>D</a:t>
            </a:r>
            <a:r>
              <a:rPr lang="en-US" altLang="x-none" sz="2400" i="1" dirty="0"/>
              <a:t>H</a:t>
            </a:r>
            <a:r>
              <a:rPr lang="en-US" altLang="x-none" sz="2400" dirty="0"/>
              <a:t> &gt; 0.</a:t>
            </a:r>
          </a:p>
        </p:txBody>
      </p:sp>
    </p:spTree>
    <p:extLst>
      <p:ext uri="{BB962C8B-B14F-4D97-AF65-F5344CB8AC3E}">
        <p14:creationId xmlns:p14="http://schemas.microsoft.com/office/powerpoint/2010/main" val="235891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Temperature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82F73B-DBF9-4F24-B178-A6831C74F7B5}"/>
              </a:ext>
            </a:extLst>
          </p:cNvPr>
          <p:cNvSpPr txBox="1"/>
          <p:nvPr/>
        </p:nvSpPr>
        <p:spPr>
          <a:xfrm>
            <a:off x="650240" y="1704045"/>
            <a:ext cx="1090168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Increasing the temperature: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Favours the endothermic side of the equilibrium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Converts some of the added heat in to chemical potential energy, this causes the temperature of the system to drop which partially counteracts the change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Decreasing the temperature: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Favour the exothermic side of the equilibrium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Converts some chemical potential energy to heat, this causes the temperature of the system to rise which partially counteracts the change</a:t>
            </a:r>
          </a:p>
        </p:txBody>
      </p:sp>
    </p:spTree>
    <p:extLst>
      <p:ext uri="{BB962C8B-B14F-4D97-AF65-F5344CB8AC3E}">
        <p14:creationId xmlns:p14="http://schemas.microsoft.com/office/powerpoint/2010/main" val="139932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Temperature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489100-365A-4C09-AD34-9A181B99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4672"/>
            <a:ext cx="12192000" cy="51114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C155AB-E83D-4566-B84F-BFEE0F4AF8F5}"/>
              </a:ext>
            </a:extLst>
          </p:cNvPr>
          <p:cNvSpPr/>
          <p:nvPr/>
        </p:nvSpPr>
        <p:spPr>
          <a:xfrm>
            <a:off x="7843520" y="2861438"/>
            <a:ext cx="4328160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263D34-7B2B-4F0B-85C1-7848388D7A15}"/>
              </a:ext>
            </a:extLst>
          </p:cNvPr>
          <p:cNvSpPr/>
          <p:nvPr/>
        </p:nvSpPr>
        <p:spPr>
          <a:xfrm>
            <a:off x="7853680" y="3796158"/>
            <a:ext cx="4328160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E05272-DCE7-4EC7-BC39-08632962C01D}"/>
              </a:ext>
            </a:extLst>
          </p:cNvPr>
          <p:cNvSpPr/>
          <p:nvPr/>
        </p:nvSpPr>
        <p:spPr>
          <a:xfrm>
            <a:off x="7853680" y="4720718"/>
            <a:ext cx="4328160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3A971-37A9-4C9E-984A-27FB02B576DA}"/>
              </a:ext>
            </a:extLst>
          </p:cNvPr>
          <p:cNvSpPr/>
          <p:nvPr/>
        </p:nvSpPr>
        <p:spPr>
          <a:xfrm>
            <a:off x="7863840" y="5645278"/>
            <a:ext cx="4328160" cy="9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95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Temperature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773194-3D9F-4696-A950-184912F5BA16}"/>
              </a:ext>
            </a:extLst>
          </p:cNvPr>
          <p:cNvSpPr txBox="1"/>
          <p:nvPr/>
        </p:nvSpPr>
        <p:spPr>
          <a:xfrm>
            <a:off x="431515" y="1787703"/>
            <a:ext cx="1114746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Changes in temperature effect endothermic and exothermic processes differently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Endothermic reaction rates are more sensitive to changes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Increase temperature – increases endo rate more than </a:t>
            </a:r>
            <a:r>
              <a:rPr lang="en-US" sz="2400" dirty="0" err="1"/>
              <a:t>exo</a:t>
            </a:r>
            <a:r>
              <a:rPr lang="en-US" sz="2400" dirty="0"/>
              <a:t> rate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Decrease temperature – decreases endo rate more than </a:t>
            </a:r>
            <a:r>
              <a:rPr lang="en-US" sz="2400" dirty="0" err="1"/>
              <a:t>exo</a:t>
            </a:r>
            <a:r>
              <a:rPr lang="en-US" sz="2400" dirty="0"/>
              <a:t> rate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results in the proportion of products to reactant to change, which changes the Kc value for the equilibrium.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7389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Temperature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229C04-D04C-48FE-A0B8-D8689CA5B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77" y="2701865"/>
            <a:ext cx="11102446" cy="38374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2BAA11-6A33-4142-A2C9-2E3572C15BBF}"/>
              </a:ext>
            </a:extLst>
          </p:cNvPr>
          <p:cNvSpPr txBox="1"/>
          <p:nvPr/>
        </p:nvSpPr>
        <p:spPr>
          <a:xfrm>
            <a:off x="751840" y="1696720"/>
            <a:ext cx="1034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Endothermic reaction: Kc increases as temperature increases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Exothermic reaction: Kc decreases as temperature increases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2448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0F9D1521-91BB-4552-90F6-0FBEBE72DF57}"/>
              </a:ext>
            </a:extLst>
          </p:cNvPr>
          <p:cNvSpPr txBox="1"/>
          <p:nvPr/>
        </p:nvSpPr>
        <p:spPr>
          <a:xfrm>
            <a:off x="7074151" y="4516199"/>
            <a:ext cx="140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2(g)</a:t>
            </a:r>
            <a:endParaRPr lang="en-AU" baseline="-2500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Temperature change 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681CD4-82F5-4F64-B319-7972CC698BE1}"/>
              </a:ext>
            </a:extLst>
          </p:cNvPr>
          <p:cNvCxnSpPr>
            <a:cxnSpLocks/>
          </p:cNvCxnSpPr>
          <p:nvPr/>
        </p:nvCxnSpPr>
        <p:spPr>
          <a:xfrm flipV="1">
            <a:off x="7074151" y="2555743"/>
            <a:ext cx="0" cy="2930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8CD8C1-0776-45FF-8B4B-A34500B858B0}"/>
              </a:ext>
            </a:extLst>
          </p:cNvPr>
          <p:cNvCxnSpPr>
            <a:cxnSpLocks/>
          </p:cNvCxnSpPr>
          <p:nvPr/>
        </p:nvCxnSpPr>
        <p:spPr>
          <a:xfrm flipV="1">
            <a:off x="7074151" y="5467720"/>
            <a:ext cx="3299234" cy="18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08F71C-52AE-42EF-92CF-1512EBF5EE8B}"/>
              </a:ext>
            </a:extLst>
          </p:cNvPr>
          <p:cNvSpPr txBox="1"/>
          <p:nvPr/>
        </p:nvSpPr>
        <p:spPr>
          <a:xfrm>
            <a:off x="8614284" y="5602550"/>
            <a:ext cx="329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568F3-8159-4C39-AE30-945437220D31}"/>
              </a:ext>
            </a:extLst>
          </p:cNvPr>
          <p:cNvSpPr txBox="1"/>
          <p:nvPr/>
        </p:nvSpPr>
        <p:spPr>
          <a:xfrm>
            <a:off x="6558839" y="2451477"/>
            <a:ext cx="461665" cy="23470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concentration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50EEED-6176-4F67-A64C-4D286378275F}"/>
              </a:ext>
            </a:extLst>
          </p:cNvPr>
          <p:cNvSpPr txBox="1"/>
          <p:nvPr/>
        </p:nvSpPr>
        <p:spPr>
          <a:xfrm>
            <a:off x="2994830" y="5649950"/>
            <a:ext cx="3292537" cy="44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A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49004-40F1-4376-A42F-75552EBBD26A}"/>
              </a:ext>
            </a:extLst>
          </p:cNvPr>
          <p:cNvCxnSpPr>
            <a:cxnSpLocks/>
          </p:cNvCxnSpPr>
          <p:nvPr/>
        </p:nvCxnSpPr>
        <p:spPr>
          <a:xfrm flipV="1">
            <a:off x="2618156" y="2647788"/>
            <a:ext cx="0" cy="143313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060FD5-D937-4128-88F6-2662FC2EF8A5}"/>
              </a:ext>
            </a:extLst>
          </p:cNvPr>
          <p:cNvGrpSpPr/>
          <p:nvPr/>
        </p:nvGrpSpPr>
        <p:grpSpPr>
          <a:xfrm>
            <a:off x="2017237" y="2647788"/>
            <a:ext cx="3299235" cy="2841552"/>
            <a:chOff x="1524000" y="2428240"/>
            <a:chExt cx="2677516" cy="233680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3B79CC7-3A6B-4FA3-BF96-33DD9B8687D4}"/>
                </a:ext>
              </a:extLst>
            </p:cNvPr>
            <p:cNvCxnSpPr/>
            <p:nvPr/>
          </p:nvCxnSpPr>
          <p:spPr>
            <a:xfrm flipV="1">
              <a:off x="1524000" y="2428240"/>
              <a:ext cx="0" cy="233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AD81F2-EBDC-4F71-84D2-0CF506F92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4729481"/>
              <a:ext cx="2677516" cy="355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532B179-6A19-4DC3-A716-BEF6213CCF2B}"/>
              </a:ext>
            </a:extLst>
          </p:cNvPr>
          <p:cNvSpPr txBox="1"/>
          <p:nvPr/>
        </p:nvSpPr>
        <p:spPr>
          <a:xfrm>
            <a:off x="1355579" y="3574381"/>
            <a:ext cx="568864" cy="789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rate</a:t>
            </a:r>
            <a:endParaRPr lang="en-A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346D56-6C05-4699-A584-63B94339E558}"/>
              </a:ext>
            </a:extLst>
          </p:cNvPr>
          <p:cNvCxnSpPr/>
          <p:nvPr/>
        </p:nvCxnSpPr>
        <p:spPr>
          <a:xfrm>
            <a:off x="2017237" y="4080919"/>
            <a:ext cx="600919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9E256C-E2B3-4874-BEA2-A78EA1995351}"/>
              </a:ext>
            </a:extLst>
          </p:cNvPr>
          <p:cNvCxnSpPr>
            <a:cxnSpLocks/>
          </p:cNvCxnSpPr>
          <p:nvPr/>
        </p:nvCxnSpPr>
        <p:spPr>
          <a:xfrm>
            <a:off x="2017237" y="4155046"/>
            <a:ext cx="68855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EB9678-2625-40D8-91B6-F05171327785}"/>
              </a:ext>
            </a:extLst>
          </p:cNvPr>
          <p:cNvCxnSpPr/>
          <p:nvPr/>
        </p:nvCxnSpPr>
        <p:spPr>
          <a:xfrm flipV="1">
            <a:off x="2618156" y="3574381"/>
            <a:ext cx="0" cy="50653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7FBA8-ABE1-4A11-A5D9-18764EE22A6B}"/>
              </a:ext>
            </a:extLst>
          </p:cNvPr>
          <p:cNvCxnSpPr>
            <a:cxnSpLocks/>
          </p:cNvCxnSpPr>
          <p:nvPr/>
        </p:nvCxnSpPr>
        <p:spPr>
          <a:xfrm flipV="1">
            <a:off x="2705790" y="3463190"/>
            <a:ext cx="0" cy="6918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6B5017-7266-433E-ACE4-1B1857315D29}"/>
              </a:ext>
            </a:extLst>
          </p:cNvPr>
          <p:cNvCxnSpPr/>
          <p:nvPr/>
        </p:nvCxnSpPr>
        <p:spPr>
          <a:xfrm>
            <a:off x="3507016" y="3166680"/>
            <a:ext cx="145222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8BD4B1-67BB-424C-956F-E0B730BFDEF5}"/>
              </a:ext>
            </a:extLst>
          </p:cNvPr>
          <p:cNvCxnSpPr/>
          <p:nvPr/>
        </p:nvCxnSpPr>
        <p:spPr>
          <a:xfrm>
            <a:off x="3507016" y="3081563"/>
            <a:ext cx="145222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9A4F8A03-9202-4895-BEF3-B6F52A42D729}"/>
              </a:ext>
            </a:extLst>
          </p:cNvPr>
          <p:cNvSpPr/>
          <p:nvPr/>
        </p:nvSpPr>
        <p:spPr>
          <a:xfrm rot="244932" flipH="1" flipV="1">
            <a:off x="2618155" y="2401379"/>
            <a:ext cx="1452201" cy="680179"/>
          </a:xfrm>
          <a:prstGeom prst="arc">
            <a:avLst>
              <a:gd name="adj1" fmla="val 14398714"/>
              <a:gd name="adj2" fmla="val 0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CFCDE80E-56E7-4D4B-9C94-3A0CC33C5328}"/>
              </a:ext>
            </a:extLst>
          </p:cNvPr>
          <p:cNvSpPr/>
          <p:nvPr/>
        </p:nvSpPr>
        <p:spPr>
          <a:xfrm rot="21264249" flipH="1">
            <a:off x="2710630" y="3168599"/>
            <a:ext cx="1452201" cy="431305"/>
          </a:xfrm>
          <a:prstGeom prst="arc">
            <a:avLst>
              <a:gd name="adj1" fmla="val 14398714"/>
              <a:gd name="adj2" fmla="val 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414206-9DAA-4D98-AFA5-1877A4168E47}"/>
              </a:ext>
            </a:extLst>
          </p:cNvPr>
          <p:cNvCxnSpPr/>
          <p:nvPr/>
        </p:nvCxnSpPr>
        <p:spPr>
          <a:xfrm>
            <a:off x="7074151" y="4921901"/>
            <a:ext cx="58928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95A978-6BD0-474D-9BAD-D1E5012BE896}"/>
              </a:ext>
            </a:extLst>
          </p:cNvPr>
          <p:cNvCxnSpPr/>
          <p:nvPr/>
        </p:nvCxnSpPr>
        <p:spPr>
          <a:xfrm>
            <a:off x="7074151" y="4155046"/>
            <a:ext cx="5892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691A86-98A2-451A-9F4A-E2E9CF2242FE}"/>
              </a:ext>
            </a:extLst>
          </p:cNvPr>
          <p:cNvCxnSpPr/>
          <p:nvPr/>
        </p:nvCxnSpPr>
        <p:spPr>
          <a:xfrm>
            <a:off x="7074151" y="3442870"/>
            <a:ext cx="58928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16CE00-0805-4FC0-A622-9F6E8A9D73A9}"/>
              </a:ext>
            </a:extLst>
          </p:cNvPr>
          <p:cNvSpPr txBox="1"/>
          <p:nvPr/>
        </p:nvSpPr>
        <p:spPr>
          <a:xfrm>
            <a:off x="7074151" y="2986892"/>
            <a:ext cx="140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2(g)</a:t>
            </a:r>
            <a:endParaRPr lang="en-AU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B99A75-0083-4C38-969F-5FF2ECD77C78}"/>
              </a:ext>
            </a:extLst>
          </p:cNvPr>
          <p:cNvSpPr txBox="1"/>
          <p:nvPr/>
        </p:nvSpPr>
        <p:spPr>
          <a:xfrm>
            <a:off x="7013190" y="3748087"/>
            <a:ext cx="140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</a:t>
            </a:r>
            <a:r>
              <a:rPr lang="en-US" baseline="-25000" dirty="0"/>
              <a:t>3(g)</a:t>
            </a:r>
            <a:endParaRPr lang="en-AU" baseline="-25000" dirty="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F6DF6E50-742E-4DC2-8905-E59921403A68}"/>
              </a:ext>
            </a:extLst>
          </p:cNvPr>
          <p:cNvSpPr/>
          <p:nvPr/>
        </p:nvSpPr>
        <p:spPr>
          <a:xfrm rot="21355068" flipH="1">
            <a:off x="7659547" y="4545163"/>
            <a:ext cx="1452201" cy="680179"/>
          </a:xfrm>
          <a:prstGeom prst="arc">
            <a:avLst>
              <a:gd name="adj1" fmla="val 14398714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32983F43-C85B-4903-848E-1E6F792DEC42}"/>
              </a:ext>
            </a:extLst>
          </p:cNvPr>
          <p:cNvSpPr/>
          <p:nvPr/>
        </p:nvSpPr>
        <p:spPr>
          <a:xfrm rot="21355068" flipH="1">
            <a:off x="7656841" y="3141769"/>
            <a:ext cx="1452201" cy="508146"/>
          </a:xfrm>
          <a:prstGeom prst="arc">
            <a:avLst>
              <a:gd name="adj1" fmla="val 14398714"/>
              <a:gd name="adj2" fmla="val 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A04D1C15-62FF-4267-83FD-24CA192DF00A}"/>
              </a:ext>
            </a:extLst>
          </p:cNvPr>
          <p:cNvSpPr/>
          <p:nvPr/>
        </p:nvSpPr>
        <p:spPr>
          <a:xfrm rot="244932" flipH="1" flipV="1">
            <a:off x="7652165" y="3957951"/>
            <a:ext cx="1452201" cy="472782"/>
          </a:xfrm>
          <a:prstGeom prst="arc">
            <a:avLst>
              <a:gd name="adj1" fmla="val 14398714"/>
              <a:gd name="adj2" fmla="val 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64AC9F-5CBA-4140-947A-E1268E6BC290}"/>
              </a:ext>
            </a:extLst>
          </p:cNvPr>
          <p:cNvCxnSpPr>
            <a:cxnSpLocks/>
          </p:cNvCxnSpPr>
          <p:nvPr/>
        </p:nvCxnSpPr>
        <p:spPr>
          <a:xfrm>
            <a:off x="8476227" y="4428000"/>
            <a:ext cx="13004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394A8CF-7347-467F-B26C-EF6E97097E17}"/>
              </a:ext>
            </a:extLst>
          </p:cNvPr>
          <p:cNvCxnSpPr>
            <a:cxnSpLocks/>
          </p:cNvCxnSpPr>
          <p:nvPr/>
        </p:nvCxnSpPr>
        <p:spPr>
          <a:xfrm>
            <a:off x="8500247" y="3134411"/>
            <a:ext cx="12663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1ED3261-B940-4DD1-8C4E-6DC1DA9B91BF}"/>
              </a:ext>
            </a:extLst>
          </p:cNvPr>
          <p:cNvCxnSpPr>
            <a:cxnSpLocks/>
          </p:cNvCxnSpPr>
          <p:nvPr/>
        </p:nvCxnSpPr>
        <p:spPr>
          <a:xfrm>
            <a:off x="8537422" y="4539558"/>
            <a:ext cx="123259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F4C337C-C0E0-4684-A794-DF03610F0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1118062"/>
            <a:ext cx="4857750" cy="10668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4A4F02-10B9-4D51-85A0-B42AE399477B}"/>
              </a:ext>
            </a:extLst>
          </p:cNvPr>
          <p:cNvCxnSpPr/>
          <p:nvPr/>
        </p:nvCxnSpPr>
        <p:spPr>
          <a:xfrm>
            <a:off x="9125287" y="1293378"/>
            <a:ext cx="10422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D96664-9C0F-4376-8D8D-6F2CBF7C2B39}"/>
              </a:ext>
            </a:extLst>
          </p:cNvPr>
          <p:cNvCxnSpPr/>
          <p:nvPr/>
        </p:nvCxnSpPr>
        <p:spPr>
          <a:xfrm>
            <a:off x="9125287" y="1598178"/>
            <a:ext cx="104229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D3A724-389D-4B10-940E-A5C5245EC4AE}"/>
              </a:ext>
            </a:extLst>
          </p:cNvPr>
          <p:cNvSpPr txBox="1"/>
          <p:nvPr/>
        </p:nvSpPr>
        <p:spPr>
          <a:xfrm>
            <a:off x="10373385" y="1028404"/>
            <a:ext cx="1540106" cy="36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4F256-1BA6-44D7-AD16-D48FE2D4F6A5}"/>
              </a:ext>
            </a:extLst>
          </p:cNvPr>
          <p:cNvSpPr txBox="1"/>
          <p:nvPr/>
        </p:nvSpPr>
        <p:spPr>
          <a:xfrm>
            <a:off x="10373385" y="1413562"/>
            <a:ext cx="1540106" cy="36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CE51C1-CF26-4EB2-BD34-CCE6C9F3E7E1}"/>
              </a:ext>
            </a:extLst>
          </p:cNvPr>
          <p:cNvSpPr txBox="1"/>
          <p:nvPr/>
        </p:nvSpPr>
        <p:spPr>
          <a:xfrm>
            <a:off x="4008155" y="6164480"/>
            <a:ext cx="4857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Increase Temperature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34972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56" grpId="0" animBg="1"/>
      <p:bldP spid="57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Other alterations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789252-DAAE-4E78-AC18-92F7F42B72DE}"/>
              </a:ext>
            </a:extLst>
          </p:cNvPr>
          <p:cNvSpPr txBox="1"/>
          <p:nvPr/>
        </p:nvSpPr>
        <p:spPr>
          <a:xfrm>
            <a:off x="136635" y="1778678"/>
            <a:ext cx="7310645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Catalyst – no effect on equilibrium position, but does speed up how quickly we reach equilibrium as it increases the forward and reverse reaction rates equally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Changing amount of solids or liquids present – does not alter equilibrium position as they have fixed concentration (not a factor in determining Kc)</a:t>
            </a:r>
            <a:endParaRPr lang="en-AU" sz="24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DDB56BA-983E-4DD6-A230-517CFBF5A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53" y="1351121"/>
            <a:ext cx="4905652" cy="32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4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On going work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789252-DAAE-4E78-AC18-92F7F42B72DE}"/>
              </a:ext>
            </a:extLst>
          </p:cNvPr>
          <p:cNvSpPr txBox="1"/>
          <p:nvPr/>
        </p:nvSpPr>
        <p:spPr>
          <a:xfrm>
            <a:off x="1355835" y="1931078"/>
            <a:ext cx="1102920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Essential chemistry 2.5 to 2.11, problem set 2 up to Q 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STAWA Set 5 and 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Pre-lab for Experiment 4: Le Chat principle for aqueous solutions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19672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Outline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866264-6B51-4BAA-8A83-B0A573720C6A}"/>
              </a:ext>
            </a:extLst>
          </p:cNvPr>
          <p:cNvSpPr txBox="1"/>
          <p:nvPr/>
        </p:nvSpPr>
        <p:spPr>
          <a:xfrm>
            <a:off x="802640" y="1930400"/>
            <a:ext cx="1043432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Factors affecting equilibrium continued: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Pressure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Temperature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Changes with no effect – e.g. adding a catalyst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117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Pressure change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E113D1-4A96-4B58-AA43-17E54B8E3B24}"/>
              </a:ext>
            </a:extLst>
          </p:cNvPr>
          <p:cNvSpPr txBox="1"/>
          <p:nvPr/>
        </p:nvSpPr>
        <p:spPr>
          <a:xfrm>
            <a:off x="711200" y="1930400"/>
            <a:ext cx="1070864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may encounter three scenarios: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We selectively add or remove just one gaseous substance – this changes the partial pressure of that substance which is equivalent to changing the concentration of that substances.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Changing the total pressure by changing the volume of the system.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Increasing the total pressure by adding a non-reacting, spectator gas.</a:t>
            </a:r>
          </a:p>
        </p:txBody>
      </p:sp>
    </p:spTree>
    <p:extLst>
      <p:ext uri="{BB962C8B-B14F-4D97-AF65-F5344CB8AC3E}">
        <p14:creationId xmlns:p14="http://schemas.microsoft.com/office/powerpoint/2010/main" val="119282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Partial Pressure change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E113D1-4A96-4B58-AA43-17E54B8E3B24}"/>
              </a:ext>
            </a:extLst>
          </p:cNvPr>
          <p:cNvSpPr txBox="1"/>
          <p:nvPr/>
        </p:nvSpPr>
        <p:spPr>
          <a:xfrm>
            <a:off x="741680" y="1704045"/>
            <a:ext cx="1070864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Adding or removing one gaseous substances – equivalent to changing the concentration of that species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83DC5-505B-4102-BC92-8DACE2F43974}"/>
              </a:ext>
            </a:extLst>
          </p:cNvPr>
          <p:cNvSpPr txBox="1"/>
          <p:nvPr/>
        </p:nvSpPr>
        <p:spPr>
          <a:xfrm>
            <a:off x="1371600" y="2902890"/>
            <a:ext cx="900176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Please refer to discussion of changing concentration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this scenario, you will see an instantaneous change in concentration of one species and then a gradual change in the others as the equilibrium adjusts to the imposed change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example on Example 3 p 17 Essential Chemistry is a great example of this scenario.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1102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Total Pressure change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E113D1-4A96-4B58-AA43-17E54B8E3B24}"/>
              </a:ext>
            </a:extLst>
          </p:cNvPr>
          <p:cNvSpPr txBox="1"/>
          <p:nvPr/>
        </p:nvSpPr>
        <p:spPr>
          <a:xfrm>
            <a:off x="741680" y="1704045"/>
            <a:ext cx="1070864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Changing total pressure by changing the volume of the system</a:t>
            </a:r>
            <a:endParaRPr lang="en-AU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0C3890-AD05-45C4-AB7C-942BF922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72" y="2373947"/>
            <a:ext cx="4289168" cy="40407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840631-2EE4-492F-8333-80A30AC36FC1}"/>
              </a:ext>
            </a:extLst>
          </p:cNvPr>
          <p:cNvSpPr txBox="1"/>
          <p:nvPr/>
        </p:nvSpPr>
        <p:spPr>
          <a:xfrm>
            <a:off x="5286186" y="2404427"/>
            <a:ext cx="637749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Imposed changed: volume which changes the total pressure of the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 Chat prediction: Equilibrium will try to minimize the change by adjusting the total moles of gas present I the system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2043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Total Pressure change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F563FB-61E1-4085-AB6F-F8B829665B72}"/>
              </a:ext>
            </a:extLst>
          </p:cNvPr>
          <p:cNvSpPr txBox="1"/>
          <p:nvPr/>
        </p:nvSpPr>
        <p:spPr>
          <a:xfrm>
            <a:off x="548640" y="1627048"/>
            <a:ext cx="105664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/>
              <a:t>Increasing the pressure (reducing the volume):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/>
              <a:t>Favour the side of the equilibrium with fewer moles of gas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/>
              <a:t>Fewer moles of gas means less collisions with sides of container and therefore a lower pressure, partially counteracting the imposed changed</a:t>
            </a:r>
          </a:p>
          <a:p>
            <a:pPr>
              <a:lnSpc>
                <a:spcPct val="150000"/>
              </a:lnSpc>
            </a:pPr>
            <a:r>
              <a:rPr lang="en-AU" sz="2400"/>
              <a:t>Decreasing the pressure (increasing the volume):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/>
              <a:t>Favour the side of the equilibrium with more moles of gas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/>
              <a:t>More moles of gas means more collisions with the sides of the container and therefore a higher pressure, partially counteracting the imposed change</a:t>
            </a:r>
          </a:p>
        </p:txBody>
      </p:sp>
    </p:spTree>
    <p:extLst>
      <p:ext uri="{BB962C8B-B14F-4D97-AF65-F5344CB8AC3E}">
        <p14:creationId xmlns:p14="http://schemas.microsoft.com/office/powerpoint/2010/main" val="145141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Total Pressure change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3E75A3-6AB9-4E42-B27B-9C92A6F4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84" y="1654672"/>
            <a:ext cx="11650978" cy="46981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13E56B-D691-4E4D-BA64-6A33C07D5895}"/>
              </a:ext>
            </a:extLst>
          </p:cNvPr>
          <p:cNvSpPr/>
          <p:nvPr/>
        </p:nvSpPr>
        <p:spPr>
          <a:xfrm>
            <a:off x="7020560" y="2763520"/>
            <a:ext cx="4870202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A6E27-6CD9-448C-885C-427090AF7C3E}"/>
              </a:ext>
            </a:extLst>
          </p:cNvPr>
          <p:cNvSpPr/>
          <p:nvPr/>
        </p:nvSpPr>
        <p:spPr>
          <a:xfrm>
            <a:off x="7030720" y="3698240"/>
            <a:ext cx="4870202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C9F77-A145-4983-A645-33E909E91FF3}"/>
              </a:ext>
            </a:extLst>
          </p:cNvPr>
          <p:cNvSpPr/>
          <p:nvPr/>
        </p:nvSpPr>
        <p:spPr>
          <a:xfrm>
            <a:off x="7030720" y="4622800"/>
            <a:ext cx="4870202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B6966C-129B-4EED-972E-CCF940BA89F3}"/>
              </a:ext>
            </a:extLst>
          </p:cNvPr>
          <p:cNvSpPr/>
          <p:nvPr/>
        </p:nvSpPr>
        <p:spPr>
          <a:xfrm>
            <a:off x="7040880" y="5547360"/>
            <a:ext cx="4870202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97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0F9D1521-91BB-4552-90F6-0FBEBE72DF57}"/>
              </a:ext>
            </a:extLst>
          </p:cNvPr>
          <p:cNvSpPr txBox="1"/>
          <p:nvPr/>
        </p:nvSpPr>
        <p:spPr>
          <a:xfrm>
            <a:off x="7074151" y="4516199"/>
            <a:ext cx="140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2(g)</a:t>
            </a:r>
            <a:endParaRPr lang="en-AU" baseline="-2500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Total Pressure change 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681CD4-82F5-4F64-B319-7972CC698BE1}"/>
              </a:ext>
            </a:extLst>
          </p:cNvPr>
          <p:cNvCxnSpPr>
            <a:cxnSpLocks/>
          </p:cNvCxnSpPr>
          <p:nvPr/>
        </p:nvCxnSpPr>
        <p:spPr>
          <a:xfrm flipV="1">
            <a:off x="7074151" y="2555743"/>
            <a:ext cx="0" cy="2930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8CD8C1-0776-45FF-8B4B-A34500B858B0}"/>
              </a:ext>
            </a:extLst>
          </p:cNvPr>
          <p:cNvCxnSpPr>
            <a:cxnSpLocks/>
          </p:cNvCxnSpPr>
          <p:nvPr/>
        </p:nvCxnSpPr>
        <p:spPr>
          <a:xfrm flipV="1">
            <a:off x="7074151" y="5467720"/>
            <a:ext cx="3299234" cy="18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08F71C-52AE-42EF-92CF-1512EBF5EE8B}"/>
              </a:ext>
            </a:extLst>
          </p:cNvPr>
          <p:cNvSpPr txBox="1"/>
          <p:nvPr/>
        </p:nvSpPr>
        <p:spPr>
          <a:xfrm>
            <a:off x="8614284" y="5602550"/>
            <a:ext cx="329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568F3-8159-4C39-AE30-945437220D31}"/>
              </a:ext>
            </a:extLst>
          </p:cNvPr>
          <p:cNvSpPr txBox="1"/>
          <p:nvPr/>
        </p:nvSpPr>
        <p:spPr>
          <a:xfrm>
            <a:off x="6558839" y="2451477"/>
            <a:ext cx="461665" cy="23470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concentration</a:t>
            </a:r>
            <a:endParaRPr lang="en-AU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F624B82-9A20-4062-8224-57BD3879A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36" r="72322" b="62233"/>
          <a:stretch/>
        </p:blipFill>
        <p:spPr>
          <a:xfrm>
            <a:off x="3911600" y="1192952"/>
            <a:ext cx="3734932" cy="6981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50EEED-6176-4F67-A64C-4D286378275F}"/>
              </a:ext>
            </a:extLst>
          </p:cNvPr>
          <p:cNvSpPr txBox="1"/>
          <p:nvPr/>
        </p:nvSpPr>
        <p:spPr>
          <a:xfrm>
            <a:off x="2994830" y="5649950"/>
            <a:ext cx="3292537" cy="44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A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49004-40F1-4376-A42F-75552EBBD26A}"/>
              </a:ext>
            </a:extLst>
          </p:cNvPr>
          <p:cNvCxnSpPr>
            <a:cxnSpLocks/>
          </p:cNvCxnSpPr>
          <p:nvPr/>
        </p:nvCxnSpPr>
        <p:spPr>
          <a:xfrm flipV="1">
            <a:off x="2618156" y="2647788"/>
            <a:ext cx="0" cy="1433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060FD5-D937-4128-88F6-2662FC2EF8A5}"/>
              </a:ext>
            </a:extLst>
          </p:cNvPr>
          <p:cNvGrpSpPr/>
          <p:nvPr/>
        </p:nvGrpSpPr>
        <p:grpSpPr>
          <a:xfrm>
            <a:off x="2017237" y="2647788"/>
            <a:ext cx="3299235" cy="2841552"/>
            <a:chOff x="1524000" y="2428240"/>
            <a:chExt cx="2677516" cy="233680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3B79CC7-3A6B-4FA3-BF96-33DD9B8687D4}"/>
                </a:ext>
              </a:extLst>
            </p:cNvPr>
            <p:cNvCxnSpPr/>
            <p:nvPr/>
          </p:nvCxnSpPr>
          <p:spPr>
            <a:xfrm flipV="1">
              <a:off x="1524000" y="2428240"/>
              <a:ext cx="0" cy="233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AD81F2-EBDC-4F71-84D2-0CF506F92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4729481"/>
              <a:ext cx="2677516" cy="355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532B179-6A19-4DC3-A716-BEF6213CCF2B}"/>
              </a:ext>
            </a:extLst>
          </p:cNvPr>
          <p:cNvSpPr txBox="1"/>
          <p:nvPr/>
        </p:nvSpPr>
        <p:spPr>
          <a:xfrm>
            <a:off x="1355579" y="3574381"/>
            <a:ext cx="568864" cy="789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rate</a:t>
            </a:r>
            <a:endParaRPr lang="en-A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346D56-6C05-4699-A584-63B94339E558}"/>
              </a:ext>
            </a:extLst>
          </p:cNvPr>
          <p:cNvCxnSpPr/>
          <p:nvPr/>
        </p:nvCxnSpPr>
        <p:spPr>
          <a:xfrm>
            <a:off x="2017237" y="4080919"/>
            <a:ext cx="6009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9E256C-E2B3-4874-BEA2-A78EA1995351}"/>
              </a:ext>
            </a:extLst>
          </p:cNvPr>
          <p:cNvCxnSpPr>
            <a:cxnSpLocks/>
          </p:cNvCxnSpPr>
          <p:nvPr/>
        </p:nvCxnSpPr>
        <p:spPr>
          <a:xfrm>
            <a:off x="2017237" y="4155046"/>
            <a:ext cx="68855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EB9678-2625-40D8-91B6-F05171327785}"/>
              </a:ext>
            </a:extLst>
          </p:cNvPr>
          <p:cNvCxnSpPr/>
          <p:nvPr/>
        </p:nvCxnSpPr>
        <p:spPr>
          <a:xfrm flipV="1">
            <a:off x="2618156" y="3574381"/>
            <a:ext cx="0" cy="5065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7FBA8-ABE1-4A11-A5D9-18764EE22A6B}"/>
              </a:ext>
            </a:extLst>
          </p:cNvPr>
          <p:cNvCxnSpPr>
            <a:cxnSpLocks/>
          </p:cNvCxnSpPr>
          <p:nvPr/>
        </p:nvCxnSpPr>
        <p:spPr>
          <a:xfrm flipV="1">
            <a:off x="2705790" y="3463190"/>
            <a:ext cx="0" cy="69185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6B5017-7266-433E-ACE4-1B1857315D29}"/>
              </a:ext>
            </a:extLst>
          </p:cNvPr>
          <p:cNvCxnSpPr/>
          <p:nvPr/>
        </p:nvCxnSpPr>
        <p:spPr>
          <a:xfrm>
            <a:off x="3507016" y="3166680"/>
            <a:ext cx="145222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8BD4B1-67BB-424C-956F-E0B730BFDEF5}"/>
              </a:ext>
            </a:extLst>
          </p:cNvPr>
          <p:cNvCxnSpPr/>
          <p:nvPr/>
        </p:nvCxnSpPr>
        <p:spPr>
          <a:xfrm>
            <a:off x="3507016" y="3081563"/>
            <a:ext cx="1452222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9A4F8A03-9202-4895-BEF3-B6F52A42D729}"/>
              </a:ext>
            </a:extLst>
          </p:cNvPr>
          <p:cNvSpPr/>
          <p:nvPr/>
        </p:nvSpPr>
        <p:spPr>
          <a:xfrm rot="244932" flipH="1" flipV="1">
            <a:off x="2618155" y="2401379"/>
            <a:ext cx="1452201" cy="680179"/>
          </a:xfrm>
          <a:prstGeom prst="arc">
            <a:avLst>
              <a:gd name="adj1" fmla="val 14398714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CFCDE80E-56E7-4D4B-9C94-3A0CC33C5328}"/>
              </a:ext>
            </a:extLst>
          </p:cNvPr>
          <p:cNvSpPr/>
          <p:nvPr/>
        </p:nvSpPr>
        <p:spPr>
          <a:xfrm rot="21264249" flipH="1">
            <a:off x="2710630" y="3168599"/>
            <a:ext cx="1452201" cy="431305"/>
          </a:xfrm>
          <a:prstGeom prst="arc">
            <a:avLst>
              <a:gd name="adj1" fmla="val 14398714"/>
              <a:gd name="adj2" fmla="val 0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414206-9DAA-4D98-AFA5-1877A4168E47}"/>
              </a:ext>
            </a:extLst>
          </p:cNvPr>
          <p:cNvCxnSpPr/>
          <p:nvPr/>
        </p:nvCxnSpPr>
        <p:spPr>
          <a:xfrm>
            <a:off x="7074151" y="4921901"/>
            <a:ext cx="58928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95A978-6BD0-474D-9BAD-D1E5012BE896}"/>
              </a:ext>
            </a:extLst>
          </p:cNvPr>
          <p:cNvCxnSpPr/>
          <p:nvPr/>
        </p:nvCxnSpPr>
        <p:spPr>
          <a:xfrm>
            <a:off x="7074151" y="4155046"/>
            <a:ext cx="5892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691A86-98A2-451A-9F4A-E2E9CF2242FE}"/>
              </a:ext>
            </a:extLst>
          </p:cNvPr>
          <p:cNvCxnSpPr/>
          <p:nvPr/>
        </p:nvCxnSpPr>
        <p:spPr>
          <a:xfrm>
            <a:off x="7074151" y="3442870"/>
            <a:ext cx="58928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16CE00-0805-4FC0-A622-9F6E8A9D73A9}"/>
              </a:ext>
            </a:extLst>
          </p:cNvPr>
          <p:cNvSpPr txBox="1"/>
          <p:nvPr/>
        </p:nvSpPr>
        <p:spPr>
          <a:xfrm>
            <a:off x="7074151" y="2986892"/>
            <a:ext cx="140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2(g)</a:t>
            </a:r>
            <a:endParaRPr lang="en-AU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B99A75-0083-4C38-969F-5FF2ECD77C78}"/>
              </a:ext>
            </a:extLst>
          </p:cNvPr>
          <p:cNvSpPr txBox="1"/>
          <p:nvPr/>
        </p:nvSpPr>
        <p:spPr>
          <a:xfrm>
            <a:off x="7013190" y="3748087"/>
            <a:ext cx="140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</a:t>
            </a:r>
            <a:r>
              <a:rPr lang="en-US" baseline="-25000" dirty="0"/>
              <a:t>3(g)</a:t>
            </a:r>
            <a:endParaRPr lang="en-AU" baseline="-250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04BC22-E571-46B8-BF69-7ACEA861B543}"/>
              </a:ext>
            </a:extLst>
          </p:cNvPr>
          <p:cNvCxnSpPr/>
          <p:nvPr/>
        </p:nvCxnSpPr>
        <p:spPr>
          <a:xfrm flipV="1">
            <a:off x="7663432" y="4363709"/>
            <a:ext cx="0" cy="5581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5C00DD-08D7-4028-A3C8-FE021A4DF0A0}"/>
              </a:ext>
            </a:extLst>
          </p:cNvPr>
          <p:cNvCxnSpPr/>
          <p:nvPr/>
        </p:nvCxnSpPr>
        <p:spPr>
          <a:xfrm flipV="1">
            <a:off x="7653272" y="3596854"/>
            <a:ext cx="0" cy="5581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311728-7E8D-4EE6-99CF-5C57C9D9A3AE}"/>
              </a:ext>
            </a:extLst>
          </p:cNvPr>
          <p:cNvCxnSpPr/>
          <p:nvPr/>
        </p:nvCxnSpPr>
        <p:spPr>
          <a:xfrm flipV="1">
            <a:off x="7663432" y="2884678"/>
            <a:ext cx="0" cy="5581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F6DF6E50-742E-4DC2-8905-E59921403A68}"/>
              </a:ext>
            </a:extLst>
          </p:cNvPr>
          <p:cNvSpPr/>
          <p:nvPr/>
        </p:nvSpPr>
        <p:spPr>
          <a:xfrm rot="244932" flipH="1" flipV="1">
            <a:off x="7665483" y="4075885"/>
            <a:ext cx="1452201" cy="680179"/>
          </a:xfrm>
          <a:prstGeom prst="arc">
            <a:avLst>
              <a:gd name="adj1" fmla="val 14398714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32983F43-C85B-4903-848E-1E6F792DEC42}"/>
              </a:ext>
            </a:extLst>
          </p:cNvPr>
          <p:cNvSpPr/>
          <p:nvPr/>
        </p:nvSpPr>
        <p:spPr>
          <a:xfrm rot="244932" flipH="1" flipV="1">
            <a:off x="7662777" y="2672491"/>
            <a:ext cx="1452201" cy="508146"/>
          </a:xfrm>
          <a:prstGeom prst="arc">
            <a:avLst>
              <a:gd name="adj1" fmla="val 14398714"/>
              <a:gd name="adj2" fmla="val 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A04D1C15-62FF-4267-83FD-24CA192DF00A}"/>
              </a:ext>
            </a:extLst>
          </p:cNvPr>
          <p:cNvSpPr/>
          <p:nvPr/>
        </p:nvSpPr>
        <p:spPr>
          <a:xfrm rot="21355068" flipH="1">
            <a:off x="7658100" y="3325705"/>
            <a:ext cx="1452201" cy="472782"/>
          </a:xfrm>
          <a:prstGeom prst="arc">
            <a:avLst>
              <a:gd name="adj1" fmla="val 14398714"/>
              <a:gd name="adj2" fmla="val 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64AC9F-5CBA-4140-947A-E1268E6BC290}"/>
              </a:ext>
            </a:extLst>
          </p:cNvPr>
          <p:cNvCxnSpPr>
            <a:cxnSpLocks/>
          </p:cNvCxnSpPr>
          <p:nvPr/>
        </p:nvCxnSpPr>
        <p:spPr>
          <a:xfrm>
            <a:off x="8486387" y="3320560"/>
            <a:ext cx="13004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394A8CF-7347-467F-B26C-EF6E97097E17}"/>
              </a:ext>
            </a:extLst>
          </p:cNvPr>
          <p:cNvCxnSpPr>
            <a:cxnSpLocks/>
          </p:cNvCxnSpPr>
          <p:nvPr/>
        </p:nvCxnSpPr>
        <p:spPr>
          <a:xfrm>
            <a:off x="8520567" y="3185211"/>
            <a:ext cx="12663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1ED3261-B940-4DD1-8C4E-6DC1DA9B91BF}"/>
              </a:ext>
            </a:extLst>
          </p:cNvPr>
          <p:cNvCxnSpPr>
            <a:cxnSpLocks/>
          </p:cNvCxnSpPr>
          <p:nvPr/>
        </p:nvCxnSpPr>
        <p:spPr>
          <a:xfrm>
            <a:off x="8554278" y="4757919"/>
            <a:ext cx="123259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64106A-DF2E-4BBD-A991-3BFFD7070562}"/>
              </a:ext>
            </a:extLst>
          </p:cNvPr>
          <p:cNvCxnSpPr/>
          <p:nvPr/>
        </p:nvCxnSpPr>
        <p:spPr>
          <a:xfrm>
            <a:off x="9125287" y="1293378"/>
            <a:ext cx="10422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9C8510-4075-4422-B443-094617532916}"/>
              </a:ext>
            </a:extLst>
          </p:cNvPr>
          <p:cNvCxnSpPr/>
          <p:nvPr/>
        </p:nvCxnSpPr>
        <p:spPr>
          <a:xfrm>
            <a:off x="9125287" y="1598178"/>
            <a:ext cx="104229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C94F12D-B20F-4D8A-B1FA-2BCE8FDF4823}"/>
              </a:ext>
            </a:extLst>
          </p:cNvPr>
          <p:cNvSpPr txBox="1"/>
          <p:nvPr/>
        </p:nvSpPr>
        <p:spPr>
          <a:xfrm>
            <a:off x="10373385" y="1028404"/>
            <a:ext cx="1540106" cy="36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3B5299-AD33-40B9-8984-D1ECFA12CEE9}"/>
              </a:ext>
            </a:extLst>
          </p:cNvPr>
          <p:cNvSpPr txBox="1"/>
          <p:nvPr/>
        </p:nvSpPr>
        <p:spPr>
          <a:xfrm>
            <a:off x="10373385" y="1413562"/>
            <a:ext cx="1540106" cy="36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</a:t>
            </a:r>
            <a:endParaRPr lang="en-A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732165-B85B-4212-830C-3A834CBCAA7C}"/>
              </a:ext>
            </a:extLst>
          </p:cNvPr>
          <p:cNvSpPr txBox="1"/>
          <p:nvPr/>
        </p:nvSpPr>
        <p:spPr>
          <a:xfrm>
            <a:off x="3858499" y="6126626"/>
            <a:ext cx="4857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Increase Total pressure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09229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56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Important notes on pressure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34B6EF-704B-4D22-A255-8F15FA8B7C80}"/>
              </a:ext>
            </a:extLst>
          </p:cNvPr>
          <p:cNvSpPr txBox="1"/>
          <p:nvPr/>
        </p:nvSpPr>
        <p:spPr>
          <a:xfrm>
            <a:off x="792480" y="1971040"/>
            <a:ext cx="1040384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both sides of the equilibrium have the </a:t>
            </a:r>
            <a:r>
              <a:rPr lang="en-US" sz="2400" dirty="0">
                <a:solidFill>
                  <a:srgbClr val="FF0000"/>
                </a:solidFill>
              </a:rPr>
              <a:t>same number of moles of gas</a:t>
            </a:r>
            <a:r>
              <a:rPr lang="en-US" sz="2400" dirty="0"/>
              <a:t>, changing the total pressure (changing the volume) will have </a:t>
            </a:r>
            <a:r>
              <a:rPr lang="en-US" sz="2400" dirty="0">
                <a:solidFill>
                  <a:srgbClr val="FF0000"/>
                </a:solidFill>
              </a:rPr>
              <a:t>no effect </a:t>
            </a:r>
            <a:r>
              <a:rPr lang="en-US" sz="2400" dirty="0"/>
              <a:t>on the equilibrium position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in an </a:t>
            </a:r>
            <a:r>
              <a:rPr lang="en-US" sz="2400" dirty="0">
                <a:solidFill>
                  <a:srgbClr val="FF0000"/>
                </a:solidFill>
              </a:rPr>
              <a:t>inert gas </a:t>
            </a:r>
            <a:r>
              <a:rPr lang="en-US" sz="2400" dirty="0"/>
              <a:t>or non-reacting gas has </a:t>
            </a:r>
            <a:r>
              <a:rPr lang="en-US" sz="2400" dirty="0">
                <a:solidFill>
                  <a:srgbClr val="FF0000"/>
                </a:solidFill>
              </a:rPr>
              <a:t>no effect </a:t>
            </a:r>
            <a:r>
              <a:rPr lang="en-US" sz="2400" dirty="0"/>
              <a:t>on the equilibrium position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8704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699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18</cp:revision>
  <dcterms:created xsi:type="dcterms:W3CDTF">2021-01-31T07:33:31Z</dcterms:created>
  <dcterms:modified xsi:type="dcterms:W3CDTF">2021-02-21T14:39:38Z</dcterms:modified>
</cp:coreProperties>
</file>