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6" r:id="rId10"/>
    <p:sldId id="271" r:id="rId11"/>
    <p:sldId id="270" r:id="rId12"/>
    <p:sldId id="272" r:id="rId13"/>
    <p:sldId id="269" r:id="rId14"/>
    <p:sldId id="268" r:id="rId15"/>
    <p:sldId id="273" r:id="rId16"/>
    <p:sldId id="275" r:id="rId17"/>
    <p:sldId id="274" r:id="rId18"/>
    <p:sldId id="265" r:id="rId19"/>
    <p:sldId id="26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88F8E9-53ED-4E33-B352-5F11FD4122B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5165C3A-BD6E-449E-BB46-6AE3602B231B}">
      <dgm:prSet/>
      <dgm:spPr/>
      <dgm:t>
        <a:bodyPr/>
        <a:lstStyle/>
        <a:p>
          <a:r>
            <a:rPr lang="en-US" dirty="0"/>
            <a:t>A. Write the conjugate base of the following.</a:t>
          </a:r>
        </a:p>
      </dgm:t>
    </dgm:pt>
    <dgm:pt modelId="{1EE32C01-24EB-4FA4-BB8A-72861344FFA2}" type="parTrans" cxnId="{88C67D1D-6F7D-4B52-A41C-B5B7E8B77713}">
      <dgm:prSet/>
      <dgm:spPr/>
      <dgm:t>
        <a:bodyPr/>
        <a:lstStyle/>
        <a:p>
          <a:endParaRPr lang="en-US"/>
        </a:p>
      </dgm:t>
    </dgm:pt>
    <dgm:pt modelId="{9C46C49C-F28D-4495-8838-30B0C404B68B}" type="sibTrans" cxnId="{88C67D1D-6F7D-4B52-A41C-B5B7E8B77713}">
      <dgm:prSet/>
      <dgm:spPr/>
      <dgm:t>
        <a:bodyPr/>
        <a:lstStyle/>
        <a:p>
          <a:endParaRPr lang="en-US"/>
        </a:p>
      </dgm:t>
    </dgm:pt>
    <dgm:pt modelId="{2F51CF10-3966-4B59-83FA-EAB8CF46732C}">
      <dgm:prSet custT="1"/>
      <dgm:spPr/>
      <dgm:t>
        <a:bodyPr/>
        <a:lstStyle/>
        <a:p>
          <a:r>
            <a:rPr lang="en-US" sz="2300" dirty="0"/>
            <a:t>1. </a:t>
          </a:r>
          <a:r>
            <a:rPr lang="en-US" sz="2400" dirty="0"/>
            <a:t>HBr</a:t>
          </a:r>
        </a:p>
      </dgm:t>
    </dgm:pt>
    <dgm:pt modelId="{30AB6567-1E28-47AD-8E12-7BB9E6898D79}" type="parTrans" cxnId="{D3EACF63-96BA-4E0B-B4F9-4254442AC3E6}">
      <dgm:prSet/>
      <dgm:spPr/>
      <dgm:t>
        <a:bodyPr/>
        <a:lstStyle/>
        <a:p>
          <a:endParaRPr lang="en-US"/>
        </a:p>
      </dgm:t>
    </dgm:pt>
    <dgm:pt modelId="{1D91D0D7-22A9-42D0-9FAC-45F5798E4873}" type="sibTrans" cxnId="{D3EACF63-96BA-4E0B-B4F9-4254442AC3E6}">
      <dgm:prSet/>
      <dgm:spPr/>
      <dgm:t>
        <a:bodyPr/>
        <a:lstStyle/>
        <a:p>
          <a:endParaRPr lang="en-US"/>
        </a:p>
      </dgm:t>
    </dgm:pt>
    <dgm:pt modelId="{A6B1921D-0397-47A4-99D7-5FB0683B2F02}">
      <dgm:prSet custT="1"/>
      <dgm:spPr/>
      <dgm:t>
        <a:bodyPr/>
        <a:lstStyle/>
        <a:p>
          <a:r>
            <a:rPr lang="en-US" sz="2400"/>
            <a:t>2. H</a:t>
          </a:r>
          <a:r>
            <a:rPr lang="en-US" sz="2400" baseline="-25000"/>
            <a:t>2</a:t>
          </a:r>
          <a:r>
            <a:rPr lang="en-US" sz="2400"/>
            <a:t>S</a:t>
          </a:r>
        </a:p>
      </dgm:t>
    </dgm:pt>
    <dgm:pt modelId="{0E39DC84-6377-4439-BDA0-A1B82F707E16}" type="parTrans" cxnId="{067F6BD7-EC33-47AA-AAAA-86BEF4B0F613}">
      <dgm:prSet/>
      <dgm:spPr/>
      <dgm:t>
        <a:bodyPr/>
        <a:lstStyle/>
        <a:p>
          <a:endParaRPr lang="en-US"/>
        </a:p>
      </dgm:t>
    </dgm:pt>
    <dgm:pt modelId="{EC361CA6-7265-4BCC-96C7-4950A82ECD33}" type="sibTrans" cxnId="{067F6BD7-EC33-47AA-AAAA-86BEF4B0F613}">
      <dgm:prSet/>
      <dgm:spPr/>
      <dgm:t>
        <a:bodyPr/>
        <a:lstStyle/>
        <a:p>
          <a:endParaRPr lang="en-US"/>
        </a:p>
      </dgm:t>
    </dgm:pt>
    <dgm:pt modelId="{EF529579-4AAC-4CA7-B9AF-797829C235B2}">
      <dgm:prSet custT="1"/>
      <dgm:spPr/>
      <dgm:t>
        <a:bodyPr/>
        <a:lstStyle/>
        <a:p>
          <a:r>
            <a:rPr lang="en-US" sz="2400" dirty="0"/>
            <a:t>3. H</a:t>
          </a:r>
          <a:r>
            <a:rPr lang="en-US" sz="2400" baseline="-25000" dirty="0"/>
            <a:t>2</a:t>
          </a:r>
          <a:r>
            <a:rPr lang="en-US" sz="2400" dirty="0"/>
            <a:t>CO</a:t>
          </a:r>
          <a:r>
            <a:rPr lang="en-US" sz="2400" baseline="-25000" dirty="0"/>
            <a:t>3</a:t>
          </a:r>
          <a:endParaRPr lang="en-US" sz="2400" dirty="0"/>
        </a:p>
      </dgm:t>
    </dgm:pt>
    <dgm:pt modelId="{A2811A3F-42D8-44E9-908E-FA3D8107A77A}" type="parTrans" cxnId="{84E918E8-BDD0-4C76-807D-045B91CF4426}">
      <dgm:prSet/>
      <dgm:spPr/>
      <dgm:t>
        <a:bodyPr/>
        <a:lstStyle/>
        <a:p>
          <a:endParaRPr lang="en-US"/>
        </a:p>
      </dgm:t>
    </dgm:pt>
    <dgm:pt modelId="{CC504F2C-AACC-4A26-8E13-C38AA64849F2}" type="sibTrans" cxnId="{84E918E8-BDD0-4C76-807D-045B91CF4426}">
      <dgm:prSet/>
      <dgm:spPr/>
      <dgm:t>
        <a:bodyPr/>
        <a:lstStyle/>
        <a:p>
          <a:endParaRPr lang="en-US"/>
        </a:p>
      </dgm:t>
    </dgm:pt>
    <dgm:pt modelId="{A10268DA-4A6F-45B7-A4B0-F2ACF047B664}">
      <dgm:prSet/>
      <dgm:spPr/>
      <dgm:t>
        <a:bodyPr/>
        <a:lstStyle/>
        <a:p>
          <a:r>
            <a:rPr lang="en-US"/>
            <a:t>B. Write the conjugate acid of the following.</a:t>
          </a:r>
        </a:p>
      </dgm:t>
    </dgm:pt>
    <dgm:pt modelId="{DE27551A-9A4B-4820-89AD-47E4F7A2CF2F}" type="parTrans" cxnId="{F47BD521-074B-4EA1-92E9-6A4335479CAC}">
      <dgm:prSet/>
      <dgm:spPr/>
      <dgm:t>
        <a:bodyPr/>
        <a:lstStyle/>
        <a:p>
          <a:endParaRPr lang="en-US"/>
        </a:p>
      </dgm:t>
    </dgm:pt>
    <dgm:pt modelId="{3F9BA6CD-EDF3-4709-AD6C-0C82940969CC}" type="sibTrans" cxnId="{F47BD521-074B-4EA1-92E9-6A4335479CAC}">
      <dgm:prSet/>
      <dgm:spPr/>
      <dgm:t>
        <a:bodyPr/>
        <a:lstStyle/>
        <a:p>
          <a:endParaRPr lang="en-US"/>
        </a:p>
      </dgm:t>
    </dgm:pt>
    <dgm:pt modelId="{01C8D804-C83C-4001-A0F9-3C4E97D8A916}">
      <dgm:prSet custT="1"/>
      <dgm:spPr/>
      <dgm:t>
        <a:bodyPr/>
        <a:lstStyle/>
        <a:p>
          <a:r>
            <a:rPr lang="en-US" sz="2300" dirty="0"/>
            <a:t>1</a:t>
          </a:r>
          <a:r>
            <a:rPr lang="en-US" sz="2400" dirty="0"/>
            <a:t>.  NO</a:t>
          </a:r>
          <a:r>
            <a:rPr lang="en-US" sz="2400" baseline="-25000" dirty="0"/>
            <a:t>2</a:t>
          </a:r>
          <a:r>
            <a:rPr lang="en-US" sz="2400" baseline="30000" dirty="0"/>
            <a:t>-</a:t>
          </a:r>
          <a:endParaRPr lang="en-US" sz="2400" dirty="0"/>
        </a:p>
      </dgm:t>
    </dgm:pt>
    <dgm:pt modelId="{AA068355-5E37-4DC5-9F9C-3D0621566FE1}" type="parTrans" cxnId="{D5C0EDB4-D9E1-402F-AD56-446EF7B14D42}">
      <dgm:prSet/>
      <dgm:spPr/>
      <dgm:t>
        <a:bodyPr/>
        <a:lstStyle/>
        <a:p>
          <a:endParaRPr lang="en-US"/>
        </a:p>
      </dgm:t>
    </dgm:pt>
    <dgm:pt modelId="{E36EB397-D3AE-4AF6-8601-20239A452EBF}" type="sibTrans" cxnId="{D5C0EDB4-D9E1-402F-AD56-446EF7B14D42}">
      <dgm:prSet/>
      <dgm:spPr/>
      <dgm:t>
        <a:bodyPr/>
        <a:lstStyle/>
        <a:p>
          <a:endParaRPr lang="en-US"/>
        </a:p>
      </dgm:t>
    </dgm:pt>
    <dgm:pt modelId="{AC656589-5B23-4D02-B913-1440D9B62DC5}">
      <dgm:prSet custT="1"/>
      <dgm:spPr/>
      <dgm:t>
        <a:bodyPr/>
        <a:lstStyle/>
        <a:p>
          <a:r>
            <a:rPr lang="en-US" sz="2400"/>
            <a:t>2.  NH</a:t>
          </a:r>
          <a:r>
            <a:rPr lang="en-US" sz="2400" baseline="-25000"/>
            <a:t>3</a:t>
          </a:r>
          <a:endParaRPr lang="en-US" sz="2400"/>
        </a:p>
      </dgm:t>
    </dgm:pt>
    <dgm:pt modelId="{0FA91F17-6783-4B24-99A9-6C9C56947A0C}" type="parTrans" cxnId="{409140B5-E629-49CA-A996-6B68BFDCF034}">
      <dgm:prSet/>
      <dgm:spPr/>
      <dgm:t>
        <a:bodyPr/>
        <a:lstStyle/>
        <a:p>
          <a:endParaRPr lang="en-US"/>
        </a:p>
      </dgm:t>
    </dgm:pt>
    <dgm:pt modelId="{E3146CF4-7C6A-4D7D-BF44-2B2FFC294DBF}" type="sibTrans" cxnId="{409140B5-E629-49CA-A996-6B68BFDCF034}">
      <dgm:prSet/>
      <dgm:spPr/>
      <dgm:t>
        <a:bodyPr/>
        <a:lstStyle/>
        <a:p>
          <a:endParaRPr lang="en-US"/>
        </a:p>
      </dgm:t>
    </dgm:pt>
    <dgm:pt modelId="{C7EBF4AC-9B4A-4483-87DB-A07C617C35F1}">
      <dgm:prSet custT="1"/>
      <dgm:spPr/>
      <dgm:t>
        <a:bodyPr/>
        <a:lstStyle/>
        <a:p>
          <a:r>
            <a:rPr lang="en-US" sz="2400" dirty="0"/>
            <a:t>3.  OH</a:t>
          </a:r>
          <a:r>
            <a:rPr lang="en-US" sz="2400" baseline="30000" dirty="0"/>
            <a:t>-</a:t>
          </a:r>
          <a:endParaRPr lang="en-US" sz="2400" dirty="0"/>
        </a:p>
      </dgm:t>
    </dgm:pt>
    <dgm:pt modelId="{8495C9C9-3913-465C-BA53-500D91D16389}" type="parTrans" cxnId="{66E0569D-7129-4BB9-9151-BF26550374B8}">
      <dgm:prSet/>
      <dgm:spPr/>
      <dgm:t>
        <a:bodyPr/>
        <a:lstStyle/>
        <a:p>
          <a:endParaRPr lang="en-US"/>
        </a:p>
      </dgm:t>
    </dgm:pt>
    <dgm:pt modelId="{DFAB6BA3-680C-4E9C-9699-798129EEC2E0}" type="sibTrans" cxnId="{66E0569D-7129-4BB9-9151-BF26550374B8}">
      <dgm:prSet/>
      <dgm:spPr/>
      <dgm:t>
        <a:bodyPr/>
        <a:lstStyle/>
        <a:p>
          <a:endParaRPr lang="en-US"/>
        </a:p>
      </dgm:t>
    </dgm:pt>
    <dgm:pt modelId="{A74C1189-536A-A240-9F32-049190D12523}" type="pres">
      <dgm:prSet presAssocID="{F888F8E9-53ED-4E33-B352-5F11FD4122B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1B3814-4140-A445-902A-657340C04CC0}" type="pres">
      <dgm:prSet presAssocID="{65165C3A-BD6E-449E-BB46-6AE3602B231B}" presName="composite" presStyleCnt="0"/>
      <dgm:spPr/>
    </dgm:pt>
    <dgm:pt modelId="{63A3CAB7-3CDA-BA4D-ACCB-1252FC4995C6}" type="pres">
      <dgm:prSet presAssocID="{65165C3A-BD6E-449E-BB46-6AE3602B231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FD53F9E-8B17-D247-B4C6-6C72F9488A2C}" type="pres">
      <dgm:prSet presAssocID="{65165C3A-BD6E-449E-BB46-6AE3602B231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5F92EF-2980-1C40-969A-BE20ACB8FE2A}" type="pres">
      <dgm:prSet presAssocID="{9C46C49C-F28D-4495-8838-30B0C404B68B}" presName="space" presStyleCnt="0"/>
      <dgm:spPr/>
    </dgm:pt>
    <dgm:pt modelId="{601A87AA-17D3-9B45-8C48-B76925D23CBA}" type="pres">
      <dgm:prSet presAssocID="{A10268DA-4A6F-45B7-A4B0-F2ACF047B664}" presName="composite" presStyleCnt="0"/>
      <dgm:spPr/>
    </dgm:pt>
    <dgm:pt modelId="{2E0DB5E8-4453-BA4C-93D7-7B9C5E3BD71F}" type="pres">
      <dgm:prSet presAssocID="{A10268DA-4A6F-45B7-A4B0-F2ACF047B66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E0CA59-61C5-B34B-9918-A816593696A8}" type="pres">
      <dgm:prSet presAssocID="{A10268DA-4A6F-45B7-A4B0-F2ACF047B664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BFC589E-CFAF-FE48-9C79-6D35634B127B}" type="presOf" srcId="{AC656589-5B23-4D02-B913-1440D9B62DC5}" destId="{2FE0CA59-61C5-B34B-9918-A816593696A8}" srcOrd="0" destOrd="1" presId="urn:microsoft.com/office/officeart/2005/8/layout/hList1"/>
    <dgm:cxn modelId="{DEE81B58-7DF1-DC44-B448-104DCBCA3107}" type="presOf" srcId="{01C8D804-C83C-4001-A0F9-3C4E97D8A916}" destId="{2FE0CA59-61C5-B34B-9918-A816593696A8}" srcOrd="0" destOrd="0" presId="urn:microsoft.com/office/officeart/2005/8/layout/hList1"/>
    <dgm:cxn modelId="{C33384CF-AED1-9949-8486-19DF785543D5}" type="presOf" srcId="{A10268DA-4A6F-45B7-A4B0-F2ACF047B664}" destId="{2E0DB5E8-4453-BA4C-93D7-7B9C5E3BD71F}" srcOrd="0" destOrd="0" presId="urn:microsoft.com/office/officeart/2005/8/layout/hList1"/>
    <dgm:cxn modelId="{E5BB859A-7A84-8449-8C08-F257F5B477E9}" type="presOf" srcId="{F888F8E9-53ED-4E33-B352-5F11FD4122B1}" destId="{A74C1189-536A-A240-9F32-049190D12523}" srcOrd="0" destOrd="0" presId="urn:microsoft.com/office/officeart/2005/8/layout/hList1"/>
    <dgm:cxn modelId="{D3EACF63-96BA-4E0B-B4F9-4254442AC3E6}" srcId="{65165C3A-BD6E-449E-BB46-6AE3602B231B}" destId="{2F51CF10-3966-4B59-83FA-EAB8CF46732C}" srcOrd="0" destOrd="0" parTransId="{30AB6567-1E28-47AD-8E12-7BB9E6898D79}" sibTransId="{1D91D0D7-22A9-42D0-9FAC-45F5798E4873}"/>
    <dgm:cxn modelId="{20C5D0C3-F4B7-DF42-8FC4-04D7FCE6647D}" type="presOf" srcId="{2F51CF10-3966-4B59-83FA-EAB8CF46732C}" destId="{AFD53F9E-8B17-D247-B4C6-6C72F9488A2C}" srcOrd="0" destOrd="0" presId="urn:microsoft.com/office/officeart/2005/8/layout/hList1"/>
    <dgm:cxn modelId="{CC1AF68C-37E7-664A-8EF3-4827021FA0EF}" type="presOf" srcId="{EF529579-4AAC-4CA7-B9AF-797829C235B2}" destId="{AFD53F9E-8B17-D247-B4C6-6C72F9488A2C}" srcOrd="0" destOrd="2" presId="urn:microsoft.com/office/officeart/2005/8/layout/hList1"/>
    <dgm:cxn modelId="{D5C0EDB4-D9E1-402F-AD56-446EF7B14D42}" srcId="{A10268DA-4A6F-45B7-A4B0-F2ACF047B664}" destId="{01C8D804-C83C-4001-A0F9-3C4E97D8A916}" srcOrd="0" destOrd="0" parTransId="{AA068355-5E37-4DC5-9F9C-3D0621566FE1}" sibTransId="{E36EB397-D3AE-4AF6-8601-20239A452EBF}"/>
    <dgm:cxn modelId="{84E918E8-BDD0-4C76-807D-045B91CF4426}" srcId="{65165C3A-BD6E-449E-BB46-6AE3602B231B}" destId="{EF529579-4AAC-4CA7-B9AF-797829C235B2}" srcOrd="2" destOrd="0" parTransId="{A2811A3F-42D8-44E9-908E-FA3D8107A77A}" sibTransId="{CC504F2C-AACC-4A26-8E13-C38AA64849F2}"/>
    <dgm:cxn modelId="{66E0569D-7129-4BB9-9151-BF26550374B8}" srcId="{A10268DA-4A6F-45B7-A4B0-F2ACF047B664}" destId="{C7EBF4AC-9B4A-4483-87DB-A07C617C35F1}" srcOrd="2" destOrd="0" parTransId="{8495C9C9-3913-465C-BA53-500D91D16389}" sibTransId="{DFAB6BA3-680C-4E9C-9699-798129EEC2E0}"/>
    <dgm:cxn modelId="{08CD7AA1-A142-6A45-9464-BE0B39896674}" type="presOf" srcId="{A6B1921D-0397-47A4-99D7-5FB0683B2F02}" destId="{AFD53F9E-8B17-D247-B4C6-6C72F9488A2C}" srcOrd="0" destOrd="1" presId="urn:microsoft.com/office/officeart/2005/8/layout/hList1"/>
    <dgm:cxn modelId="{067F6BD7-EC33-47AA-AAAA-86BEF4B0F613}" srcId="{65165C3A-BD6E-449E-BB46-6AE3602B231B}" destId="{A6B1921D-0397-47A4-99D7-5FB0683B2F02}" srcOrd="1" destOrd="0" parTransId="{0E39DC84-6377-4439-BDA0-A1B82F707E16}" sibTransId="{EC361CA6-7265-4BCC-96C7-4950A82ECD33}"/>
    <dgm:cxn modelId="{409140B5-E629-49CA-A996-6B68BFDCF034}" srcId="{A10268DA-4A6F-45B7-A4B0-F2ACF047B664}" destId="{AC656589-5B23-4D02-B913-1440D9B62DC5}" srcOrd="1" destOrd="0" parTransId="{0FA91F17-6783-4B24-99A9-6C9C56947A0C}" sibTransId="{E3146CF4-7C6A-4D7D-BF44-2B2FFC294DBF}"/>
    <dgm:cxn modelId="{439FFDB8-25B1-3C42-A7BE-2348D3169864}" type="presOf" srcId="{C7EBF4AC-9B4A-4483-87DB-A07C617C35F1}" destId="{2FE0CA59-61C5-B34B-9918-A816593696A8}" srcOrd="0" destOrd="2" presId="urn:microsoft.com/office/officeart/2005/8/layout/hList1"/>
    <dgm:cxn modelId="{772FEBEF-3E21-C241-930F-C97148AD83BE}" type="presOf" srcId="{65165C3A-BD6E-449E-BB46-6AE3602B231B}" destId="{63A3CAB7-3CDA-BA4D-ACCB-1252FC4995C6}" srcOrd="0" destOrd="0" presId="urn:microsoft.com/office/officeart/2005/8/layout/hList1"/>
    <dgm:cxn modelId="{F47BD521-074B-4EA1-92E9-6A4335479CAC}" srcId="{F888F8E9-53ED-4E33-B352-5F11FD4122B1}" destId="{A10268DA-4A6F-45B7-A4B0-F2ACF047B664}" srcOrd="1" destOrd="0" parTransId="{DE27551A-9A4B-4820-89AD-47E4F7A2CF2F}" sibTransId="{3F9BA6CD-EDF3-4709-AD6C-0C82940969CC}"/>
    <dgm:cxn modelId="{88C67D1D-6F7D-4B52-A41C-B5B7E8B77713}" srcId="{F888F8E9-53ED-4E33-B352-5F11FD4122B1}" destId="{65165C3A-BD6E-449E-BB46-6AE3602B231B}" srcOrd="0" destOrd="0" parTransId="{1EE32C01-24EB-4FA4-BB8A-72861344FFA2}" sibTransId="{9C46C49C-F28D-4495-8838-30B0C404B68B}"/>
    <dgm:cxn modelId="{E14F07D5-0583-F24F-931F-6E3CA68CC182}" type="presParOf" srcId="{A74C1189-536A-A240-9F32-049190D12523}" destId="{851B3814-4140-A445-902A-657340C04CC0}" srcOrd="0" destOrd="0" presId="urn:microsoft.com/office/officeart/2005/8/layout/hList1"/>
    <dgm:cxn modelId="{9C737C51-DAF1-2B46-8CE8-3C0989C0BEDB}" type="presParOf" srcId="{851B3814-4140-A445-902A-657340C04CC0}" destId="{63A3CAB7-3CDA-BA4D-ACCB-1252FC4995C6}" srcOrd="0" destOrd="0" presId="urn:microsoft.com/office/officeart/2005/8/layout/hList1"/>
    <dgm:cxn modelId="{CB130A92-F8A7-0F48-A315-FD6CE09BDF89}" type="presParOf" srcId="{851B3814-4140-A445-902A-657340C04CC0}" destId="{AFD53F9E-8B17-D247-B4C6-6C72F9488A2C}" srcOrd="1" destOrd="0" presId="urn:microsoft.com/office/officeart/2005/8/layout/hList1"/>
    <dgm:cxn modelId="{C02F782E-043C-BC4A-9957-57D0FE04F721}" type="presParOf" srcId="{A74C1189-536A-A240-9F32-049190D12523}" destId="{9D5F92EF-2980-1C40-969A-BE20ACB8FE2A}" srcOrd="1" destOrd="0" presId="urn:microsoft.com/office/officeart/2005/8/layout/hList1"/>
    <dgm:cxn modelId="{0CE7A571-2939-9843-B6F9-5E2256D93F19}" type="presParOf" srcId="{A74C1189-536A-A240-9F32-049190D12523}" destId="{601A87AA-17D3-9B45-8C48-B76925D23CBA}" srcOrd="2" destOrd="0" presId="urn:microsoft.com/office/officeart/2005/8/layout/hList1"/>
    <dgm:cxn modelId="{1D00CCFF-96D6-C44C-A95D-B97022CC3982}" type="presParOf" srcId="{601A87AA-17D3-9B45-8C48-B76925D23CBA}" destId="{2E0DB5E8-4453-BA4C-93D7-7B9C5E3BD71F}" srcOrd="0" destOrd="0" presId="urn:microsoft.com/office/officeart/2005/8/layout/hList1"/>
    <dgm:cxn modelId="{5918E3DF-803A-4248-AE52-9D501BEA87E0}" type="presParOf" srcId="{601A87AA-17D3-9B45-8C48-B76925D23CBA}" destId="{2FE0CA59-61C5-B34B-9918-A816593696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A3CAB7-3CDA-BA4D-ACCB-1252FC4995C6}">
      <dsp:nvSpPr>
        <dsp:cNvPr id="0" name=""/>
        <dsp:cNvSpPr/>
      </dsp:nvSpPr>
      <dsp:spPr>
        <a:xfrm>
          <a:off x="40" y="205572"/>
          <a:ext cx="3884441" cy="155377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/>
            <a:t>A. Write the conjugate base of the following.</a:t>
          </a:r>
        </a:p>
      </dsp:txBody>
      <dsp:txXfrm>
        <a:off x="40" y="205572"/>
        <a:ext cx="3884441" cy="1553776"/>
      </dsp:txXfrm>
    </dsp:sp>
    <dsp:sp modelId="{AFD53F9E-8B17-D247-B4C6-6C72F9488A2C}">
      <dsp:nvSpPr>
        <dsp:cNvPr id="0" name=""/>
        <dsp:cNvSpPr/>
      </dsp:nvSpPr>
      <dsp:spPr>
        <a:xfrm>
          <a:off x="40" y="1759349"/>
          <a:ext cx="3884441" cy="144661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1. </a:t>
          </a:r>
          <a:r>
            <a:rPr lang="en-US" sz="2400" kern="1200" dirty="0"/>
            <a:t>HBr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2. H</a:t>
          </a:r>
          <a:r>
            <a:rPr lang="en-US" sz="2400" kern="1200" baseline="-25000"/>
            <a:t>2</a:t>
          </a:r>
          <a:r>
            <a:rPr lang="en-US" sz="2400" kern="1200"/>
            <a:t>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3. H</a:t>
          </a:r>
          <a:r>
            <a:rPr lang="en-US" sz="2400" kern="1200" baseline="-25000" dirty="0"/>
            <a:t>2</a:t>
          </a:r>
          <a:r>
            <a:rPr lang="en-US" sz="2400" kern="1200" dirty="0"/>
            <a:t>CO</a:t>
          </a:r>
          <a:r>
            <a:rPr lang="en-US" sz="2400" kern="1200" baseline="-25000" dirty="0"/>
            <a:t>3</a:t>
          </a:r>
          <a:endParaRPr lang="en-US" sz="2400" kern="1200" dirty="0"/>
        </a:p>
      </dsp:txBody>
      <dsp:txXfrm>
        <a:off x="40" y="1759349"/>
        <a:ext cx="3884441" cy="1446615"/>
      </dsp:txXfrm>
    </dsp:sp>
    <dsp:sp modelId="{2E0DB5E8-4453-BA4C-93D7-7B9C5E3BD71F}">
      <dsp:nvSpPr>
        <dsp:cNvPr id="0" name=""/>
        <dsp:cNvSpPr/>
      </dsp:nvSpPr>
      <dsp:spPr>
        <a:xfrm>
          <a:off x="4428303" y="205572"/>
          <a:ext cx="3884441" cy="1553776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/>
            <a:t>B. Write the conjugate acid of the following.</a:t>
          </a:r>
        </a:p>
      </dsp:txBody>
      <dsp:txXfrm>
        <a:off x="4428303" y="205572"/>
        <a:ext cx="3884441" cy="1553776"/>
      </dsp:txXfrm>
    </dsp:sp>
    <dsp:sp modelId="{2FE0CA59-61C5-B34B-9918-A816593696A8}">
      <dsp:nvSpPr>
        <dsp:cNvPr id="0" name=""/>
        <dsp:cNvSpPr/>
      </dsp:nvSpPr>
      <dsp:spPr>
        <a:xfrm>
          <a:off x="4428303" y="1759349"/>
          <a:ext cx="3884441" cy="1446615"/>
        </a:xfrm>
        <a:prstGeom prst="rect">
          <a:avLst/>
        </a:prstGeom>
        <a:solidFill>
          <a:schemeClr val="accent5">
            <a:tint val="40000"/>
            <a:alpha val="90000"/>
            <a:hueOff val="-7391755"/>
            <a:satOff val="-12816"/>
            <a:lumOff val="-128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391755"/>
              <a:satOff val="-12816"/>
              <a:lumOff val="-12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300" kern="1200" dirty="0"/>
            <a:t>1</a:t>
          </a:r>
          <a:r>
            <a:rPr lang="en-US" sz="2400" kern="1200" dirty="0"/>
            <a:t>.  NO</a:t>
          </a:r>
          <a:r>
            <a:rPr lang="en-US" sz="2400" kern="1200" baseline="-25000" dirty="0"/>
            <a:t>2</a:t>
          </a:r>
          <a:r>
            <a:rPr lang="en-US" sz="2400" kern="1200" baseline="30000" dirty="0"/>
            <a:t>-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/>
            <a:t>2.  NH</a:t>
          </a:r>
          <a:r>
            <a:rPr lang="en-US" sz="2400" kern="1200" baseline="-25000"/>
            <a:t>3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/>
            <a:t>3.  OH</a:t>
          </a:r>
          <a:r>
            <a:rPr lang="en-US" sz="2400" kern="1200" baseline="30000" dirty="0"/>
            <a:t>-</a:t>
          </a:r>
          <a:endParaRPr lang="en-US" sz="2400" kern="1200" dirty="0"/>
        </a:p>
      </dsp:txBody>
      <dsp:txXfrm>
        <a:off x="4428303" y="1759349"/>
        <a:ext cx="3884441" cy="14466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871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16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517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403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141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737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91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737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8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278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4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3A8ED-8F6E-48B1-84E0-368C93D68846}" type="datetimeFigureOut">
              <a:rPr lang="en-AU" smtClean="0"/>
              <a:t>10/03/2021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40CC1-A948-4834-8AEF-7328EC651B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26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2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1" y="0"/>
            <a:ext cx="1114736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E79AB4-CA1C-4D92-ABAB-BC4DDE71FA7E}"/>
              </a:ext>
            </a:extLst>
          </p:cNvPr>
          <p:cNvSpPr txBox="1"/>
          <p:nvPr/>
        </p:nvSpPr>
        <p:spPr>
          <a:xfrm>
            <a:off x="7942349" y="248377"/>
            <a:ext cx="410464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Acids and Bases</a:t>
            </a:r>
            <a:endParaRPr lang="en-AU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04C4A-6397-4F0F-BD08-F4136157492C}"/>
              </a:ext>
            </a:extLst>
          </p:cNvPr>
          <p:cNvSpPr txBox="1"/>
          <p:nvPr/>
        </p:nvSpPr>
        <p:spPr>
          <a:xfrm>
            <a:off x="7776094" y="6276591"/>
            <a:ext cx="509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ATAR Chemistry Unit 3 2021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225898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Arrhenius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9588553-4C42-E841-944B-8BF8C2A6F699}"/>
              </a:ext>
            </a:extLst>
          </p:cNvPr>
          <p:cNvSpPr txBox="1">
            <a:spLocks/>
          </p:cNvSpPr>
          <p:nvPr/>
        </p:nvSpPr>
        <p:spPr>
          <a:xfrm>
            <a:off x="6741069" y="700036"/>
            <a:ext cx="4269851" cy="113221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800" dirty="0" smtClean="0"/>
              <a:t>Arrhenius Theory of Bases</a:t>
            </a:r>
            <a:endParaRPr lang="en-US" sz="2800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AE70D35-EE26-49F5-8692-994DA40A245D}"/>
              </a:ext>
            </a:extLst>
          </p:cNvPr>
          <p:cNvSpPr txBox="1">
            <a:spLocks/>
          </p:cNvSpPr>
          <p:nvPr/>
        </p:nvSpPr>
        <p:spPr>
          <a:xfrm>
            <a:off x="7656023" y="1876969"/>
            <a:ext cx="3772396" cy="814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smtClean="0">
                <a:solidFill>
                  <a:schemeClr val="bg1"/>
                </a:solidFill>
              </a:rPr>
              <a:t>Bases dissociates in water to produce OH</a:t>
            </a:r>
            <a:r>
              <a:rPr lang="en-US" sz="2400" i="1" baseline="30000" dirty="0" smtClean="0">
                <a:solidFill>
                  <a:schemeClr val="bg1"/>
                </a:solidFill>
              </a:rPr>
              <a:t>-</a:t>
            </a:r>
            <a:r>
              <a:rPr lang="en-US" sz="2400" i="1" dirty="0" smtClean="0">
                <a:solidFill>
                  <a:schemeClr val="bg1"/>
                </a:solidFill>
              </a:rPr>
              <a:t> ions</a:t>
            </a:r>
            <a:endParaRPr lang="en-US" sz="2400" i="1" dirty="0">
              <a:solidFill>
                <a:schemeClr val="bg1"/>
              </a:solidFill>
            </a:endParaRPr>
          </a:p>
        </p:txBody>
      </p:sp>
      <p:pic>
        <p:nvPicPr>
          <p:cNvPr id="14" name="Picture 13" descr="mage result for arrhenius bas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28" y="2353659"/>
            <a:ext cx="5558545" cy="250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27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Arrhenius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10015" y="1820179"/>
            <a:ext cx="6096000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Arrhenius Theory could also account for the strength of Acids based on the extent of the </a:t>
            </a:r>
            <a:r>
              <a:rPr lang="en-US" dirty="0" err="1" smtClean="0"/>
              <a:t>Ionisation</a:t>
            </a:r>
            <a:r>
              <a:rPr lang="en-US" dirty="0" smtClean="0"/>
              <a:t> reaction (reversible).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F83DEFE-D4F2-7245-8312-91596A03DDC1}"/>
              </a:ext>
            </a:extLst>
          </p:cNvPr>
          <p:cNvSpPr txBox="1">
            <a:spLocks/>
          </p:cNvSpPr>
          <p:nvPr/>
        </p:nvSpPr>
        <p:spPr>
          <a:xfrm>
            <a:off x="681145" y="2908786"/>
            <a:ext cx="4385973" cy="100840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i="1" dirty="0" smtClean="0"/>
              <a:t>Strong acids – ionize (break into cations and anions) almost completely</a:t>
            </a:r>
            <a:endParaRPr lang="en-US" sz="2400" i="1" dirty="0"/>
          </a:p>
        </p:txBody>
      </p:sp>
      <p:grpSp>
        <p:nvGrpSpPr>
          <p:cNvPr id="32" name="Group 31"/>
          <p:cNvGrpSpPr/>
          <p:nvPr/>
        </p:nvGrpSpPr>
        <p:grpSpPr>
          <a:xfrm>
            <a:off x="1342353" y="4112742"/>
            <a:ext cx="3281798" cy="1299699"/>
            <a:chOff x="663808" y="4112744"/>
            <a:chExt cx="3281798" cy="129969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A80A7E-83EB-6146-ABFA-668032BD0D56}"/>
                </a:ext>
              </a:extLst>
            </p:cNvPr>
            <p:cNvSpPr txBox="1"/>
            <p:nvPr/>
          </p:nvSpPr>
          <p:spPr>
            <a:xfrm>
              <a:off x="712855" y="4112744"/>
              <a:ext cx="3232751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i="1" dirty="0" err="1" smtClean="0">
                  <a:solidFill>
                    <a:srgbClr val="7030A0"/>
                  </a:solidFill>
                </a:rPr>
                <a:t>HCl</a:t>
              </a:r>
              <a:r>
                <a:rPr lang="en-US" sz="2400" i="1" baseline="-25000" dirty="0" smtClean="0">
                  <a:solidFill>
                    <a:srgbClr val="7030A0"/>
                  </a:solidFill>
                </a:rPr>
                <a:t>(g)    </a:t>
              </a:r>
              <a:r>
                <a:rPr lang="en-US" sz="2400" i="1" dirty="0">
                  <a:solidFill>
                    <a:srgbClr val="7030A0"/>
                  </a:solidFill>
                </a:rPr>
                <a:t>→ H</a:t>
              </a:r>
              <a:r>
                <a:rPr lang="en-US" sz="2400" i="1" baseline="30000" dirty="0">
                  <a:solidFill>
                    <a:srgbClr val="7030A0"/>
                  </a:solidFill>
                </a:rPr>
                <a:t>+</a:t>
              </a:r>
              <a:r>
                <a:rPr lang="en-US" sz="2400" i="1" baseline="-25000" dirty="0">
                  <a:solidFill>
                    <a:srgbClr val="7030A0"/>
                  </a:solidFill>
                </a:rPr>
                <a:t>(</a:t>
              </a:r>
              <a:r>
                <a:rPr lang="en-US" sz="2400" i="1" baseline="-25000" dirty="0" err="1">
                  <a:solidFill>
                    <a:srgbClr val="7030A0"/>
                  </a:solidFill>
                </a:rPr>
                <a:t>aq</a:t>
              </a:r>
              <a:r>
                <a:rPr lang="en-US" sz="2400" i="1" baseline="-25000" dirty="0">
                  <a:solidFill>
                    <a:srgbClr val="7030A0"/>
                  </a:solidFill>
                </a:rPr>
                <a:t>) </a:t>
              </a:r>
              <a:r>
                <a:rPr lang="en-US" sz="2400" i="1" baseline="-25000" dirty="0" smtClean="0">
                  <a:solidFill>
                    <a:srgbClr val="7030A0"/>
                  </a:solidFill>
                </a:rPr>
                <a:t> </a:t>
              </a:r>
              <a:r>
                <a:rPr lang="en-US" sz="2400" i="1" dirty="0" smtClean="0">
                  <a:solidFill>
                    <a:srgbClr val="7030A0"/>
                  </a:solidFill>
                </a:rPr>
                <a:t>+   Cl</a:t>
              </a:r>
              <a:r>
                <a:rPr lang="en-US" sz="2400" i="1" baseline="30000" dirty="0" smtClean="0">
                  <a:solidFill>
                    <a:srgbClr val="7030A0"/>
                  </a:solidFill>
                </a:rPr>
                <a:t>-</a:t>
              </a:r>
              <a:r>
                <a:rPr lang="en-US" sz="2400" i="1" baseline="-25000" dirty="0">
                  <a:solidFill>
                    <a:srgbClr val="7030A0"/>
                  </a:solidFill>
                </a:rPr>
                <a:t>(</a:t>
              </a:r>
              <a:r>
                <a:rPr lang="en-US" sz="2400" i="1" baseline="-25000" dirty="0" err="1">
                  <a:solidFill>
                    <a:srgbClr val="7030A0"/>
                  </a:solidFill>
                </a:rPr>
                <a:t>aq</a:t>
              </a:r>
              <a:r>
                <a:rPr lang="en-US" sz="2400" i="1" baseline="-25000" dirty="0">
                  <a:solidFill>
                    <a:srgbClr val="7030A0"/>
                  </a:solidFill>
                </a:rPr>
                <a:t>)</a:t>
              </a:r>
              <a:r>
                <a:rPr lang="en-US" sz="2400" i="1" dirty="0">
                  <a:solidFill>
                    <a:srgbClr val="7030A0"/>
                  </a:solidFill>
                </a:rPr>
                <a:t> </a:t>
              </a:r>
            </a:p>
          </p:txBody>
        </p:sp>
        <p:sp>
          <p:nvSpPr>
            <p:cNvPr id="17" name="Left Bracket 16">
              <a:extLst>
                <a:ext uri="{FF2B5EF4-FFF2-40B4-BE49-F238E27FC236}">
                  <a16:creationId xmlns:a16="http://schemas.microsoft.com/office/drawing/2014/main" id="{A73605F7-D3ED-0143-900C-084F22BD03A5}"/>
                </a:ext>
              </a:extLst>
            </p:cNvPr>
            <p:cNvSpPr/>
            <p:nvPr/>
          </p:nvSpPr>
          <p:spPr>
            <a:xfrm rot="16200000">
              <a:off x="2606939" y="4044376"/>
              <a:ext cx="216000" cy="1436434"/>
            </a:xfrm>
            <a:prstGeom prst="leftBracket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B401CA-AE21-324B-829F-EE1C507CE8D1}"/>
                </a:ext>
              </a:extLst>
            </p:cNvPr>
            <p:cNvSpPr txBox="1"/>
            <p:nvPr/>
          </p:nvSpPr>
          <p:spPr>
            <a:xfrm>
              <a:off x="2289177" y="4950777"/>
              <a:ext cx="1585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100 %</a:t>
              </a:r>
            </a:p>
          </p:txBody>
        </p:sp>
        <p:sp>
          <p:nvSpPr>
            <p:cNvPr id="19" name="Left Bracket 18">
              <a:extLst>
                <a:ext uri="{FF2B5EF4-FFF2-40B4-BE49-F238E27FC236}">
                  <a16:creationId xmlns:a16="http://schemas.microsoft.com/office/drawing/2014/main" id="{B46582A6-205D-084E-8F6D-8691F6A48D94}"/>
                </a:ext>
              </a:extLst>
            </p:cNvPr>
            <p:cNvSpPr/>
            <p:nvPr/>
          </p:nvSpPr>
          <p:spPr>
            <a:xfrm rot="16200000">
              <a:off x="1072988" y="4271623"/>
              <a:ext cx="113697" cy="932057"/>
            </a:xfrm>
            <a:prstGeom prst="leftBracket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8E17D0F-D1ED-7B41-B5B4-E8A3A3A056D7}"/>
                </a:ext>
              </a:extLst>
            </p:cNvPr>
            <p:cNvSpPr txBox="1"/>
            <p:nvPr/>
          </p:nvSpPr>
          <p:spPr>
            <a:xfrm>
              <a:off x="681145" y="4950778"/>
              <a:ext cx="109685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0 %</a:t>
              </a:r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4EB31DE-0663-604E-8E2B-A164FDB157F4}"/>
              </a:ext>
            </a:extLst>
          </p:cNvPr>
          <p:cNvSpPr txBox="1">
            <a:spLocks/>
          </p:cNvSpPr>
          <p:nvPr/>
        </p:nvSpPr>
        <p:spPr>
          <a:xfrm>
            <a:off x="6229878" y="2904533"/>
            <a:ext cx="4514632" cy="1012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Weak acids – are not fully </a:t>
            </a:r>
            <a:r>
              <a:rPr lang="en-US" altLang="en-US" sz="2400" dirty="0" err="1" smtClean="0"/>
              <a:t>ionised</a:t>
            </a:r>
            <a:endParaRPr lang="en-US" altLang="en-US" sz="2400" dirty="0" smtClean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5636029" y="2859304"/>
            <a:ext cx="24938" cy="37493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6672845" y="4112742"/>
            <a:ext cx="5004261" cy="1342262"/>
            <a:chOff x="6699737" y="4070180"/>
            <a:chExt cx="5004261" cy="1342262"/>
          </a:xfrm>
        </p:grpSpPr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9D38B543-ECFF-8344-9E00-DB3F593EF1C3}"/>
                </a:ext>
              </a:extLst>
            </p:cNvPr>
            <p:cNvSpPr/>
            <p:nvPr/>
          </p:nvSpPr>
          <p:spPr>
            <a:xfrm rot="16200000">
              <a:off x="10268550" y="3495708"/>
              <a:ext cx="216000" cy="2448000"/>
            </a:xfrm>
            <a:prstGeom prst="leftBracket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D1FD68-EF0F-964C-8BF8-35DD25B81B9C}"/>
                </a:ext>
              </a:extLst>
            </p:cNvPr>
            <p:cNvSpPr txBox="1"/>
            <p:nvPr/>
          </p:nvSpPr>
          <p:spPr>
            <a:xfrm>
              <a:off x="10118345" y="4950777"/>
              <a:ext cx="1585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1 %</a:t>
              </a: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6E901C78-D6EA-C64B-91C0-EA11E3482C18}"/>
                </a:ext>
              </a:extLst>
            </p:cNvPr>
            <p:cNvSpPr/>
            <p:nvPr/>
          </p:nvSpPr>
          <p:spPr>
            <a:xfrm rot="16200000">
              <a:off x="7634382" y="3899664"/>
              <a:ext cx="210636" cy="1645452"/>
            </a:xfrm>
            <a:prstGeom prst="leftBracket">
              <a:avLst/>
            </a:prstGeom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A76CFC-E0C8-2245-99C9-1A6CE59A72A5}"/>
                </a:ext>
              </a:extLst>
            </p:cNvPr>
            <p:cNvSpPr txBox="1"/>
            <p:nvPr/>
          </p:nvSpPr>
          <p:spPr>
            <a:xfrm>
              <a:off x="7412843" y="4950776"/>
              <a:ext cx="1585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99 %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6699737" y="4070180"/>
              <a:ext cx="5004261" cy="461665"/>
              <a:chOff x="5991629" y="4120164"/>
              <a:chExt cx="5004261" cy="461665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9FF5C6-99FE-5148-BAC7-6715FE79FEF6}"/>
                  </a:ext>
                </a:extLst>
              </p:cNvPr>
              <p:cNvSpPr txBox="1"/>
              <p:nvPr/>
            </p:nvSpPr>
            <p:spPr>
              <a:xfrm>
                <a:off x="5991629" y="4120164"/>
                <a:ext cx="5004261" cy="461665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i="1" dirty="0">
                    <a:solidFill>
                      <a:srgbClr val="7030A0"/>
                    </a:solidFill>
                  </a:rPr>
                  <a:t>CH</a:t>
                </a:r>
                <a:r>
                  <a:rPr lang="en-US" sz="2400" i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COOH</a:t>
                </a:r>
                <a:r>
                  <a:rPr lang="en-US" sz="2400" i="1" baseline="-25000" dirty="0">
                    <a:solidFill>
                      <a:srgbClr val="7030A0"/>
                    </a:solidFill>
                  </a:rPr>
                  <a:t>(</a:t>
                </a:r>
                <a:r>
                  <a:rPr lang="en-US" sz="2400" i="1" baseline="-25000" dirty="0" err="1">
                    <a:solidFill>
                      <a:srgbClr val="7030A0"/>
                    </a:solidFill>
                  </a:rPr>
                  <a:t>aq</a:t>
                </a:r>
                <a:r>
                  <a:rPr lang="en-US" sz="2400" i="1" baseline="-25000" dirty="0">
                    <a:solidFill>
                      <a:srgbClr val="7030A0"/>
                    </a:solidFill>
                  </a:rPr>
                  <a:t>)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        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  CH</a:t>
                </a:r>
                <a:r>
                  <a:rPr lang="en-US" sz="2400" i="1" baseline="-25000" dirty="0" smtClean="0">
                    <a:solidFill>
                      <a:srgbClr val="7030A0"/>
                    </a:solidFill>
                  </a:rPr>
                  <a:t>3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COO</a:t>
                </a:r>
                <a:r>
                  <a:rPr lang="en-US" sz="2400" i="1" baseline="30000" dirty="0" smtClean="0">
                    <a:solidFill>
                      <a:srgbClr val="7030A0"/>
                    </a:solidFill>
                  </a:rPr>
                  <a:t>-</a:t>
                </a:r>
                <a:r>
                  <a:rPr lang="en-US" sz="2400" i="1" baseline="-25000" dirty="0">
                    <a:solidFill>
                      <a:srgbClr val="7030A0"/>
                    </a:solidFill>
                  </a:rPr>
                  <a:t>(</a:t>
                </a:r>
                <a:r>
                  <a:rPr lang="en-US" sz="2400" i="1" baseline="-25000" dirty="0" err="1">
                    <a:solidFill>
                      <a:srgbClr val="7030A0"/>
                    </a:solidFill>
                  </a:rPr>
                  <a:t>aq</a:t>
                </a:r>
                <a:r>
                  <a:rPr lang="en-US" sz="2400" i="1" baseline="-25000" dirty="0">
                    <a:solidFill>
                      <a:srgbClr val="7030A0"/>
                    </a:solidFill>
                  </a:rPr>
                  <a:t>) </a:t>
                </a:r>
                <a:r>
                  <a:rPr lang="en-US" sz="2400" i="1" dirty="0" smtClean="0">
                    <a:solidFill>
                      <a:srgbClr val="7030A0"/>
                    </a:solidFill>
                  </a:rPr>
                  <a:t>+    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H</a:t>
                </a:r>
                <a:r>
                  <a:rPr lang="en-US" sz="2400" i="1" baseline="30000" dirty="0">
                    <a:solidFill>
                      <a:srgbClr val="7030A0"/>
                    </a:solidFill>
                  </a:rPr>
                  <a:t>+</a:t>
                </a:r>
                <a:r>
                  <a:rPr lang="en-US" sz="2400" i="1" baseline="-25000" dirty="0">
                    <a:solidFill>
                      <a:srgbClr val="7030A0"/>
                    </a:solidFill>
                  </a:rPr>
                  <a:t>(</a:t>
                </a:r>
                <a:r>
                  <a:rPr lang="en-US" sz="2400" i="1" baseline="-25000" dirty="0" err="1">
                    <a:solidFill>
                      <a:srgbClr val="7030A0"/>
                    </a:solidFill>
                  </a:rPr>
                  <a:t>aq</a:t>
                </a:r>
                <a:r>
                  <a:rPr lang="en-US" sz="2400" i="1" baseline="-25000" dirty="0">
                    <a:solidFill>
                      <a:srgbClr val="7030A0"/>
                    </a:solidFill>
                  </a:rPr>
                  <a:t>)</a:t>
                </a:r>
                <a:r>
                  <a:rPr lang="en-US" sz="2400" i="1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7555534-1348-1044-9F2F-5937A86B1F9F}"/>
                  </a:ext>
                </a:extLst>
              </p:cNvPr>
              <p:cNvGrpSpPr/>
              <p:nvPr/>
            </p:nvGrpSpPr>
            <p:grpSpPr>
              <a:xfrm>
                <a:off x="7694986" y="4273052"/>
                <a:ext cx="512212" cy="141048"/>
                <a:chOff x="2794715" y="5074276"/>
                <a:chExt cx="746975" cy="115906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A8151FB7-3244-2347-9F70-21D095608C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94715" y="5074276"/>
                  <a:ext cx="746975" cy="0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4AFA7882-C156-E34D-B96C-948673D3EB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94715" y="5190180"/>
                  <a:ext cx="746975" cy="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486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Arrhenius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069570" y="2419003"/>
            <a:ext cx="9088581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sz="2400" dirty="0" smtClean="0"/>
              <a:t>NH</a:t>
            </a:r>
            <a:r>
              <a:rPr lang="en-AU" altLang="en-US" sz="2400" baseline="-25000" dirty="0" smtClean="0"/>
              <a:t>3</a:t>
            </a:r>
            <a:r>
              <a:rPr lang="en-AU" altLang="en-US" sz="2400" dirty="0" smtClean="0"/>
              <a:t> and CO</a:t>
            </a:r>
            <a:r>
              <a:rPr lang="en-AU" altLang="en-US" sz="2400" baseline="-25000" dirty="0" smtClean="0"/>
              <a:t>3</a:t>
            </a:r>
            <a:r>
              <a:rPr lang="en-AU" altLang="en-US" sz="2400" baseline="30000" dirty="0" smtClean="0"/>
              <a:t>-</a:t>
            </a:r>
            <a:r>
              <a:rPr lang="en-AU" altLang="en-US" sz="2400" dirty="0" smtClean="0"/>
              <a:t> produce OH</a:t>
            </a:r>
            <a:r>
              <a:rPr lang="en-AU" altLang="en-US" sz="2400" baseline="30000" dirty="0" smtClean="0"/>
              <a:t>-</a:t>
            </a:r>
            <a:r>
              <a:rPr lang="en-AU" altLang="en-US" sz="2400" dirty="0" smtClean="0"/>
              <a:t> ions in solution, but they don’t contain OH in their formula</a:t>
            </a:r>
          </a:p>
          <a:p>
            <a:r>
              <a:rPr lang="en-AU" altLang="en-US" sz="2400" dirty="0" smtClean="0"/>
              <a:t>It only applies to substance in water, but acids and bases exist in other solvents too</a:t>
            </a:r>
          </a:p>
          <a:p>
            <a:r>
              <a:rPr lang="en-AU" altLang="en-US" sz="2400" dirty="0" smtClean="0"/>
              <a:t>Reactions between </a:t>
            </a:r>
            <a:r>
              <a:rPr lang="en-AU" altLang="en-US" sz="2400" dirty="0" err="1" smtClean="0"/>
              <a:t>HCl</a:t>
            </a:r>
            <a:r>
              <a:rPr lang="en-AU" altLang="en-US" sz="2400" dirty="0" smtClean="0"/>
              <a:t> (</a:t>
            </a:r>
            <a:r>
              <a:rPr lang="en-AU" altLang="en-US" sz="2400" dirty="0" err="1" smtClean="0"/>
              <a:t>aq</a:t>
            </a:r>
            <a:r>
              <a:rPr lang="en-AU" altLang="en-US" sz="2400" dirty="0" smtClean="0"/>
              <a:t>) and NH</a:t>
            </a:r>
            <a:r>
              <a:rPr lang="en-AU" altLang="en-US" sz="2400" baseline="-25000" dirty="0" smtClean="0"/>
              <a:t>3</a:t>
            </a:r>
            <a:r>
              <a:rPr lang="en-AU" altLang="en-US" sz="2400" dirty="0" smtClean="0"/>
              <a:t> (g) can’t be explained (forming NH</a:t>
            </a:r>
            <a:r>
              <a:rPr lang="en-AU" altLang="en-US" sz="2400" baseline="-25000" dirty="0" smtClean="0"/>
              <a:t>4</a:t>
            </a:r>
            <a:r>
              <a:rPr lang="en-AU" altLang="en-US" sz="2400" dirty="0" smtClean="0"/>
              <a:t>Cl).</a:t>
            </a:r>
          </a:p>
          <a:p>
            <a:r>
              <a:rPr lang="en-AU" altLang="en-US" sz="2400" dirty="0" smtClean="0"/>
              <a:t>Many salts behave as acids or bases</a:t>
            </a:r>
          </a:p>
          <a:p>
            <a:r>
              <a:rPr lang="en-AU" altLang="en-US" sz="2400" dirty="0" smtClean="0"/>
              <a:t>H</a:t>
            </a:r>
            <a:r>
              <a:rPr lang="en-AU" altLang="en-US" sz="2400" baseline="30000" dirty="0" smtClean="0"/>
              <a:t>+</a:t>
            </a:r>
            <a:r>
              <a:rPr lang="en-AU" altLang="en-US" sz="2400" dirty="0" smtClean="0"/>
              <a:t> does not exist for long in water! It reacts with water to form H</a:t>
            </a:r>
            <a:r>
              <a:rPr lang="en-AU" altLang="en-US" sz="2400" baseline="-25000" dirty="0" smtClean="0"/>
              <a:t>3</a:t>
            </a:r>
            <a:r>
              <a:rPr lang="en-AU" altLang="en-US" sz="2400" dirty="0" smtClean="0"/>
              <a:t>O</a:t>
            </a:r>
            <a:r>
              <a:rPr lang="en-AU" altLang="en-US" sz="2400" baseline="30000" dirty="0" smtClean="0"/>
              <a:t>+</a:t>
            </a:r>
            <a:r>
              <a:rPr lang="en-AU" altLang="en-US" sz="2400" dirty="0" smtClean="0"/>
              <a:t> ions.</a:t>
            </a:r>
          </a:p>
          <a:p>
            <a:endParaRPr lang="en-AU" altLang="en-US" sz="24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588553-4C42-E841-944B-8BF8C2A6F699}"/>
              </a:ext>
            </a:extLst>
          </p:cNvPr>
          <p:cNvSpPr txBox="1">
            <a:spLocks/>
          </p:cNvSpPr>
          <p:nvPr/>
        </p:nvSpPr>
        <p:spPr>
          <a:xfrm>
            <a:off x="2106044" y="1028404"/>
            <a:ext cx="6650735" cy="113221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800" dirty="0" smtClean="0"/>
              <a:t>Problems with Arrhenius Theory of Acids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07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Bronsted</a:t>
            </a:r>
            <a:r>
              <a:rPr lang="en-US" sz="3200" dirty="0" smtClean="0">
                <a:solidFill>
                  <a:schemeClr val="tx1"/>
                </a:solidFill>
              </a:rPr>
              <a:t>-Lowry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07571" y="1812295"/>
            <a:ext cx="5511338" cy="45718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Danish </a:t>
            </a:r>
            <a:r>
              <a:rPr lang="en-US" sz="2400" b="1" dirty="0" smtClean="0"/>
              <a:t>Johannes </a:t>
            </a:r>
            <a:r>
              <a:rPr lang="en-US" sz="2400" b="1" dirty="0" err="1" smtClean="0"/>
              <a:t>Bronsted</a:t>
            </a:r>
            <a:r>
              <a:rPr lang="en-US" sz="2400" b="1" dirty="0" smtClean="0"/>
              <a:t> </a:t>
            </a:r>
            <a:r>
              <a:rPr lang="en-US" sz="2400" dirty="0" smtClean="0"/>
              <a:t>(1879-1947) and English </a:t>
            </a:r>
            <a:r>
              <a:rPr lang="en-US" sz="2400" b="1" dirty="0" smtClean="0"/>
              <a:t>Thomas Lowry </a:t>
            </a:r>
            <a:r>
              <a:rPr lang="en-US" sz="2400" dirty="0" smtClean="0"/>
              <a:t>(1874 </a:t>
            </a:r>
            <a:r>
              <a:rPr lang="mr-IN" sz="2400" dirty="0" smtClean="0"/>
              <a:t>–</a:t>
            </a:r>
            <a:r>
              <a:rPr lang="en-US" sz="2400" dirty="0" smtClean="0"/>
              <a:t> 1936) independently proposed a more detailed model of acids and bases involving proton transfer.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This theory can account for the limitations of Arrhenius theory but is still restricted to aqueous solutions.</a:t>
            </a:r>
            <a:endParaRPr lang="en-US" sz="2400" dirty="0"/>
          </a:p>
        </p:txBody>
      </p:sp>
      <p:pic>
        <p:nvPicPr>
          <p:cNvPr id="10" name="Picture 2" descr="mage result for Johannes Brons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507" y="1292088"/>
            <a:ext cx="2888773" cy="381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OUNG, Thomas Low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8080" y="3324573"/>
            <a:ext cx="2940722" cy="317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17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Bronsted</a:t>
            </a:r>
            <a:r>
              <a:rPr lang="en-US" sz="3200" dirty="0" smtClean="0">
                <a:solidFill>
                  <a:schemeClr val="tx1"/>
                </a:solidFill>
              </a:rPr>
              <a:t>-Lowry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89740" y="1654672"/>
            <a:ext cx="10615815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altLang="en-US" sz="2400" dirty="0" smtClean="0"/>
              <a:t>Acids and bases are defined by an acid-base reaction.</a:t>
            </a:r>
          </a:p>
          <a:p>
            <a:pPr>
              <a:lnSpc>
                <a:spcPct val="150000"/>
              </a:lnSpc>
            </a:pPr>
            <a:r>
              <a:rPr lang="en-AU" altLang="en-US" sz="2400" dirty="0" smtClean="0"/>
              <a:t>An acid-base reaction is one that involves the transfer of a hydrogen ion, H</a:t>
            </a:r>
            <a:r>
              <a:rPr lang="en-AU" altLang="en-US" sz="2400" baseline="30000" dirty="0" smtClean="0"/>
              <a:t>+</a:t>
            </a:r>
            <a:r>
              <a:rPr lang="en-AU" altLang="en-US" sz="2400" dirty="0" smtClean="0"/>
              <a:t>, from one reactant to another.</a:t>
            </a:r>
          </a:p>
          <a:p>
            <a:pPr>
              <a:lnSpc>
                <a:spcPct val="150000"/>
              </a:lnSpc>
            </a:pPr>
            <a:r>
              <a:rPr lang="en-AU" altLang="en-US" sz="2400" dirty="0" smtClean="0"/>
              <a:t>The reactant that loses the H</a:t>
            </a:r>
            <a:r>
              <a:rPr lang="en-AU" altLang="en-US" sz="2400" baseline="30000" dirty="0" smtClean="0"/>
              <a:t>+</a:t>
            </a:r>
            <a:r>
              <a:rPr lang="en-AU" altLang="en-US" sz="2400" dirty="0" smtClean="0"/>
              <a:t> is called the acid and the reactant that gains the H</a:t>
            </a:r>
            <a:r>
              <a:rPr lang="en-AU" altLang="en-US" sz="2400" baseline="30000" dirty="0" smtClean="0"/>
              <a:t>+</a:t>
            </a:r>
            <a:r>
              <a:rPr lang="en-AU" altLang="en-US" sz="2400" dirty="0" smtClean="0"/>
              <a:t> is the base.</a:t>
            </a:r>
            <a:endParaRPr lang="en-AU" alt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82CC8D-0E6A-7A4B-AB0D-44B6CE768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058" y="4353823"/>
            <a:ext cx="6145222" cy="250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535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Bronsted</a:t>
            </a:r>
            <a:r>
              <a:rPr lang="en-US" sz="3200" dirty="0" smtClean="0">
                <a:solidFill>
                  <a:schemeClr val="tx1"/>
                </a:solidFill>
              </a:rPr>
              <a:t>-Lowry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45622" y="1848197"/>
            <a:ext cx="7010400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altLang="en-US" dirty="0" smtClean="0"/>
              <a:t>An easier definition is: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1572" y="2705268"/>
            <a:ext cx="49030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AU" altLang="en-US" sz="3600" b="1" dirty="0"/>
              <a:t>A</a:t>
            </a:r>
            <a:r>
              <a:rPr lang="en-AU" altLang="en-US" sz="3600" dirty="0"/>
              <a:t>cid is a </a:t>
            </a:r>
            <a:r>
              <a:rPr lang="en-AU" altLang="en-US" sz="3600" b="1" dirty="0"/>
              <a:t>P</a:t>
            </a:r>
            <a:r>
              <a:rPr lang="en-AU" altLang="en-US" sz="3600" dirty="0"/>
              <a:t>roton </a:t>
            </a:r>
            <a:r>
              <a:rPr lang="en-AU" altLang="en-US" sz="3600" b="1" dirty="0"/>
              <a:t>D</a:t>
            </a:r>
            <a:r>
              <a:rPr lang="en-AU" altLang="en-US" sz="3600" dirty="0"/>
              <a:t>onor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3600" b="1" dirty="0" smtClean="0"/>
              <a:t>B</a:t>
            </a:r>
            <a:r>
              <a:rPr lang="en-AU" altLang="en-US" sz="3600" dirty="0" smtClean="0"/>
              <a:t>ase </a:t>
            </a:r>
            <a:r>
              <a:rPr lang="en-AU" altLang="en-US" sz="3600" dirty="0"/>
              <a:t>is </a:t>
            </a:r>
            <a:r>
              <a:rPr lang="en-AU" altLang="en-US" sz="3600" b="1" dirty="0"/>
              <a:t>P</a:t>
            </a:r>
            <a:r>
              <a:rPr lang="en-AU" altLang="en-US" sz="3600" dirty="0"/>
              <a:t>roton </a:t>
            </a:r>
            <a:r>
              <a:rPr lang="en-AU" altLang="en-US" sz="3600" b="1" dirty="0"/>
              <a:t>A</a:t>
            </a:r>
            <a:r>
              <a:rPr lang="en-AU" altLang="en-US" sz="3600" dirty="0"/>
              <a:t>cceptor</a:t>
            </a:r>
            <a:endParaRPr lang="en-AU" alt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447" y="2316697"/>
            <a:ext cx="46291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85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Bronsted</a:t>
            </a:r>
            <a:r>
              <a:rPr lang="en-US" sz="3200" dirty="0" smtClean="0">
                <a:solidFill>
                  <a:schemeClr val="tx1"/>
                </a:solidFill>
              </a:rPr>
              <a:t>-Lowry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grpSp>
        <p:nvGrpSpPr>
          <p:cNvPr id="107" name="Group 106"/>
          <p:cNvGrpSpPr/>
          <p:nvPr/>
        </p:nvGrpSpPr>
        <p:grpSpPr>
          <a:xfrm>
            <a:off x="242546" y="1605300"/>
            <a:ext cx="11872087" cy="4560188"/>
            <a:chOff x="242546" y="1120465"/>
            <a:chExt cx="11872087" cy="4560188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5763179-FCEC-894F-999A-D5D06652B2B1}"/>
                </a:ext>
              </a:extLst>
            </p:cNvPr>
            <p:cNvSpPr/>
            <p:nvPr/>
          </p:nvSpPr>
          <p:spPr>
            <a:xfrm>
              <a:off x="9865299" y="1995086"/>
              <a:ext cx="224933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/>
                <a:t>CH</a:t>
              </a:r>
              <a:r>
                <a:rPr lang="en-US" sz="3600" baseline="-25000" dirty="0"/>
                <a:t>3</a:t>
              </a:r>
              <a:r>
                <a:rPr lang="en-US" sz="3600" dirty="0"/>
                <a:t>COO</a:t>
              </a:r>
              <a:r>
                <a:rPr lang="en-US" sz="3600" baseline="30000" dirty="0">
                  <a:solidFill>
                    <a:srgbClr val="FF0000"/>
                  </a:solidFill>
                </a:rPr>
                <a:t>-</a:t>
              </a:r>
            </a:p>
          </p:txBody>
        </p:sp>
        <p:grpSp>
          <p:nvGrpSpPr>
            <p:cNvPr id="109" name="Group 108"/>
            <p:cNvGrpSpPr/>
            <p:nvPr/>
          </p:nvGrpSpPr>
          <p:grpSpPr>
            <a:xfrm>
              <a:off x="242546" y="1120465"/>
              <a:ext cx="11670412" cy="4560188"/>
              <a:chOff x="242546" y="1120465"/>
              <a:chExt cx="11670412" cy="4560188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D7C511B-3268-404B-9E15-983E8D27BB20}"/>
                  </a:ext>
                </a:extLst>
              </p:cNvPr>
              <p:cNvSpPr txBox="1"/>
              <p:nvPr/>
            </p:nvSpPr>
            <p:spPr>
              <a:xfrm>
                <a:off x="242546" y="2058474"/>
                <a:ext cx="2565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CH</a:t>
                </a:r>
                <a:r>
                  <a:rPr lang="en-US" sz="3600" baseline="-25000" dirty="0"/>
                  <a:t>3</a:t>
                </a:r>
                <a:r>
                  <a:rPr lang="en-US" sz="3600" dirty="0"/>
                  <a:t>COO</a:t>
                </a:r>
                <a:r>
                  <a:rPr lang="en-US" sz="3600" dirty="0">
                    <a:solidFill>
                      <a:srgbClr val="FF0000"/>
                    </a:solidFill>
                  </a:rPr>
                  <a:t>H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97626BA5-72FC-6D4B-A572-8A49BE5350AC}"/>
                  </a:ext>
                </a:extLst>
              </p:cNvPr>
              <p:cNvSpPr txBox="1"/>
              <p:nvPr/>
            </p:nvSpPr>
            <p:spPr>
              <a:xfrm>
                <a:off x="2975019" y="2047741"/>
                <a:ext cx="5549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+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0E64BCF7-2051-BA4F-83ED-EBD51E30B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251" y="2292443"/>
                <a:ext cx="74697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FB4F3726-8FDF-2744-B410-488F55DA49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96251" y="2408347"/>
                <a:ext cx="746975" cy="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9F554CCA-57E5-D647-AF30-7EEA82B72FA5}"/>
                  </a:ext>
                </a:extLst>
              </p:cNvPr>
              <p:cNvGrpSpPr/>
              <p:nvPr/>
            </p:nvGrpSpPr>
            <p:grpSpPr>
              <a:xfrm>
                <a:off x="6621947" y="1120465"/>
                <a:ext cx="1920769" cy="2300133"/>
                <a:chOff x="6621947" y="721219"/>
                <a:chExt cx="1920769" cy="2300133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6B9FF7AC-1013-6947-874B-236CA9DF69DA}"/>
                    </a:ext>
                  </a:extLst>
                </p:cNvPr>
                <p:cNvGrpSpPr/>
                <p:nvPr/>
              </p:nvGrpSpPr>
              <p:grpSpPr>
                <a:xfrm>
                  <a:off x="6621947" y="913268"/>
                  <a:ext cx="1882134" cy="2108084"/>
                  <a:chOff x="7343167" y="2587518"/>
                  <a:chExt cx="1882134" cy="2108084"/>
                </a:xfrm>
              </p:grpSpPr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60788790-D1DE-D04A-90A2-F69E6BBD8FE8}"/>
                      </a:ext>
                    </a:extLst>
                  </p:cNvPr>
                  <p:cNvSpPr/>
                  <p:nvPr/>
                </p:nvSpPr>
                <p:spPr>
                  <a:xfrm>
                    <a:off x="8497908" y="3321635"/>
                    <a:ext cx="144000" cy="144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F0255DA3-AB66-5E49-ABD4-C8216F45C891}"/>
                      </a:ext>
                    </a:extLst>
                  </p:cNvPr>
                  <p:cNvSpPr/>
                  <p:nvPr/>
                </p:nvSpPr>
                <p:spPr>
                  <a:xfrm>
                    <a:off x="8495721" y="3550275"/>
                    <a:ext cx="144000" cy="144000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7" name="Group 136">
                    <a:extLst>
                      <a:ext uri="{FF2B5EF4-FFF2-40B4-BE49-F238E27FC236}">
                        <a16:creationId xmlns:a16="http://schemas.microsoft.com/office/drawing/2014/main" id="{6BFE8FCF-D926-C142-8063-3EF1A2262BD3}"/>
                      </a:ext>
                    </a:extLst>
                  </p:cNvPr>
                  <p:cNvGrpSpPr/>
                  <p:nvPr/>
                </p:nvGrpSpPr>
                <p:grpSpPr>
                  <a:xfrm>
                    <a:off x="7343167" y="2587518"/>
                    <a:ext cx="1882134" cy="2108084"/>
                    <a:chOff x="7742416" y="1042046"/>
                    <a:chExt cx="1882134" cy="2108084"/>
                  </a:xfrm>
                </p:grpSpPr>
                <p:sp>
                  <p:nvSpPr>
                    <p:cNvPr id="138" name="Rectangle 137">
                      <a:extLst>
                        <a:ext uri="{FF2B5EF4-FFF2-40B4-BE49-F238E27FC236}">
                          <a16:creationId xmlns:a16="http://schemas.microsoft.com/office/drawing/2014/main" id="{607226A9-6155-464E-B339-802BC05EAE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58453" y="2503799"/>
                      <a:ext cx="184731" cy="6463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endParaRPr lang="en-US" sz="3600" dirty="0"/>
                    </a:p>
                  </p:txBody>
                </p:sp>
                <p:grpSp>
                  <p:nvGrpSpPr>
                    <p:cNvPr id="139" name="Group 138">
                      <a:extLst>
                        <a:ext uri="{FF2B5EF4-FFF2-40B4-BE49-F238E27FC236}">
                          <a16:creationId xmlns:a16="http://schemas.microsoft.com/office/drawing/2014/main" id="{2137B792-5040-0440-A03B-A17C7525B8A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742416" y="1042046"/>
                      <a:ext cx="1882134" cy="1396538"/>
                      <a:chOff x="7742416" y="1042046"/>
                      <a:chExt cx="1882134" cy="1396538"/>
                    </a:xfrm>
                  </p:grpSpPr>
                  <p:grpSp>
                    <p:nvGrpSpPr>
                      <p:cNvPr id="140" name="Group 139">
                        <a:extLst>
                          <a:ext uri="{FF2B5EF4-FFF2-40B4-BE49-F238E27FC236}">
                            <a16:creationId xmlns:a16="http://schemas.microsoft.com/office/drawing/2014/main" id="{3DFD4BCC-245F-B046-A611-5D21D17FE8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742416" y="1042046"/>
                        <a:ext cx="1882134" cy="1368691"/>
                        <a:chOff x="7742416" y="1042046"/>
                        <a:chExt cx="1882134" cy="1368691"/>
                      </a:xfrm>
                    </p:grpSpPr>
                    <p:sp>
                      <p:nvSpPr>
                        <p:cNvPr id="143" name="Rectangle 142">
                          <a:extLst>
                            <a:ext uri="{FF2B5EF4-FFF2-40B4-BE49-F238E27FC236}">
                              <a16:creationId xmlns:a16="http://schemas.microsoft.com/office/drawing/2014/main" id="{72644BF2-5F25-534A-8ED7-A593B84043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96841" y="1735360"/>
                          <a:ext cx="527709" cy="64633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r>
                            <a:rPr lang="en-US" sz="3600" dirty="0">
                              <a:solidFill>
                                <a:srgbClr val="7030A0"/>
                              </a:solidFill>
                            </a:rPr>
                            <a:t>H</a:t>
                          </a:r>
                          <a:endParaRPr lang="en-US" sz="3600" dirty="0"/>
                        </a:p>
                      </p:txBody>
                    </p:sp>
                    <p:grpSp>
                      <p:nvGrpSpPr>
                        <p:cNvPr id="144" name="Group 143">
                          <a:extLst>
                            <a:ext uri="{FF2B5EF4-FFF2-40B4-BE49-F238E27FC236}">
                              <a16:creationId xmlns:a16="http://schemas.microsoft.com/office/drawing/2014/main" id="{3867DE51-75B0-DA4A-940E-ED6275FBA79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742416" y="1042046"/>
                          <a:ext cx="1323274" cy="1368691"/>
                          <a:chOff x="7742416" y="1042046"/>
                          <a:chExt cx="1323274" cy="1368691"/>
                        </a:xfrm>
                      </p:grpSpPr>
                      <p:sp>
                        <p:nvSpPr>
                          <p:cNvPr id="145" name="TextBox 144">
                            <a:extLst>
                              <a:ext uri="{FF2B5EF4-FFF2-40B4-BE49-F238E27FC236}">
                                <a16:creationId xmlns:a16="http://schemas.microsoft.com/office/drawing/2014/main" id="{5CE40574-6D5D-DF4E-85E0-ECB407EC3CB8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371269" y="1764406"/>
                            <a:ext cx="69442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600" dirty="0">
                                <a:solidFill>
                                  <a:srgbClr val="7030A0"/>
                                </a:solidFill>
                              </a:rPr>
                              <a:t>O </a:t>
                            </a:r>
                            <a:endParaRPr lang="en-US" sz="3600" baseline="-25000" dirty="0">
                              <a:solidFill>
                                <a:srgbClr val="7030A0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46" name="Rectangle 145">
                            <a:extLst>
                              <a:ext uri="{FF2B5EF4-FFF2-40B4-BE49-F238E27FC236}">
                                <a16:creationId xmlns:a16="http://schemas.microsoft.com/office/drawing/2014/main" id="{92C7B027-951C-F54B-AF11-723CF27189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352015" y="1042046"/>
                            <a:ext cx="527709" cy="64633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r>
                              <a:rPr lang="en-US" sz="3600" dirty="0">
                                <a:solidFill>
                                  <a:srgbClr val="FF0000"/>
                                </a:solidFill>
                              </a:rPr>
                              <a:t>H</a:t>
                            </a:r>
                          </a:p>
                        </p:txBody>
                      </p:sp>
                      <p:grpSp>
                        <p:nvGrpSpPr>
                          <p:cNvPr id="147" name="Group 146">
                            <a:extLst>
                              <a:ext uri="{FF2B5EF4-FFF2-40B4-BE49-F238E27FC236}">
                                <a16:creationId xmlns:a16="http://schemas.microsoft.com/office/drawing/2014/main" id="{CE9201CD-9983-B047-B57D-A0C759FA667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742416" y="1659229"/>
                            <a:ext cx="1054044" cy="694559"/>
                            <a:chOff x="7742416" y="1659229"/>
                            <a:chExt cx="1054044" cy="694559"/>
                          </a:xfrm>
                        </p:grpSpPr>
                        <p:grpSp>
                          <p:nvGrpSpPr>
                            <p:cNvPr id="148" name="Group 147">
                              <a:extLst>
                                <a:ext uri="{FF2B5EF4-FFF2-40B4-BE49-F238E27FC236}">
                                  <a16:creationId xmlns:a16="http://schemas.microsoft.com/office/drawing/2014/main" id="{FFA817BC-4E56-6E42-9E73-D430D0583AB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8448544" y="1659229"/>
                              <a:ext cx="347916" cy="146148"/>
                              <a:chOff x="8126569" y="1105435"/>
                              <a:chExt cx="347916" cy="146148"/>
                            </a:xfrm>
                          </p:grpSpPr>
                          <p:sp>
                            <p:nvSpPr>
                              <p:cNvPr id="154" name="Oval 153">
                                <a:extLst>
                                  <a:ext uri="{FF2B5EF4-FFF2-40B4-BE49-F238E27FC236}">
                                    <a16:creationId xmlns:a16="http://schemas.microsoft.com/office/drawing/2014/main" id="{DA4303A9-10B1-1A45-935C-95F3AFEC539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126569" y="1107583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55" name="Oval 154">
                                <a:extLst>
                                  <a:ext uri="{FF2B5EF4-FFF2-40B4-BE49-F238E27FC236}">
                                    <a16:creationId xmlns:a16="http://schemas.microsoft.com/office/drawing/2014/main" id="{B6EEF5A7-37C2-3C4C-B3B8-0B268E516DD2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8330485" y="1105435"/>
                                <a:ext cx="144000" cy="144000"/>
                              </a:xfrm>
                              <a:prstGeom prst="ellipse">
                                <a:avLst/>
                              </a:prstGeom>
                              <a:solidFill>
                                <a:srgbClr val="0070C0"/>
                              </a:soli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1">
                                  <a:shade val="50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49" name="Group 148">
                              <a:extLst>
                                <a:ext uri="{FF2B5EF4-FFF2-40B4-BE49-F238E27FC236}">
                                  <a16:creationId xmlns:a16="http://schemas.microsoft.com/office/drawing/2014/main" id="{EA38D828-8F15-D94E-92DF-618DA6C557F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7742416" y="1707457"/>
                              <a:ext cx="637586" cy="646331"/>
                              <a:chOff x="7742416" y="1707457"/>
                              <a:chExt cx="637586" cy="646331"/>
                            </a:xfrm>
                          </p:grpSpPr>
                          <p:sp>
                            <p:nvSpPr>
                              <p:cNvPr id="150" name="Rectangle 149">
                                <a:extLst>
                                  <a:ext uri="{FF2B5EF4-FFF2-40B4-BE49-F238E27FC236}">
                                    <a16:creationId xmlns:a16="http://schemas.microsoft.com/office/drawing/2014/main" id="{7E08246E-270C-0C4B-BF3F-FBD0B70D7C74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742416" y="1707457"/>
                                <a:ext cx="527709" cy="646331"/>
                              </a:xfrm>
                              <a:prstGeom prst="rect">
                                <a:avLst/>
                              </a:prstGeom>
                            </p:spPr>
                            <p:txBody>
                              <a:bodyPr wrap="none">
                                <a:spAutoFit/>
                              </a:bodyPr>
                              <a:lstStyle/>
                              <a:p>
                                <a:r>
                                  <a:rPr lang="en-US" sz="3600" dirty="0">
                                    <a:solidFill>
                                      <a:srgbClr val="7030A0"/>
                                    </a:solidFill>
                                  </a:rPr>
                                  <a:t>H</a:t>
                                </a:r>
                                <a:endParaRPr lang="en-US" sz="3600" dirty="0"/>
                              </a:p>
                            </p:txBody>
                          </p:sp>
                          <p:grpSp>
                            <p:nvGrpSpPr>
                              <p:cNvPr id="151" name="Group 150">
                                <a:extLst>
                                  <a:ext uri="{FF2B5EF4-FFF2-40B4-BE49-F238E27FC236}">
                                    <a16:creationId xmlns:a16="http://schemas.microsoft.com/office/drawing/2014/main" id="{48771817-F4D7-5E48-9C20-A23D7B1C813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8233856" y="1809478"/>
                                <a:ext cx="146146" cy="347917"/>
                                <a:chOff x="8233856" y="1809478"/>
                                <a:chExt cx="146146" cy="347917"/>
                              </a:xfrm>
                            </p:grpSpPr>
                            <p:sp>
                              <p:nvSpPr>
                                <p:cNvPr id="152" name="Oval 151">
                                  <a:extLst>
                                    <a:ext uri="{FF2B5EF4-FFF2-40B4-BE49-F238E27FC236}">
                                      <a16:creationId xmlns:a16="http://schemas.microsoft.com/office/drawing/2014/main" id="{7BBB0274-049D-614E-BEAC-052AAB668EC0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236002" y="1809478"/>
                                  <a:ext cx="144000" cy="144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00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3" name="Oval 152">
                                  <a:extLst>
                                    <a:ext uri="{FF2B5EF4-FFF2-40B4-BE49-F238E27FC236}">
                                      <a16:creationId xmlns:a16="http://schemas.microsoft.com/office/drawing/2014/main" id="{5E899F7F-7D90-1B44-8D66-E1AE06DCC0D4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8233856" y="2013395"/>
                                  <a:ext cx="144000" cy="144000"/>
                                </a:xfrm>
                                <a:prstGeom prst="ellipse">
                                  <a:avLst/>
                                </a:prstGeom>
                                <a:solidFill>
                                  <a:srgbClr val="FFFF00"/>
                                </a:solidFill>
                                <a:ln>
                                  <a:solidFill>
                                    <a:schemeClr val="tx1"/>
                                  </a:solidFill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50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/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  <p:sp>
                    <p:nvSpPr>
                      <p:cNvPr id="141" name="Oval 140">
                        <a:extLst>
                          <a:ext uri="{FF2B5EF4-FFF2-40B4-BE49-F238E27FC236}">
                            <a16:creationId xmlns:a16="http://schemas.microsoft.com/office/drawing/2014/main" id="{8FA5F94F-E421-F040-B01E-49CF24C1C86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76407" y="2294584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2" name="Oval 141">
                        <a:extLst>
                          <a:ext uri="{FF2B5EF4-FFF2-40B4-BE49-F238E27FC236}">
                            <a16:creationId xmlns:a16="http://schemas.microsoft.com/office/drawing/2014/main" id="{CADF2C86-3127-C247-9DCE-924CD5B35D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80318" y="2292439"/>
                        <a:ext cx="144000" cy="144000"/>
                      </a:xfrm>
                      <a:prstGeom prst="ellipse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81D2C0BF-025E-D948-8E3D-76C6F957B4BA}"/>
                    </a:ext>
                  </a:extLst>
                </p:cNvPr>
                <p:cNvSpPr txBox="1"/>
                <p:nvPr/>
              </p:nvSpPr>
              <p:spPr>
                <a:xfrm>
                  <a:off x="8015007" y="721219"/>
                  <a:ext cx="527709" cy="646331"/>
                </a:xfrm>
                <a:prstGeom prst="rect">
                  <a:avLst/>
                </a:prstGeom>
                <a:solidFill>
                  <a:srgbClr val="FFFF00">
                    <a:alpha val="50196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+</a:t>
                  </a:r>
                </a:p>
              </p:txBody>
            </p:sp>
          </p:grp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7B2D3E9-A911-0243-B38E-C7F30A89B9BE}"/>
                  </a:ext>
                </a:extLst>
              </p:cNvPr>
              <p:cNvSpPr txBox="1"/>
              <p:nvPr/>
            </p:nvSpPr>
            <p:spPr>
              <a:xfrm>
                <a:off x="9000196" y="1968319"/>
                <a:ext cx="5549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+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42574724-4A6B-1E4C-97B3-B1926ED85844}"/>
                  </a:ext>
                </a:extLst>
              </p:cNvPr>
              <p:cNvGrpSpPr/>
              <p:nvPr/>
            </p:nvGrpSpPr>
            <p:grpSpPr>
              <a:xfrm>
                <a:off x="3696231" y="1903936"/>
                <a:ext cx="1389877" cy="811539"/>
                <a:chOff x="3696231" y="1903936"/>
                <a:chExt cx="1389877" cy="811539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344750C7-18B4-0444-B3C2-5401C1B4C9FA}"/>
                    </a:ext>
                  </a:extLst>
                </p:cNvPr>
                <p:cNvGrpSpPr/>
                <p:nvPr/>
              </p:nvGrpSpPr>
              <p:grpSpPr>
                <a:xfrm>
                  <a:off x="3696231" y="1903936"/>
                  <a:ext cx="1389877" cy="803010"/>
                  <a:chOff x="4211389" y="1466058"/>
                  <a:chExt cx="1389877" cy="803010"/>
                </a:xfrm>
              </p:grpSpPr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C7EED2CA-104C-254E-8EE4-97E27A0A2BBD}"/>
                      </a:ext>
                    </a:extLst>
                  </p:cNvPr>
                  <p:cNvSpPr txBox="1"/>
                  <p:nvPr/>
                </p:nvSpPr>
                <p:spPr>
                  <a:xfrm>
                    <a:off x="4211389" y="1622737"/>
                    <a:ext cx="138987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3600" dirty="0">
                        <a:solidFill>
                          <a:srgbClr val="7030A0"/>
                        </a:solidFill>
                      </a:rPr>
                      <a:t>HOH</a:t>
                    </a:r>
                  </a:p>
                </p:txBody>
              </p: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2C738F0F-BCE4-FF49-B58A-E2687562162F}"/>
                      </a:ext>
                    </a:extLst>
                  </p:cNvPr>
                  <p:cNvGrpSpPr/>
                  <p:nvPr/>
                </p:nvGrpSpPr>
                <p:grpSpPr>
                  <a:xfrm>
                    <a:off x="4659956" y="1466058"/>
                    <a:ext cx="358649" cy="165460"/>
                    <a:chOff x="4904657" y="1466058"/>
                    <a:chExt cx="358649" cy="165460"/>
                  </a:xfrm>
                </p:grpSpPr>
                <p:sp>
                  <p:nvSpPr>
                    <p:cNvPr id="131" name="Oval 130">
                      <a:extLst>
                        <a:ext uri="{FF2B5EF4-FFF2-40B4-BE49-F238E27FC236}">
                          <a16:creationId xmlns:a16="http://schemas.microsoft.com/office/drawing/2014/main" id="{1E2C036E-1343-3946-8C12-80D240FFF2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04657" y="1466058"/>
                      <a:ext cx="144000" cy="1440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533935E0-1370-9540-979D-970CBA87F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9306" y="1487518"/>
                      <a:ext cx="144000" cy="144000"/>
                    </a:xfrm>
                    <a:prstGeom prst="ellipse">
                      <a:avLst/>
                    </a:prstGeom>
                    <a:solidFill>
                      <a:srgbClr val="00B05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</p:grp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3DB0689F-4072-5443-BFDC-ED64427732DF}"/>
                    </a:ext>
                  </a:extLst>
                </p:cNvPr>
                <p:cNvGrpSpPr/>
                <p:nvPr/>
              </p:nvGrpSpPr>
              <p:grpSpPr>
                <a:xfrm>
                  <a:off x="4116892" y="2567180"/>
                  <a:ext cx="358649" cy="148295"/>
                  <a:chOff x="4116892" y="532318"/>
                  <a:chExt cx="358649" cy="148295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95CDFB55-7E13-3944-928C-FB9CB9DBB07E}"/>
                      </a:ext>
                    </a:extLst>
                  </p:cNvPr>
                  <p:cNvSpPr/>
                  <p:nvPr/>
                </p:nvSpPr>
                <p:spPr>
                  <a:xfrm>
                    <a:off x="4116892" y="536613"/>
                    <a:ext cx="144000" cy="14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61149A5E-971A-5E4E-A0ED-A0EFC553DB30}"/>
                      </a:ext>
                    </a:extLst>
                  </p:cNvPr>
                  <p:cNvSpPr/>
                  <p:nvPr/>
                </p:nvSpPr>
                <p:spPr>
                  <a:xfrm>
                    <a:off x="4331541" y="532318"/>
                    <a:ext cx="144000" cy="144000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2AC8D5DD-C015-734C-B144-A2504B02C7B2}"/>
                  </a:ext>
                </a:extLst>
              </p:cNvPr>
              <p:cNvSpPr txBox="1"/>
              <p:nvPr/>
            </p:nvSpPr>
            <p:spPr>
              <a:xfrm>
                <a:off x="515155" y="2944081"/>
                <a:ext cx="885179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acid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AB05DF1-84B4-1542-B828-8D7E1209DE59}"/>
                  </a:ext>
                </a:extLst>
              </p:cNvPr>
              <p:cNvSpPr txBox="1"/>
              <p:nvPr/>
            </p:nvSpPr>
            <p:spPr>
              <a:xfrm>
                <a:off x="6823666" y="2941929"/>
                <a:ext cx="1189749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c acid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D5EEE941-41B3-7845-BA77-905335915B3B}"/>
                  </a:ext>
                </a:extLst>
              </p:cNvPr>
              <p:cNvSpPr txBox="1"/>
              <p:nvPr/>
            </p:nvSpPr>
            <p:spPr>
              <a:xfrm>
                <a:off x="3719851" y="2890419"/>
                <a:ext cx="997389" cy="523220"/>
              </a:xfrm>
              <a:prstGeom prst="rect">
                <a:avLst/>
              </a:prstGeom>
              <a:solidFill>
                <a:srgbClr val="92D050">
                  <a:alpha val="36078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base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5648D533-3C4F-C54B-B85B-63B64BB058B4}"/>
                  </a:ext>
                </a:extLst>
              </p:cNvPr>
              <p:cNvSpPr txBox="1"/>
              <p:nvPr/>
            </p:nvSpPr>
            <p:spPr>
              <a:xfrm>
                <a:off x="10170029" y="2926904"/>
                <a:ext cx="1301959" cy="523220"/>
              </a:xfrm>
              <a:prstGeom prst="rect">
                <a:avLst/>
              </a:prstGeom>
              <a:solidFill>
                <a:srgbClr val="92D050">
                  <a:alpha val="43000"/>
                </a:srgb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c base</a:t>
                </a:r>
              </a:p>
            </p:txBody>
          </p:sp>
          <p:sp>
            <p:nvSpPr>
              <p:cNvPr id="121" name="Curved Down Arrow 120">
                <a:extLst>
                  <a:ext uri="{FF2B5EF4-FFF2-40B4-BE49-F238E27FC236}">
                    <a16:creationId xmlns:a16="http://schemas.microsoft.com/office/drawing/2014/main" id="{92830A92-D637-5A4D-A051-A38A2C099184}"/>
                  </a:ext>
                </a:extLst>
              </p:cNvPr>
              <p:cNvSpPr/>
              <p:nvPr/>
            </p:nvSpPr>
            <p:spPr>
              <a:xfrm>
                <a:off x="2331076" y="1146223"/>
                <a:ext cx="2000465" cy="646331"/>
              </a:xfrm>
              <a:prstGeom prst="curvedDown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797EB39-B345-AA4E-8AE8-21FC52524217}"/>
                  </a:ext>
                </a:extLst>
              </p:cNvPr>
              <p:cNvSpPr/>
              <p:nvPr/>
            </p:nvSpPr>
            <p:spPr>
              <a:xfrm>
                <a:off x="7950327" y="2021054"/>
                <a:ext cx="540000" cy="540000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Curved Down Arrow 122">
                <a:extLst>
                  <a:ext uri="{FF2B5EF4-FFF2-40B4-BE49-F238E27FC236}">
                    <a16:creationId xmlns:a16="http://schemas.microsoft.com/office/drawing/2014/main" id="{60BC6F39-CE57-4946-B440-774965092226}"/>
                  </a:ext>
                </a:extLst>
              </p:cNvPr>
              <p:cNvSpPr/>
              <p:nvPr/>
            </p:nvSpPr>
            <p:spPr>
              <a:xfrm>
                <a:off x="8407765" y="1120468"/>
                <a:ext cx="3376404" cy="798731"/>
              </a:xfrm>
              <a:prstGeom prst="curvedDownArrow">
                <a:avLst/>
              </a:prstGeom>
              <a:solidFill>
                <a:srgbClr val="00B050">
                  <a:alpha val="25000"/>
                </a:srgbClr>
              </a:solidFill>
              <a:ln w="412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1F37317-5A27-4D4E-8B34-BEE96A8B64F4}"/>
                  </a:ext>
                </a:extLst>
              </p:cNvPr>
              <p:cNvSpPr txBox="1"/>
              <p:nvPr/>
            </p:nvSpPr>
            <p:spPr>
              <a:xfrm>
                <a:off x="1400334" y="4726546"/>
                <a:ext cx="10512624" cy="95410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>
                    <a:solidFill>
                      <a:srgbClr val="7030A0"/>
                    </a:solidFill>
                  </a:rPr>
                  <a:t>The protonated base acts as an acid, in the reverse reaction with the deprotonated acid.</a:t>
                </a:r>
              </a:p>
            </p:txBody>
          </p:sp>
        </p:grpSp>
      </p:grpSp>
      <p:sp>
        <p:nvSpPr>
          <p:cNvPr id="156" name="Oval 155">
            <a:extLst>
              <a:ext uri="{FF2B5EF4-FFF2-40B4-BE49-F238E27FC236}">
                <a16:creationId xmlns:a16="http://schemas.microsoft.com/office/drawing/2014/main" id="{B797EB39-B345-AA4E-8AE8-21FC52524217}"/>
              </a:ext>
            </a:extLst>
          </p:cNvPr>
          <p:cNvSpPr/>
          <p:nvPr/>
        </p:nvSpPr>
        <p:spPr>
          <a:xfrm>
            <a:off x="1720698" y="2573169"/>
            <a:ext cx="540000" cy="54000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23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Bronsted</a:t>
            </a:r>
            <a:r>
              <a:rPr lang="en-US" sz="3200" dirty="0" smtClean="0">
                <a:solidFill>
                  <a:schemeClr val="tx1"/>
                </a:solidFill>
              </a:rPr>
              <a:t>-Lowry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60592" y="1795428"/>
            <a:ext cx="5965888" cy="414793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An acid is a substance that donates a proton (H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).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 base is a substance that accepts a proton.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Water can act as both an acid and a base.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Reactions show the proton transfer between the acid and the base.</a:t>
            </a:r>
            <a:endParaRPr lang="en-US" sz="2400" dirty="0"/>
          </a:p>
        </p:txBody>
      </p:sp>
      <p:pic>
        <p:nvPicPr>
          <p:cNvPr id="10" name="Picture 2" descr="mage result for HCl proton doner conjug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12"/>
          <a:stretch/>
        </p:blipFill>
        <p:spPr bwMode="auto">
          <a:xfrm>
            <a:off x="6284521" y="1700441"/>
            <a:ext cx="4804301" cy="1342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age result for HCl proton doner conjugat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7" t="56781" r="11892" b="3041"/>
          <a:stretch/>
        </p:blipFill>
        <p:spPr bwMode="auto">
          <a:xfrm>
            <a:off x="6720452" y="3715236"/>
            <a:ext cx="4501655" cy="170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63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Hydronium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19613" y="1704045"/>
            <a:ext cx="11126765" cy="355158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 Hydrogen ion (H+) is known as a proton and is just the nucleus of a hydrogen atom (no electrons).  It has a very large charge density and is very attracted to the lone pair of electrons in the water molecule.  It joins together forming the Hydronium Ion (H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O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) which is a better representation of what happens in solution.</a:t>
            </a:r>
          </a:p>
          <a:p>
            <a:r>
              <a:rPr lang="en-US" sz="2400" dirty="0" smtClean="0"/>
              <a:t>It is equally acceptable to represent the proton in solution as 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or 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O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, however, it is more useful as H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for calculations and H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O</a:t>
            </a:r>
            <a:r>
              <a:rPr lang="en-US" sz="2400" baseline="30000" dirty="0" smtClean="0"/>
              <a:t>+</a:t>
            </a:r>
            <a:r>
              <a:rPr lang="en-US" sz="2400" dirty="0" smtClean="0"/>
              <a:t> for </a:t>
            </a:r>
            <a:r>
              <a:rPr lang="en-US" sz="2400" dirty="0" err="1" smtClean="0"/>
              <a:t>Bronsted</a:t>
            </a:r>
            <a:r>
              <a:rPr lang="en-US" sz="2400" dirty="0" smtClean="0"/>
              <a:t>-Lowry acids.</a:t>
            </a:r>
            <a:endParaRPr lang="en-US" sz="2400" dirty="0"/>
          </a:p>
        </p:txBody>
      </p:sp>
      <p:pic>
        <p:nvPicPr>
          <p:cNvPr id="10" name="Picture 4" descr="mage result for hydron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001" y="4470121"/>
            <a:ext cx="3558209" cy="133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428" y="4115782"/>
            <a:ext cx="2610678" cy="188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085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mage result for acid base conjug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410" y="1844035"/>
            <a:ext cx="5503198" cy="41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Conjugate acids-bases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141316" y="1654672"/>
            <a:ext cx="6292735" cy="43864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 smtClean="0"/>
              <a:t>When an acid donates a proton a conjugate base is formed.  Conversely a conjugate acid is formed when a base accepts a proton.  Conjugate means “Joined together”.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Every </a:t>
            </a:r>
            <a:r>
              <a:rPr lang="en-US" sz="2400" dirty="0" err="1" smtClean="0"/>
              <a:t>Bronsted</a:t>
            </a:r>
            <a:r>
              <a:rPr lang="en-US" sz="2400" dirty="0" smtClean="0"/>
              <a:t>-Lowry acid has a conjugate base, and every </a:t>
            </a:r>
            <a:r>
              <a:rPr lang="en-US" sz="2400" dirty="0" err="1" smtClean="0"/>
              <a:t>Bronsted</a:t>
            </a:r>
            <a:r>
              <a:rPr lang="en-US" sz="2400" dirty="0" smtClean="0"/>
              <a:t>-Lowry Base has a conjugate acid.  They can be identified on either side of the chemical reaction.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791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Outline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E17C99-EADF-4E48-86D1-42405A26D2BA}"/>
              </a:ext>
            </a:extLst>
          </p:cNvPr>
          <p:cNvSpPr txBox="1"/>
          <p:nvPr/>
        </p:nvSpPr>
        <p:spPr>
          <a:xfrm>
            <a:off x="1310640" y="2021840"/>
            <a:ext cx="88087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History of acid-base theory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Review of Arrhenius theory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 of the </a:t>
            </a:r>
            <a:r>
              <a:rPr lang="en-US" sz="2400" dirty="0" err="1" smtClean="0"/>
              <a:t>Br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</a:t>
            </a:r>
            <a:r>
              <a:rPr lang="en-US" sz="2400" dirty="0" err="1" smtClean="0"/>
              <a:t>nsted</a:t>
            </a:r>
            <a:r>
              <a:rPr lang="en-US" sz="2400" dirty="0" smtClean="0"/>
              <a:t>-Lowry theory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Conjugate acid-base pairs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3883157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Conjugate acids-bases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graphicFrame>
        <p:nvGraphicFramePr>
          <p:cNvPr id="11" name="Rectangle 3">
            <a:extLst>
              <a:ext uri="{FF2B5EF4-FFF2-40B4-BE49-F238E27FC236}">
                <a16:creationId xmlns:a16="http://schemas.microsoft.com/office/drawing/2014/main" id="{85175BE6-DAE3-4B06-BD23-186678840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8645018"/>
              </p:ext>
            </p:extLst>
          </p:nvPr>
        </p:nvGraphicFramePr>
        <p:xfrm>
          <a:off x="1778000" y="1822537"/>
          <a:ext cx="8312785" cy="3411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4323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Conjugate acids-bases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66D0642-72A3-234E-BE67-3AB776939A97}"/>
              </a:ext>
            </a:extLst>
          </p:cNvPr>
          <p:cNvSpPr txBox="1">
            <a:spLocks/>
          </p:cNvSpPr>
          <p:nvPr/>
        </p:nvSpPr>
        <p:spPr>
          <a:xfrm>
            <a:off x="677380" y="1605300"/>
            <a:ext cx="8770571" cy="134526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smtClean="0">
                <a:solidFill>
                  <a:srgbClr val="0070C0"/>
                </a:solidFill>
              </a:rPr>
              <a:t>Solutions</a:t>
            </a:r>
            <a:endParaRPr lang="en-US" i="1" dirty="0">
              <a:solidFill>
                <a:srgbClr val="0070C0"/>
              </a:solidFill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B9529E6E-F210-2842-BA4F-A45B561C392F}"/>
              </a:ext>
            </a:extLst>
          </p:cNvPr>
          <p:cNvSpPr txBox="1">
            <a:spLocks noChangeArrowheads="1"/>
          </p:cNvSpPr>
          <p:nvPr/>
        </p:nvSpPr>
        <p:spPr>
          <a:xfrm>
            <a:off x="2265041" y="2407874"/>
            <a:ext cx="7391400" cy="41148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 dirty="0"/>
              <a:t>A. Remove H</a:t>
            </a:r>
            <a:r>
              <a:rPr lang="en-US" altLang="en-US" baseline="30000" dirty="0"/>
              <a:t>+</a:t>
            </a:r>
            <a:r>
              <a:rPr lang="en-US" altLang="en-US" dirty="0"/>
              <a:t> to write the conjugate base.</a:t>
            </a: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 dirty="0"/>
              <a:t>	 </a:t>
            </a:r>
            <a:r>
              <a:rPr lang="en-US" altLang="en-US" sz="2400" dirty="0"/>
              <a:t>1. HBr		</a:t>
            </a:r>
            <a:r>
              <a:rPr lang="en-US" altLang="en-US" sz="2400" dirty="0">
                <a:highlight>
                  <a:srgbClr val="FFFF00"/>
                </a:highlight>
              </a:rPr>
              <a:t>Br</a:t>
            </a:r>
            <a:r>
              <a:rPr lang="en-US" altLang="en-US" sz="2400" baseline="30000" dirty="0">
                <a:highlight>
                  <a:srgbClr val="FFFF00"/>
                </a:highlight>
              </a:rPr>
              <a:t>-</a:t>
            </a:r>
            <a:endParaRPr lang="en-US" altLang="en-US" sz="2400" dirty="0"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 sz="2400" dirty="0"/>
              <a:t>	 2.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S		</a:t>
            </a:r>
            <a:r>
              <a:rPr lang="en-US" altLang="en-US" sz="2400" dirty="0">
                <a:highlight>
                  <a:srgbClr val="FFFF00"/>
                </a:highlight>
              </a:rPr>
              <a:t>HS</a:t>
            </a:r>
            <a:r>
              <a:rPr lang="en-US" altLang="en-US" sz="2400" baseline="30000" dirty="0">
                <a:highlight>
                  <a:srgbClr val="FFFF00"/>
                </a:highlight>
              </a:rPr>
              <a:t>-</a:t>
            </a:r>
            <a:endParaRPr lang="en-US" altLang="en-US" sz="2400" dirty="0"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 sz="2400" dirty="0"/>
              <a:t>	 3.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CO</a:t>
            </a:r>
            <a:r>
              <a:rPr lang="en-US" altLang="en-US" sz="2400" baseline="-25000" dirty="0"/>
              <a:t>3 		</a:t>
            </a:r>
            <a:r>
              <a:rPr lang="en-US" altLang="en-US" sz="2400" dirty="0">
                <a:highlight>
                  <a:srgbClr val="FFFF00"/>
                </a:highlight>
              </a:rPr>
              <a:t>HCO</a:t>
            </a:r>
            <a:r>
              <a:rPr lang="en-US" altLang="en-US" sz="2400" baseline="-25000" dirty="0">
                <a:highlight>
                  <a:srgbClr val="FFFF00"/>
                </a:highlight>
              </a:rPr>
              <a:t>3</a:t>
            </a:r>
            <a:r>
              <a:rPr lang="en-US" altLang="en-US" sz="2400" baseline="30000" dirty="0">
                <a:highlight>
                  <a:srgbClr val="FFFF00"/>
                </a:highlight>
              </a:rPr>
              <a:t>-</a:t>
            </a: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 sz="2400" dirty="0"/>
              <a:t>B. Add H</a:t>
            </a:r>
            <a:r>
              <a:rPr lang="en-US" altLang="en-US" sz="2400" baseline="30000" dirty="0"/>
              <a:t>+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to write the conjugate acid.</a:t>
            </a: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 sz="2400" dirty="0"/>
              <a:t>	 1.  NO</a:t>
            </a:r>
            <a:r>
              <a:rPr lang="en-US" altLang="en-US" sz="2400" baseline="-25000" dirty="0"/>
              <a:t>2</a:t>
            </a:r>
            <a:r>
              <a:rPr lang="en-US" altLang="en-US" sz="2400" baseline="30000" dirty="0"/>
              <a:t>-		 </a:t>
            </a:r>
            <a:r>
              <a:rPr lang="en-US" altLang="en-US" sz="2400" dirty="0">
                <a:highlight>
                  <a:srgbClr val="FFFF00"/>
                </a:highlight>
              </a:rPr>
              <a:t>HNO</a:t>
            </a:r>
            <a:r>
              <a:rPr lang="en-US" altLang="en-US" sz="2400" baseline="-25000" dirty="0">
                <a:highlight>
                  <a:srgbClr val="FFFF00"/>
                </a:highlight>
              </a:rPr>
              <a:t>2</a:t>
            </a:r>
            <a:endParaRPr lang="en-US" altLang="en-US" sz="2400" baseline="30000" dirty="0"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 sz="2400" baseline="30000" dirty="0"/>
              <a:t>	 </a:t>
            </a:r>
            <a:r>
              <a:rPr lang="en-US" altLang="en-US" sz="2400" dirty="0"/>
              <a:t>2.  NH</a:t>
            </a:r>
            <a:r>
              <a:rPr lang="en-US" altLang="en-US" sz="2400" baseline="-25000" dirty="0"/>
              <a:t>3		 </a:t>
            </a:r>
            <a:r>
              <a:rPr lang="en-US" altLang="en-US" sz="2400" dirty="0">
                <a:highlight>
                  <a:srgbClr val="FFFF00"/>
                </a:highlight>
              </a:rPr>
              <a:t>NH</a:t>
            </a:r>
            <a:r>
              <a:rPr lang="en-US" altLang="en-US" sz="2400" baseline="-25000" dirty="0">
                <a:highlight>
                  <a:srgbClr val="FFFF00"/>
                </a:highlight>
              </a:rPr>
              <a:t>4</a:t>
            </a:r>
            <a:r>
              <a:rPr lang="en-US" altLang="en-US" sz="2400" baseline="30000" dirty="0">
                <a:highlight>
                  <a:srgbClr val="FFFF00"/>
                </a:highlight>
              </a:rPr>
              <a:t>+</a:t>
            </a:r>
            <a:endParaRPr lang="en-US" altLang="en-US" sz="2400" dirty="0"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 sz="2400" dirty="0"/>
              <a:t>	 3.  OH</a:t>
            </a:r>
            <a:r>
              <a:rPr lang="en-US" altLang="en-US" sz="2400" baseline="30000" dirty="0"/>
              <a:t>-		 </a:t>
            </a:r>
            <a:r>
              <a:rPr lang="en-US" altLang="en-US" sz="2400" dirty="0">
                <a:highlight>
                  <a:srgbClr val="FFFF00"/>
                </a:highlight>
              </a:rPr>
              <a:t>H</a:t>
            </a:r>
            <a:r>
              <a:rPr lang="en-US" altLang="en-US" sz="2400" baseline="-25000" dirty="0">
                <a:highlight>
                  <a:srgbClr val="FFFF00"/>
                </a:highlight>
              </a:rPr>
              <a:t>2</a:t>
            </a:r>
            <a:r>
              <a:rPr lang="en-US" altLang="en-US" sz="2400" dirty="0">
                <a:highlight>
                  <a:srgbClr val="FFFF00"/>
                </a:highlight>
              </a:rPr>
              <a:t>O</a:t>
            </a:r>
          </a:p>
          <a:p>
            <a:pPr>
              <a:lnSpc>
                <a:spcPct val="90000"/>
              </a:lnSpc>
              <a:spcAft>
                <a:spcPct val="10000"/>
              </a:spcAft>
              <a:buFont typeface="Wingdings" pitchFamily="2" charset="2"/>
              <a:buNone/>
            </a:pP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8329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History of acid-base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74371" y="1605300"/>
            <a:ext cx="6018115" cy="42539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2400" b="1" dirty="0" smtClean="0"/>
              <a:t>Robert Boyle </a:t>
            </a:r>
            <a:r>
              <a:rPr lang="en-AU" sz="2400" dirty="0" smtClean="0"/>
              <a:t>(1627-1691) came up with the characterisations of acids that we know today.  He notices that acids lose their acidity when reacted with bases.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He also developed the litmus test for identifying acids and bases.  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He did not have a theory that could explain the observations.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10" name="Picture 4" descr="https://westcorktimes.com/wp-content/uploads/2017/01/Robert_Boyle-1068x79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067" y="1214946"/>
            <a:ext cx="3432419" cy="2551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age result for litmus solution tes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244" y="3889263"/>
            <a:ext cx="3560067" cy="264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98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History of acid-base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60451" y="1874700"/>
            <a:ext cx="5902158" cy="420093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2400" b="1" dirty="0" smtClean="0"/>
              <a:t>Antoine Lavoisier </a:t>
            </a:r>
            <a:r>
              <a:rPr lang="en-AU" sz="2400" dirty="0" smtClean="0"/>
              <a:t>(1734-1794) extensive work on combustion (burning in oxygen) and observed that non metal oxides dissolved in water to produced an acidic solutions.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Proposed that the acidity of a compound was due to the presence of oxygen.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13" name="Picture 2" descr="mage result for antoine lavois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054" y="1259763"/>
            <a:ext cx="1962978" cy="2890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mage result for antoine lavoisier combus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843" y="4382053"/>
            <a:ext cx="2972628" cy="2140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mage result for antoine lavoisier combustio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6" r="7556"/>
          <a:stretch/>
        </p:blipFill>
        <p:spPr bwMode="auto">
          <a:xfrm>
            <a:off x="6794991" y="1622979"/>
            <a:ext cx="1815548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575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History of acid-base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786" y="15225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b="1" dirty="0" smtClean="0"/>
              <a:t>Humphrey Davy </a:t>
            </a:r>
            <a:r>
              <a:rPr lang="en-AU" sz="2400" dirty="0" smtClean="0"/>
              <a:t>(1778-1829) using Volta’s chemical cell and the process of electrolysis separated many metals from their molten compounds.</a:t>
            </a:r>
            <a:endParaRPr lang="en-AU" sz="2400" dirty="0"/>
          </a:p>
        </p:txBody>
      </p:sp>
      <p:pic>
        <p:nvPicPr>
          <p:cNvPr id="16" name="Picture 6" descr="mage result for humphry dav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1294730"/>
            <a:ext cx="1829895" cy="21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mage result for sodium discovery dav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6" y="1471132"/>
            <a:ext cx="2853774" cy="197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9595" y="3773637"/>
            <a:ext cx="11079912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Through experimental observations concluded that group 1 and 2 metal oxides formed strongly basic compounds 1807-1808.  This contradicted Lavoisier’s Theory.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Also discovered muriatic acid (hydrochloric acid) did not contain any oxygen, this led Davy to propose the presence of hydrogen in a compound gave it acidic characteristics.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20993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History of acid-base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786" y="15225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b="1" dirty="0" smtClean="0"/>
              <a:t>Humphrey Davy </a:t>
            </a:r>
            <a:r>
              <a:rPr lang="en-AU" sz="2400" dirty="0" smtClean="0"/>
              <a:t>(1778-1829) using Volta’s chemical cell and the process of electrolysis separated many metals from their molten compounds.</a:t>
            </a:r>
            <a:endParaRPr lang="en-AU" sz="2400" dirty="0"/>
          </a:p>
        </p:txBody>
      </p:sp>
      <p:pic>
        <p:nvPicPr>
          <p:cNvPr id="16" name="Picture 6" descr="mage result for humphry dav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612" y="1294730"/>
            <a:ext cx="1829895" cy="215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mage result for sodium discovery dav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6" y="1471132"/>
            <a:ext cx="2853774" cy="1976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9595" y="3773637"/>
            <a:ext cx="11079912" cy="2805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Through experimental observations concluded that group 1 and 2 metal oxides formed strongly basic compounds 1807-1808.  This contradicted Lavoisier’s Theory.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 smtClean="0"/>
              <a:t>Also discovered muriatic acid (hydrochloric acid) did not contain any oxygen, this led Davy to propose the presence of hydrogen in a compound gave it acidic characteristics.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1169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History of acid-base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343117" y="1808333"/>
            <a:ext cx="7089028" cy="46846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400" dirty="0" smtClean="0"/>
              <a:t>Davy’s theory could not account for substances that contained hydrogen but not acidic, such as methane (CH</a:t>
            </a:r>
            <a:r>
              <a:rPr lang="en-AU" sz="2400" baseline="-25000" dirty="0" smtClean="0"/>
              <a:t>4</a:t>
            </a:r>
            <a:r>
              <a:rPr lang="en-AU" sz="2400" dirty="0" smtClean="0"/>
              <a:t>).</a:t>
            </a:r>
          </a:p>
          <a:p>
            <a:r>
              <a:rPr lang="en-AU" sz="2400" dirty="0" smtClean="0"/>
              <a:t>Von Liebig (1803-1873) observed that acids could produce hydrogen gas with metals and proposed a modification to Davy’s Theory.</a:t>
            </a:r>
          </a:p>
          <a:p>
            <a:r>
              <a:rPr lang="en-AU" sz="2400" dirty="0" smtClean="0"/>
              <a:t>He described acids with replaceable hydrogen.</a:t>
            </a:r>
          </a:p>
          <a:p>
            <a:r>
              <a:rPr lang="en-AU" sz="2400" dirty="0" smtClean="0"/>
              <a:t>Problems still existed, such as Copper and nitric acid produces nitrogen dioxide gas instead of hydrogen gas.</a:t>
            </a:r>
            <a:endParaRPr lang="en-AU" sz="2400" dirty="0"/>
          </a:p>
        </p:txBody>
      </p:sp>
      <p:pic>
        <p:nvPicPr>
          <p:cNvPr id="12" name="Picture 2" descr="mage result for Von Liebi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550" y="1419074"/>
            <a:ext cx="1797340" cy="22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mage result for hydrogen displacem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377" y="3831425"/>
            <a:ext cx="2862470" cy="228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mage result for copper and nitric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87"/>
          <a:stretch/>
        </p:blipFill>
        <p:spPr bwMode="auto">
          <a:xfrm>
            <a:off x="9587701" y="1473200"/>
            <a:ext cx="1420197" cy="224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78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History of acid-base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81426" y="1796672"/>
            <a:ext cx="6726203" cy="43176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sz="2400" dirty="0" smtClean="0"/>
              <a:t>Svante Arrhenius (1859-1927) developed a ground-breaking theory on electrolytic dissociation that described the ions produced in solutions when substances dissolve. (Nobel Prize)</a:t>
            </a:r>
          </a:p>
          <a:p>
            <a:pPr>
              <a:lnSpc>
                <a:spcPct val="150000"/>
              </a:lnSpc>
            </a:pPr>
            <a:r>
              <a:rPr lang="en-AU" sz="2400" dirty="0" smtClean="0"/>
              <a:t>He extended his theory to describe acids and bases as substances that formed hydrogen ions and hydroxide ions in solution.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  <p:pic>
        <p:nvPicPr>
          <p:cNvPr id="10" name="Picture 2" descr=" more mature Arrhenius, painted by Richard Borgh.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079" y="1214946"/>
            <a:ext cx="2309154" cy="274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mage result for salt dissociat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430" y="4142052"/>
            <a:ext cx="3678452" cy="1912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39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C24021E-99CE-4089-B305-9A360C8A3F86}"/>
              </a:ext>
            </a:extLst>
          </p:cNvPr>
          <p:cNvSpPr/>
          <p:nvPr/>
        </p:nvSpPr>
        <p:spPr>
          <a:xfrm>
            <a:off x="1885572" y="505184"/>
            <a:ext cx="7085708" cy="52322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AB75812-C1A5-4CA0-BF4C-E2642A169837}"/>
              </a:ext>
            </a:extLst>
          </p:cNvPr>
          <p:cNvSpPr/>
          <p:nvPr/>
        </p:nvSpPr>
        <p:spPr>
          <a:xfrm>
            <a:off x="1631572" y="318642"/>
            <a:ext cx="6862188" cy="523220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A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DA01D4-8254-4ABA-91FF-9688315F882C}"/>
              </a:ext>
            </a:extLst>
          </p:cNvPr>
          <p:cNvSpPr/>
          <p:nvPr/>
        </p:nvSpPr>
        <p:spPr>
          <a:xfrm>
            <a:off x="0" y="0"/>
            <a:ext cx="1778000" cy="1473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54CB43-234B-480B-9492-7E15D07D8772}"/>
              </a:ext>
            </a:extLst>
          </p:cNvPr>
          <p:cNvSpPr/>
          <p:nvPr/>
        </p:nvSpPr>
        <p:spPr>
          <a:xfrm>
            <a:off x="1448692" y="132100"/>
            <a:ext cx="6502400" cy="523220"/>
          </a:xfrm>
          <a:prstGeom prst="homePlat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Arrhenius theory</a:t>
            </a:r>
            <a:endParaRPr lang="en-AU" sz="3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D45957-43F1-4947-9DA9-410B34649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509" y="-49373"/>
            <a:ext cx="1916053" cy="15719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9588553-4C42-E841-944B-8BF8C2A6F699}"/>
              </a:ext>
            </a:extLst>
          </p:cNvPr>
          <p:cNvSpPr txBox="1">
            <a:spLocks/>
          </p:cNvSpPr>
          <p:nvPr/>
        </p:nvSpPr>
        <p:spPr>
          <a:xfrm>
            <a:off x="6741069" y="700036"/>
            <a:ext cx="4269851" cy="1132217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2800" dirty="0" smtClean="0"/>
              <a:t>Arrhenius Theory of Acids</a:t>
            </a:r>
            <a:endParaRPr lang="en-US" sz="2800" dirty="0"/>
          </a:p>
        </p:txBody>
      </p:sp>
      <p:pic>
        <p:nvPicPr>
          <p:cNvPr id="10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4112C599-CF9D-364F-A477-37B80D6C1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458" y="2526134"/>
            <a:ext cx="3470007" cy="3165620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AE70D35-EE26-49F5-8692-994DA40A245D}"/>
              </a:ext>
            </a:extLst>
          </p:cNvPr>
          <p:cNvSpPr txBox="1">
            <a:spLocks/>
          </p:cNvSpPr>
          <p:nvPr/>
        </p:nvSpPr>
        <p:spPr>
          <a:xfrm>
            <a:off x="7656023" y="1876969"/>
            <a:ext cx="3772396" cy="81406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i="1" dirty="0" smtClean="0">
                <a:solidFill>
                  <a:schemeClr val="bg1"/>
                </a:solidFill>
              </a:rPr>
              <a:t>Acids ionize in water to produce H</a:t>
            </a:r>
            <a:r>
              <a:rPr lang="en-US" sz="2400" i="1" baseline="30000" dirty="0" smtClean="0">
                <a:solidFill>
                  <a:schemeClr val="bg1"/>
                </a:solidFill>
              </a:rPr>
              <a:t>+</a:t>
            </a:r>
            <a:r>
              <a:rPr lang="en-US" sz="2400" i="1" dirty="0" smtClean="0">
                <a:solidFill>
                  <a:schemeClr val="bg1"/>
                </a:solidFill>
              </a:rPr>
              <a:t> ions</a:t>
            </a:r>
            <a:endParaRPr lang="en-US" sz="2400" i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61ACAC-F4C3-3A4B-8670-6D55FAB89989}"/>
              </a:ext>
            </a:extLst>
          </p:cNvPr>
          <p:cNvSpPr txBox="1"/>
          <p:nvPr/>
        </p:nvSpPr>
        <p:spPr>
          <a:xfrm>
            <a:off x="941324" y="1793576"/>
            <a:ext cx="5116046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i="1" dirty="0" err="1" smtClean="0">
                <a:solidFill>
                  <a:srgbClr val="7030A0"/>
                </a:solidFill>
              </a:rPr>
              <a:t>HCl</a:t>
            </a:r>
            <a:r>
              <a:rPr lang="en-US" sz="2400" i="1" baseline="-25000" dirty="0" smtClean="0">
                <a:solidFill>
                  <a:srgbClr val="7030A0"/>
                </a:solidFill>
              </a:rPr>
              <a:t>(g)          </a:t>
            </a:r>
            <a:r>
              <a:rPr lang="en-US" sz="2400" i="1" dirty="0" smtClean="0">
                <a:solidFill>
                  <a:srgbClr val="7030A0"/>
                </a:solidFill>
              </a:rPr>
              <a:t>→ </a:t>
            </a:r>
            <a:r>
              <a:rPr lang="en-US" sz="2400" i="1" dirty="0">
                <a:solidFill>
                  <a:srgbClr val="7030A0"/>
                </a:solidFill>
              </a:rPr>
              <a:t>H</a:t>
            </a:r>
            <a:r>
              <a:rPr lang="en-US" sz="2400" i="1" baseline="30000" dirty="0">
                <a:solidFill>
                  <a:srgbClr val="7030A0"/>
                </a:solidFill>
              </a:rPr>
              <a:t>+</a:t>
            </a:r>
            <a:r>
              <a:rPr lang="en-US" sz="2400" i="1" baseline="-25000" dirty="0">
                <a:solidFill>
                  <a:srgbClr val="7030A0"/>
                </a:solidFill>
              </a:rPr>
              <a:t>(</a:t>
            </a:r>
            <a:r>
              <a:rPr lang="en-US" sz="2400" i="1" baseline="-25000" dirty="0" err="1">
                <a:solidFill>
                  <a:srgbClr val="7030A0"/>
                </a:solidFill>
              </a:rPr>
              <a:t>aq</a:t>
            </a:r>
            <a:r>
              <a:rPr lang="en-US" sz="2400" i="1" baseline="-25000" dirty="0">
                <a:solidFill>
                  <a:srgbClr val="7030A0"/>
                </a:solidFill>
              </a:rPr>
              <a:t>) </a:t>
            </a:r>
            <a:r>
              <a:rPr lang="en-US" sz="2400" i="1" dirty="0">
                <a:solidFill>
                  <a:srgbClr val="7030A0"/>
                </a:solidFill>
              </a:rPr>
              <a:t>	+	Cl</a:t>
            </a:r>
            <a:r>
              <a:rPr lang="en-US" sz="2400" i="1" baseline="30000" dirty="0">
                <a:solidFill>
                  <a:srgbClr val="7030A0"/>
                </a:solidFill>
              </a:rPr>
              <a:t>-</a:t>
            </a:r>
            <a:r>
              <a:rPr lang="en-US" sz="2400" i="1" baseline="-25000" dirty="0">
                <a:solidFill>
                  <a:srgbClr val="7030A0"/>
                </a:solidFill>
              </a:rPr>
              <a:t>(</a:t>
            </a:r>
            <a:r>
              <a:rPr lang="en-US" sz="2400" i="1" baseline="-25000" dirty="0" err="1">
                <a:solidFill>
                  <a:srgbClr val="7030A0"/>
                </a:solidFill>
              </a:rPr>
              <a:t>aq</a:t>
            </a:r>
            <a:r>
              <a:rPr lang="en-US" sz="2400" i="1" baseline="-25000" dirty="0">
                <a:solidFill>
                  <a:srgbClr val="7030A0"/>
                </a:solidFill>
              </a:rPr>
              <a:t>)</a:t>
            </a:r>
            <a:r>
              <a:rPr lang="en-US" sz="2400" i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4E856-539E-5544-9A12-6FCFD275381D}"/>
              </a:ext>
            </a:extLst>
          </p:cNvPr>
          <p:cNvSpPr txBox="1"/>
          <p:nvPr/>
        </p:nvSpPr>
        <p:spPr>
          <a:xfrm>
            <a:off x="1077161" y="5780189"/>
            <a:ext cx="5207260" cy="830997"/>
          </a:xfrm>
          <a:prstGeom prst="rect">
            <a:avLst/>
          </a:prstGeom>
          <a:solidFill>
            <a:srgbClr val="92D050">
              <a:alpha val="5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Indicate the solvent is present(</a:t>
            </a:r>
            <a:r>
              <a:rPr lang="en-US" sz="2400" i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aq</a:t>
            </a:r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),</a:t>
            </a:r>
          </a:p>
          <a:p>
            <a:r>
              <a:rPr lang="en-US" sz="240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but don’t show it as part of the reaction.</a:t>
            </a:r>
          </a:p>
        </p:txBody>
      </p:sp>
    </p:spTree>
    <p:extLst>
      <p:ext uri="{BB962C8B-B14F-4D97-AF65-F5344CB8AC3E}">
        <p14:creationId xmlns:p14="http://schemas.microsoft.com/office/powerpoint/2010/main" val="299132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1120</Words>
  <Application>Microsoft Office PowerPoint</Application>
  <PresentationFormat>Widescreen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Mangal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 Alison [Rossmoyne Senior High School]</dc:creator>
  <cp:lastModifiedBy>BARNES Alison [Rossmoyne Senior High School]</cp:lastModifiedBy>
  <cp:revision>11</cp:revision>
  <dcterms:created xsi:type="dcterms:W3CDTF">2021-03-10T03:53:14Z</dcterms:created>
  <dcterms:modified xsi:type="dcterms:W3CDTF">2021-03-10T05:16:02Z</dcterms:modified>
</cp:coreProperties>
</file>