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23"/>
  </p:notesMasterIdLst>
  <p:sldIdLst>
    <p:sldId id="351" r:id="rId2"/>
    <p:sldId id="363" r:id="rId3"/>
    <p:sldId id="364" r:id="rId4"/>
    <p:sldId id="365" r:id="rId5"/>
    <p:sldId id="367" r:id="rId6"/>
    <p:sldId id="368" r:id="rId7"/>
    <p:sldId id="366" r:id="rId8"/>
    <p:sldId id="352" r:id="rId9"/>
    <p:sldId id="353" r:id="rId10"/>
    <p:sldId id="354" r:id="rId11"/>
    <p:sldId id="370" r:id="rId12"/>
    <p:sldId id="355" r:id="rId13"/>
    <p:sldId id="356" r:id="rId14"/>
    <p:sldId id="371" r:id="rId15"/>
    <p:sldId id="357" r:id="rId16"/>
    <p:sldId id="369" r:id="rId17"/>
    <p:sldId id="358" r:id="rId18"/>
    <p:sldId id="359" r:id="rId19"/>
    <p:sldId id="360" r:id="rId20"/>
    <p:sldId id="361" r:id="rId21"/>
    <p:sldId id="362" r:id="rId22"/>
  </p:sldIdLst>
  <p:sldSz cx="9144000" cy="5143500" type="screen16x9"/>
  <p:notesSz cx="6858000" cy="9144000"/>
  <p:embeddedFontLst>
    <p:embeddedFont>
      <p:font typeface="Cambria" panose="02040503050406030204" pitchFamily="18" charset="0"/>
      <p:regular r:id="rId24"/>
      <p:bold r:id="rId25"/>
      <p:italic r:id="rId26"/>
      <p:boldItalic r:id="rId27"/>
    </p:embeddedFont>
    <p:embeddedFont>
      <p:font typeface="Frank Ruhl Libre Medium" panose="00000600000000000000" charset="0"/>
      <p:regular r:id="rId28"/>
      <p:bold r:id="rId29"/>
      <p:italic r:id="rId30"/>
      <p:boldItalic r:id="rId31"/>
    </p:embeddedFont>
    <p:embeddedFont>
      <p:font typeface="Calibri" panose="020F0502020204030204" pitchFamily="34" charset="0"/>
      <p:regular r:id="rId32"/>
      <p:bold r:id="rId33"/>
      <p:italic r:id="rId34"/>
      <p:boldItalic r:id="rId35"/>
    </p:embeddedFont>
    <p:embeddedFont>
      <p:font typeface="Frank Ruhl Libre" panose="00000500000000000000" charset="-79"/>
      <p:regular r:id="rId36"/>
      <p:bold r:id="rId37"/>
    </p:embeddedFont>
    <p:embeddedFont>
      <p:font typeface="Libre Baskerville" panose="020B0604020202020204" charset="0"/>
      <p:regular r:id="rId38"/>
      <p:bold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7F447AA-46E3-4AA0-9303-2B832973A806}">
  <a:tblStyle styleId="{E7F447AA-46E3-4AA0-9303-2B832973A806}"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5"/>
  </p:normalViewPr>
  <p:slideViewPr>
    <p:cSldViewPr snapToGrid="0">
      <p:cViewPr varScale="1">
        <p:scale>
          <a:sx n="144" d="100"/>
          <a:sy n="144" d="100"/>
        </p:scale>
        <p:origin x="654" y="11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8455296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78004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93267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5f391192_0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4" name="Google Shape;204;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607645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5f391192_029:notes"/>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8" name="Google Shape;198;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193267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3"/>
        <p:cNvGrpSpPr/>
        <p:nvPr/>
      </p:nvGrpSpPr>
      <p:grpSpPr>
        <a:xfrm>
          <a:off x="0" y="0"/>
          <a:ext cx="0" cy="0"/>
          <a:chOff x="0" y="0"/>
          <a:chExt cx="0" cy="0"/>
        </a:xfrm>
      </p:grpSpPr>
      <p:grpSp>
        <p:nvGrpSpPr>
          <p:cNvPr id="24" name="Google Shape;24;p3"/>
          <p:cNvGrpSpPr/>
          <p:nvPr/>
        </p:nvGrpSpPr>
        <p:grpSpPr>
          <a:xfrm>
            <a:off x="2316267" y="304925"/>
            <a:ext cx="4511142" cy="4526109"/>
            <a:chOff x="2316267" y="304925"/>
            <a:chExt cx="4511142" cy="4526109"/>
          </a:xfrm>
        </p:grpSpPr>
        <p:sp>
          <p:nvSpPr>
            <p:cNvPr id="25" name="Google Shape;25;p3"/>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26" name="Google Shape;26;p3"/>
            <p:cNvSpPr/>
            <p:nvPr/>
          </p:nvSpPr>
          <p:spPr>
            <a:xfrm>
              <a:off x="2626375" y="617375"/>
              <a:ext cx="3676062"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27" name="Google Shape;27;p3"/>
            <p:cNvSpPr/>
            <p:nvPr/>
          </p:nvSpPr>
          <p:spPr>
            <a:xfrm rot="10800000">
              <a:off x="2841625" y="811975"/>
              <a:ext cx="3676062"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28" name="Google Shape;28;p3"/>
            <p:cNvPicPr preferRelativeResize="0"/>
            <p:nvPr/>
          </p:nvPicPr>
          <p:blipFill>
            <a:blip r:embed="rId3">
              <a:alphaModFix/>
            </a:blip>
            <a:stretch>
              <a:fillRect/>
            </a:stretch>
          </p:blipFill>
          <p:spPr>
            <a:xfrm rot="-2700000">
              <a:off x="2700667" y="3795246"/>
              <a:ext cx="152400" cy="1150374"/>
            </a:xfrm>
            <a:prstGeom prst="rect">
              <a:avLst/>
            </a:prstGeom>
            <a:noFill/>
            <a:ln>
              <a:noFill/>
            </a:ln>
          </p:spPr>
        </p:pic>
        <p:pic>
          <p:nvPicPr>
            <p:cNvPr id="29" name="Google Shape;29;p3"/>
            <p:cNvPicPr preferRelativeResize="0"/>
            <p:nvPr/>
          </p:nvPicPr>
          <p:blipFill>
            <a:blip r:embed="rId3">
              <a:alphaModFix/>
            </a:blip>
            <a:stretch>
              <a:fillRect/>
            </a:stretch>
          </p:blipFill>
          <p:spPr>
            <a:xfrm rot="8100000">
              <a:off x="6290608" y="190338"/>
              <a:ext cx="152400" cy="1150374"/>
            </a:xfrm>
            <a:prstGeom prst="rect">
              <a:avLst/>
            </a:prstGeom>
            <a:noFill/>
            <a:ln>
              <a:noFill/>
            </a:ln>
          </p:spPr>
        </p:pic>
      </p:grpSp>
      <p:sp>
        <p:nvSpPr>
          <p:cNvPr id="30" name="Google Shape;30;p3"/>
          <p:cNvSpPr txBox="1">
            <a:spLocks noGrp="1"/>
          </p:cNvSpPr>
          <p:nvPr>
            <p:ph type="ctrTitle"/>
          </p:nvPr>
        </p:nvSpPr>
        <p:spPr>
          <a:xfrm>
            <a:off x="2795175" y="1668850"/>
            <a:ext cx="3553500" cy="1159800"/>
          </a:xfrm>
          <a:prstGeom prst="rect">
            <a:avLst/>
          </a:prstGeom>
        </p:spPr>
        <p:txBody>
          <a:bodyPr spcFirstLastPara="1" wrap="square" lIns="0" tIns="0" rIns="0" bIns="0" anchor="b" anchorCtr="0"/>
          <a:lstStyle>
            <a:lvl1pPr lvl="0" algn="ctr" rtl="0">
              <a:spcBef>
                <a:spcPts val="0"/>
              </a:spcBef>
              <a:spcAft>
                <a:spcPts val="0"/>
              </a:spcAft>
              <a:buSzPts val="3000"/>
              <a:buNone/>
              <a:defRPr sz="30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31" name="Google Shape;31;p3"/>
          <p:cNvSpPr txBox="1">
            <a:spLocks noGrp="1"/>
          </p:cNvSpPr>
          <p:nvPr>
            <p:ph type="subTitle" idx="1"/>
          </p:nvPr>
        </p:nvSpPr>
        <p:spPr>
          <a:xfrm>
            <a:off x="2795175" y="2948146"/>
            <a:ext cx="3553500" cy="297900"/>
          </a:xfrm>
          <a:prstGeom prst="rect">
            <a:avLst/>
          </a:prstGeom>
        </p:spPr>
        <p:txBody>
          <a:bodyPr spcFirstLastPara="1" wrap="square" lIns="0" tIns="0" rIns="0" bIns="0" anchor="t" anchorCtr="0"/>
          <a:lstStyle>
            <a:lvl1pPr lvl="0" algn="ctr" rtl="0">
              <a:spcBef>
                <a:spcPts val="0"/>
              </a:spcBef>
              <a:spcAft>
                <a:spcPts val="0"/>
              </a:spcAft>
              <a:buSzPts val="1600"/>
              <a:buNone/>
              <a:defRPr sz="1600">
                <a:solidFill>
                  <a:srgbClr val="B0C6D3"/>
                </a:solidFill>
              </a:defRPr>
            </a:lvl1pPr>
            <a:lvl2pPr lvl="1" algn="ctr" rtl="0">
              <a:spcBef>
                <a:spcPts val="0"/>
              </a:spcBef>
              <a:spcAft>
                <a:spcPts val="0"/>
              </a:spcAft>
              <a:buSzPts val="1600"/>
              <a:buNone/>
              <a:defRPr sz="1600">
                <a:solidFill>
                  <a:srgbClr val="B0C6D3"/>
                </a:solidFill>
              </a:defRPr>
            </a:lvl2pPr>
            <a:lvl3pPr lvl="2" algn="ctr" rtl="0">
              <a:spcBef>
                <a:spcPts val="0"/>
              </a:spcBef>
              <a:spcAft>
                <a:spcPts val="0"/>
              </a:spcAft>
              <a:buSzPts val="1600"/>
              <a:buNone/>
              <a:defRPr sz="1600">
                <a:solidFill>
                  <a:srgbClr val="B0C6D3"/>
                </a:solidFill>
              </a:defRPr>
            </a:lvl3pPr>
            <a:lvl4pPr lvl="3" algn="ctr" rtl="0">
              <a:spcBef>
                <a:spcPts val="0"/>
              </a:spcBef>
              <a:spcAft>
                <a:spcPts val="0"/>
              </a:spcAft>
              <a:buSzPts val="1600"/>
              <a:buNone/>
              <a:defRPr sz="1600">
                <a:solidFill>
                  <a:srgbClr val="B0C6D3"/>
                </a:solidFill>
              </a:defRPr>
            </a:lvl4pPr>
            <a:lvl5pPr lvl="4" algn="ctr" rtl="0">
              <a:spcBef>
                <a:spcPts val="0"/>
              </a:spcBef>
              <a:spcAft>
                <a:spcPts val="0"/>
              </a:spcAft>
              <a:buSzPts val="1600"/>
              <a:buNone/>
              <a:defRPr sz="1600">
                <a:solidFill>
                  <a:srgbClr val="B0C6D3"/>
                </a:solidFill>
              </a:defRPr>
            </a:lvl5pPr>
            <a:lvl6pPr lvl="5" algn="ctr" rtl="0">
              <a:spcBef>
                <a:spcPts val="0"/>
              </a:spcBef>
              <a:spcAft>
                <a:spcPts val="0"/>
              </a:spcAft>
              <a:buSzPts val="1600"/>
              <a:buNone/>
              <a:defRPr sz="1600">
                <a:solidFill>
                  <a:srgbClr val="B0C6D3"/>
                </a:solidFill>
              </a:defRPr>
            </a:lvl6pPr>
            <a:lvl7pPr lvl="6" algn="ctr" rtl="0">
              <a:spcBef>
                <a:spcPts val="0"/>
              </a:spcBef>
              <a:spcAft>
                <a:spcPts val="0"/>
              </a:spcAft>
              <a:buSzPts val="1600"/>
              <a:buNone/>
              <a:defRPr sz="1600">
                <a:solidFill>
                  <a:srgbClr val="B0C6D3"/>
                </a:solidFill>
              </a:defRPr>
            </a:lvl7pPr>
            <a:lvl8pPr lvl="7" algn="ctr" rtl="0">
              <a:spcBef>
                <a:spcPts val="0"/>
              </a:spcBef>
              <a:spcAft>
                <a:spcPts val="0"/>
              </a:spcAft>
              <a:buSzPts val="1600"/>
              <a:buNone/>
              <a:defRPr sz="1600">
                <a:solidFill>
                  <a:srgbClr val="B0C6D3"/>
                </a:solidFill>
              </a:defRPr>
            </a:lvl8pPr>
            <a:lvl9pPr lvl="8" algn="ctr" rtl="0">
              <a:spcBef>
                <a:spcPts val="0"/>
              </a:spcBef>
              <a:spcAft>
                <a:spcPts val="0"/>
              </a:spcAft>
              <a:buSzPts val="1600"/>
              <a:buNone/>
              <a:defRPr sz="1600">
                <a:solidFill>
                  <a:srgbClr val="B0C6D3"/>
                </a:solidFill>
              </a:defRPr>
            </a:lvl9pPr>
          </a:lstStyle>
          <a:p>
            <a:endParaRPr/>
          </a:p>
        </p:txBody>
      </p:sp>
      <p:grpSp>
        <p:nvGrpSpPr>
          <p:cNvPr id="32" name="Google Shape;32;p3"/>
          <p:cNvGrpSpPr/>
          <p:nvPr/>
        </p:nvGrpSpPr>
        <p:grpSpPr>
          <a:xfrm>
            <a:off x="4357664" y="3735189"/>
            <a:ext cx="428350" cy="428530"/>
            <a:chOff x="1191725" y="238125"/>
            <a:chExt cx="5236550" cy="5238750"/>
          </a:xfrm>
        </p:grpSpPr>
        <p:sp>
          <p:nvSpPr>
            <p:cNvPr id="33" name="Google Shape;33;p3"/>
            <p:cNvSpPr/>
            <p:nvPr/>
          </p:nvSpPr>
          <p:spPr>
            <a:xfrm>
              <a:off x="2218800" y="1278375"/>
              <a:ext cx="1018300" cy="1002925"/>
            </a:xfrm>
            <a:custGeom>
              <a:avLst/>
              <a:gdLst/>
              <a:ahLst/>
              <a:cxnLst/>
              <a:rect l="0" t="0" r="0" b="0"/>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34" name="Google Shape;34;p3"/>
            <p:cNvSpPr/>
            <p:nvPr/>
          </p:nvSpPr>
          <p:spPr>
            <a:xfrm>
              <a:off x="2227575" y="3429300"/>
              <a:ext cx="1002925" cy="1018300"/>
            </a:xfrm>
            <a:custGeom>
              <a:avLst/>
              <a:gdLst/>
              <a:ahLst/>
              <a:cxnLst/>
              <a:rect l="0" t="0" r="0" b="0"/>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35" name="Google Shape;35;p3"/>
            <p:cNvSpPr/>
            <p:nvPr/>
          </p:nvSpPr>
          <p:spPr>
            <a:xfrm>
              <a:off x="4385100" y="1267400"/>
              <a:ext cx="1005125" cy="1020500"/>
            </a:xfrm>
            <a:custGeom>
              <a:avLst/>
              <a:gdLst/>
              <a:ahLst/>
              <a:cxnLst/>
              <a:rect l="0" t="0" r="0" b="0"/>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36" name="Google Shape;36;p3"/>
            <p:cNvSpPr/>
            <p:nvPr/>
          </p:nvSpPr>
          <p:spPr>
            <a:xfrm>
              <a:off x="4380700" y="3435900"/>
              <a:ext cx="1018300" cy="1002925"/>
            </a:xfrm>
            <a:custGeom>
              <a:avLst/>
              <a:gdLst/>
              <a:ahLst/>
              <a:cxnLst/>
              <a:rect l="0" t="0" r="0" b="0"/>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37" name="Google Shape;37;p3"/>
            <p:cNvSpPr/>
            <p:nvPr/>
          </p:nvSpPr>
          <p:spPr>
            <a:xfrm>
              <a:off x="1191725" y="238125"/>
              <a:ext cx="5236550" cy="5238750"/>
            </a:xfrm>
            <a:custGeom>
              <a:avLst/>
              <a:gdLst/>
              <a:ahLst/>
              <a:cxnLst/>
              <a:rect l="0" t="0" r="0" b="0"/>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5"/>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51" name="Google Shape;51;p5"/>
          <p:cNvGrpSpPr/>
          <p:nvPr/>
        </p:nvGrpSpPr>
        <p:grpSpPr>
          <a:xfrm>
            <a:off x="312475" y="304925"/>
            <a:ext cx="8519109" cy="4526109"/>
            <a:chOff x="312475" y="304925"/>
            <a:chExt cx="8519109" cy="4526109"/>
          </a:xfrm>
        </p:grpSpPr>
        <p:sp>
          <p:nvSpPr>
            <p:cNvPr id="52" name="Google Shape;52;p5"/>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53" name="Google Shape;53;p5"/>
            <p:cNvSpPr/>
            <p:nvPr/>
          </p:nvSpPr>
          <p:spPr>
            <a:xfrm>
              <a:off x="624925" y="617375"/>
              <a:ext cx="7719575"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54" name="Google Shape;54;p5"/>
            <p:cNvSpPr/>
            <p:nvPr/>
          </p:nvSpPr>
          <p:spPr>
            <a:xfrm rot="10800000">
              <a:off x="799550" y="811975"/>
              <a:ext cx="7719575"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55" name="Google Shape;55;p5"/>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56" name="Google Shape;56;p5"/>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grpSp>
        <p:nvGrpSpPr>
          <p:cNvPr id="57" name="Google Shape;57;p5"/>
          <p:cNvGrpSpPr/>
          <p:nvPr/>
        </p:nvGrpSpPr>
        <p:grpSpPr>
          <a:xfrm>
            <a:off x="4433231" y="1195444"/>
            <a:ext cx="277537" cy="277654"/>
            <a:chOff x="1191725" y="238125"/>
            <a:chExt cx="5236550" cy="5238750"/>
          </a:xfrm>
        </p:grpSpPr>
        <p:sp>
          <p:nvSpPr>
            <p:cNvPr id="58" name="Google Shape;58;p5"/>
            <p:cNvSpPr/>
            <p:nvPr/>
          </p:nvSpPr>
          <p:spPr>
            <a:xfrm>
              <a:off x="2218800" y="1278375"/>
              <a:ext cx="1018300" cy="1002925"/>
            </a:xfrm>
            <a:custGeom>
              <a:avLst/>
              <a:gdLst/>
              <a:ahLst/>
              <a:cxnLst/>
              <a:rect l="0" t="0" r="0" b="0"/>
              <a:pathLst>
                <a:path w="40732" h="40117" extrusionOk="0">
                  <a:moveTo>
                    <a:pt x="0" y="1"/>
                  </a:moveTo>
                  <a:lnTo>
                    <a:pt x="23225" y="40116"/>
                  </a:lnTo>
                  <a:lnTo>
                    <a:pt x="37212" y="36158"/>
                  </a:lnTo>
                  <a:lnTo>
                    <a:pt x="40731" y="22962"/>
                  </a:lnTo>
                  <a:lnTo>
                    <a:pt x="0"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59" name="Google Shape;59;p5"/>
            <p:cNvSpPr/>
            <p:nvPr/>
          </p:nvSpPr>
          <p:spPr>
            <a:xfrm>
              <a:off x="2227575" y="3429300"/>
              <a:ext cx="1002925" cy="1018300"/>
            </a:xfrm>
            <a:custGeom>
              <a:avLst/>
              <a:gdLst/>
              <a:ahLst/>
              <a:cxnLst/>
              <a:rect l="0" t="0" r="0" b="0"/>
              <a:pathLst>
                <a:path w="40117" h="40732" extrusionOk="0">
                  <a:moveTo>
                    <a:pt x="22962" y="1"/>
                  </a:moveTo>
                  <a:lnTo>
                    <a:pt x="1" y="40732"/>
                  </a:lnTo>
                  <a:lnTo>
                    <a:pt x="40116" y="17595"/>
                  </a:lnTo>
                  <a:lnTo>
                    <a:pt x="36158" y="3608"/>
                  </a:lnTo>
                  <a:lnTo>
                    <a:pt x="22962"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60" name="Google Shape;60;p5"/>
            <p:cNvSpPr/>
            <p:nvPr/>
          </p:nvSpPr>
          <p:spPr>
            <a:xfrm>
              <a:off x="4385100" y="1267400"/>
              <a:ext cx="1005125" cy="1020500"/>
            </a:xfrm>
            <a:custGeom>
              <a:avLst/>
              <a:gdLst/>
              <a:ahLst/>
              <a:cxnLst/>
              <a:rect l="0" t="0" r="0" b="0"/>
              <a:pathLst>
                <a:path w="40205" h="40820" extrusionOk="0">
                  <a:moveTo>
                    <a:pt x="40204" y="0"/>
                  </a:moveTo>
                  <a:lnTo>
                    <a:pt x="1" y="23313"/>
                  </a:lnTo>
                  <a:lnTo>
                    <a:pt x="3872" y="37300"/>
                  </a:lnTo>
                  <a:lnTo>
                    <a:pt x="17155" y="40819"/>
                  </a:lnTo>
                  <a:lnTo>
                    <a:pt x="40204" y="0"/>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61" name="Google Shape;61;p5"/>
            <p:cNvSpPr/>
            <p:nvPr/>
          </p:nvSpPr>
          <p:spPr>
            <a:xfrm>
              <a:off x="4380700" y="3435900"/>
              <a:ext cx="1018300" cy="1002925"/>
            </a:xfrm>
            <a:custGeom>
              <a:avLst/>
              <a:gdLst/>
              <a:ahLst/>
              <a:cxnLst/>
              <a:rect l="0" t="0" r="0" b="0"/>
              <a:pathLst>
                <a:path w="40732" h="40117" extrusionOk="0">
                  <a:moveTo>
                    <a:pt x="17507" y="1"/>
                  </a:moveTo>
                  <a:lnTo>
                    <a:pt x="3520" y="3872"/>
                  </a:lnTo>
                  <a:lnTo>
                    <a:pt x="1" y="17155"/>
                  </a:lnTo>
                  <a:lnTo>
                    <a:pt x="40732" y="40116"/>
                  </a:lnTo>
                  <a:lnTo>
                    <a:pt x="17507" y="1"/>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sp>
          <p:nvSpPr>
            <p:cNvPr id="62" name="Google Shape;62;p5"/>
            <p:cNvSpPr/>
            <p:nvPr/>
          </p:nvSpPr>
          <p:spPr>
            <a:xfrm>
              <a:off x="1191725" y="238125"/>
              <a:ext cx="5236550" cy="5238750"/>
            </a:xfrm>
            <a:custGeom>
              <a:avLst/>
              <a:gdLst/>
              <a:ahLst/>
              <a:cxnLst/>
              <a:rect l="0" t="0" r="0" b="0"/>
              <a:pathLst>
                <a:path w="209462" h="209550" extrusionOk="0">
                  <a:moveTo>
                    <a:pt x="103807" y="20761"/>
                  </a:moveTo>
                  <a:lnTo>
                    <a:pt x="103983" y="105391"/>
                  </a:lnTo>
                  <a:lnTo>
                    <a:pt x="103983" y="105391"/>
                  </a:lnTo>
                  <a:lnTo>
                    <a:pt x="89292" y="85245"/>
                  </a:lnTo>
                  <a:lnTo>
                    <a:pt x="103807" y="20761"/>
                  </a:lnTo>
                  <a:close/>
                  <a:moveTo>
                    <a:pt x="125097" y="89644"/>
                  </a:moveTo>
                  <a:lnTo>
                    <a:pt x="189668" y="104335"/>
                  </a:lnTo>
                  <a:lnTo>
                    <a:pt x="103983" y="105391"/>
                  </a:lnTo>
                  <a:lnTo>
                    <a:pt x="120170" y="124481"/>
                  </a:lnTo>
                  <a:lnTo>
                    <a:pt x="105479" y="188964"/>
                  </a:lnTo>
                  <a:lnTo>
                    <a:pt x="103983" y="105391"/>
                  </a:lnTo>
                  <a:lnTo>
                    <a:pt x="84277" y="120082"/>
                  </a:lnTo>
                  <a:lnTo>
                    <a:pt x="19706" y="105391"/>
                  </a:lnTo>
                  <a:lnTo>
                    <a:pt x="103983" y="105391"/>
                  </a:lnTo>
                  <a:lnTo>
                    <a:pt x="125097" y="89644"/>
                  </a:lnTo>
                  <a:close/>
                  <a:moveTo>
                    <a:pt x="104423" y="0"/>
                  </a:moveTo>
                  <a:lnTo>
                    <a:pt x="82518" y="82078"/>
                  </a:lnTo>
                  <a:lnTo>
                    <a:pt x="0" y="105127"/>
                  </a:lnTo>
                  <a:lnTo>
                    <a:pt x="81902" y="127032"/>
                  </a:lnTo>
                  <a:lnTo>
                    <a:pt x="104951" y="209550"/>
                  </a:lnTo>
                  <a:lnTo>
                    <a:pt x="126856" y="127472"/>
                  </a:lnTo>
                  <a:lnTo>
                    <a:pt x="209462" y="104511"/>
                  </a:lnTo>
                  <a:lnTo>
                    <a:pt x="127384" y="82694"/>
                  </a:lnTo>
                  <a:lnTo>
                    <a:pt x="104423" y="0"/>
                  </a:lnTo>
                  <a:close/>
                </a:path>
              </a:pathLst>
            </a:custGeom>
            <a:solidFill>
              <a:srgbClr val="B0C6D3"/>
            </a:solidFill>
            <a:ln>
              <a:noFill/>
            </a:ln>
          </p:spPr>
          <p:txBody>
            <a:bodyPr spcFirstLastPara="1" wrap="square" lIns="91425" tIns="91425" rIns="91425" bIns="91425" anchor="ctr" anchorCtr="0">
              <a:noAutofit/>
            </a:bodyPr>
            <a:lstStyle/>
            <a:p>
              <a:pPr marL="0" lvl="0" indent="0" rtl="0">
                <a:spcBef>
                  <a:spcPts val="0"/>
                </a:spcBef>
                <a:spcAft>
                  <a:spcPts val="0"/>
                </a:spcAft>
                <a:buNone/>
              </a:pPr>
              <a:endParaRPr>
                <a:solidFill>
                  <a:srgbClr val="B0C6D3"/>
                </a:solidFill>
              </a:endParaRPr>
            </a:p>
          </p:txBody>
        </p:sp>
      </p:grpSp>
      <p:sp>
        <p:nvSpPr>
          <p:cNvPr id="63" name="Google Shape;63;p5"/>
          <p:cNvSpPr txBox="1">
            <a:spLocks noGrp="1"/>
          </p:cNvSpPr>
          <p:nvPr>
            <p:ph type="title"/>
          </p:nvPr>
        </p:nvSpPr>
        <p:spPr>
          <a:xfrm>
            <a:off x="1003200" y="617375"/>
            <a:ext cx="7137600" cy="548700"/>
          </a:xfrm>
          <a:prstGeom prst="rect">
            <a:avLst/>
          </a:prstGeom>
        </p:spPr>
        <p:txBody>
          <a:bodyPr spcFirstLastPara="1" wrap="square" lIns="0" tIns="0" rIns="0" bIns="0" anchor="b" anchorCtr="0"/>
          <a:lstStyle>
            <a:lvl1pPr lvl="0">
              <a:spcBef>
                <a:spcPts val="0"/>
              </a:spcBef>
              <a:spcAft>
                <a:spcPts val="0"/>
              </a:spcAft>
              <a:buSzPts val="1600"/>
              <a:buNone/>
              <a:defRPr/>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64" name="Google Shape;64;p5"/>
          <p:cNvSpPr txBox="1">
            <a:spLocks noGrp="1"/>
          </p:cNvSpPr>
          <p:nvPr>
            <p:ph type="body" idx="1"/>
          </p:nvPr>
        </p:nvSpPr>
        <p:spPr>
          <a:xfrm>
            <a:off x="1003200" y="1563725"/>
            <a:ext cx="7137600" cy="2760300"/>
          </a:xfrm>
          <a:prstGeom prst="rect">
            <a:avLst/>
          </a:prstGeom>
        </p:spPr>
        <p:txBody>
          <a:bodyPr spcFirstLastPara="1" wrap="square" lIns="0" tIns="0" rIns="0" bIns="0"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sp>
        <p:nvSpPr>
          <p:cNvPr id="65" name="Google Shape;65;p5"/>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Quote">
    <p:bg>
      <p:bgPr>
        <a:blipFill>
          <a:blip r:embed="rId2">
            <a:alphaModFix/>
          </a:blip>
          <a:stretch>
            <a:fillRect/>
          </a:stretch>
        </a:blipFill>
        <a:effectLst/>
      </p:bgPr>
    </p:bg>
    <p:spTree>
      <p:nvGrpSpPr>
        <p:cNvPr id="1" name="Shape 38"/>
        <p:cNvGrpSpPr/>
        <p:nvPr/>
      </p:nvGrpSpPr>
      <p:grpSpPr>
        <a:xfrm>
          <a:off x="0" y="0"/>
          <a:ext cx="0" cy="0"/>
          <a:chOff x="0" y="0"/>
          <a:chExt cx="0" cy="0"/>
        </a:xfrm>
      </p:grpSpPr>
      <p:sp>
        <p:nvSpPr>
          <p:cNvPr id="39" name="Google Shape;39;p4"/>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40" name="Google Shape;40;p4"/>
          <p:cNvGrpSpPr/>
          <p:nvPr/>
        </p:nvGrpSpPr>
        <p:grpSpPr>
          <a:xfrm>
            <a:off x="2316267" y="304925"/>
            <a:ext cx="4511142" cy="4526109"/>
            <a:chOff x="2316267" y="304925"/>
            <a:chExt cx="4511142" cy="4526109"/>
          </a:xfrm>
        </p:grpSpPr>
        <p:sp>
          <p:nvSpPr>
            <p:cNvPr id="41" name="Google Shape;41;p4"/>
            <p:cNvSpPr/>
            <p:nvPr/>
          </p:nvSpPr>
          <p:spPr>
            <a:xfrm>
              <a:off x="2550175" y="541175"/>
              <a:ext cx="40437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42" name="Google Shape;42;p4"/>
            <p:cNvSpPr/>
            <p:nvPr/>
          </p:nvSpPr>
          <p:spPr>
            <a:xfrm>
              <a:off x="2626375" y="617375"/>
              <a:ext cx="3676062"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43" name="Google Shape;43;p4"/>
            <p:cNvSpPr/>
            <p:nvPr/>
          </p:nvSpPr>
          <p:spPr>
            <a:xfrm rot="10800000">
              <a:off x="2841625" y="811975"/>
              <a:ext cx="3676062"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44" name="Google Shape;44;p4"/>
            <p:cNvPicPr preferRelativeResize="0"/>
            <p:nvPr/>
          </p:nvPicPr>
          <p:blipFill>
            <a:blip r:embed="rId3">
              <a:alphaModFix/>
            </a:blip>
            <a:stretch>
              <a:fillRect/>
            </a:stretch>
          </p:blipFill>
          <p:spPr>
            <a:xfrm rot="-2700000">
              <a:off x="2700667" y="3795246"/>
              <a:ext cx="152400" cy="1150374"/>
            </a:xfrm>
            <a:prstGeom prst="rect">
              <a:avLst/>
            </a:prstGeom>
            <a:noFill/>
            <a:ln>
              <a:noFill/>
            </a:ln>
          </p:spPr>
        </p:pic>
        <p:pic>
          <p:nvPicPr>
            <p:cNvPr id="45" name="Google Shape;45;p4"/>
            <p:cNvPicPr preferRelativeResize="0"/>
            <p:nvPr/>
          </p:nvPicPr>
          <p:blipFill>
            <a:blip r:embed="rId3">
              <a:alphaModFix/>
            </a:blip>
            <a:stretch>
              <a:fillRect/>
            </a:stretch>
          </p:blipFill>
          <p:spPr>
            <a:xfrm rot="8100000">
              <a:off x="6290608" y="190338"/>
              <a:ext cx="152400" cy="1150374"/>
            </a:xfrm>
            <a:prstGeom prst="rect">
              <a:avLst/>
            </a:prstGeom>
            <a:noFill/>
            <a:ln>
              <a:noFill/>
            </a:ln>
          </p:spPr>
        </p:pic>
      </p:grpSp>
      <p:sp>
        <p:nvSpPr>
          <p:cNvPr id="46" name="Google Shape;46;p4"/>
          <p:cNvSpPr txBox="1">
            <a:spLocks noGrp="1"/>
          </p:cNvSpPr>
          <p:nvPr>
            <p:ph type="body" idx="1"/>
          </p:nvPr>
        </p:nvSpPr>
        <p:spPr>
          <a:xfrm>
            <a:off x="3009700" y="1187400"/>
            <a:ext cx="3124500" cy="2768700"/>
          </a:xfrm>
          <a:prstGeom prst="rect">
            <a:avLst/>
          </a:prstGeom>
        </p:spPr>
        <p:txBody>
          <a:bodyPr spcFirstLastPara="1" wrap="square" lIns="0" tIns="0" rIns="0" bIns="0" anchor="ctr" anchorCtr="0"/>
          <a:lstStyle>
            <a:lvl1pPr marL="457200" lvl="0" indent="-342900" algn="ctr" rtl="0">
              <a:spcBef>
                <a:spcPts val="600"/>
              </a:spcBef>
              <a:spcAft>
                <a:spcPts val="0"/>
              </a:spcAft>
              <a:buSzPts val="1800"/>
              <a:buFont typeface="Libre Baskerville"/>
              <a:buChar char="➢"/>
              <a:defRPr sz="1800" i="1">
                <a:latin typeface="Libre Baskerville"/>
                <a:ea typeface="Libre Baskerville"/>
                <a:cs typeface="Libre Baskerville"/>
                <a:sym typeface="Libre Baskerville"/>
              </a:defRPr>
            </a:lvl1pPr>
            <a:lvl2pPr marL="914400" lvl="1"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2pPr>
            <a:lvl3pPr marL="1371600" lvl="2"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3pPr>
            <a:lvl4pPr marL="1828800" lvl="3"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4pPr>
            <a:lvl5pPr marL="2286000" lvl="4"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5pPr>
            <a:lvl6pPr marL="2743200" lvl="5"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6pPr>
            <a:lvl7pPr marL="3200400" lvl="6"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7pPr>
            <a:lvl8pPr marL="3657600" lvl="7" indent="-342900" algn="ctr" rtl="0">
              <a:spcBef>
                <a:spcPts val="0"/>
              </a:spcBef>
              <a:spcAft>
                <a:spcPts val="0"/>
              </a:spcAft>
              <a:buSzPts val="1800"/>
              <a:buFont typeface="Libre Baskerville"/>
              <a:buChar char="￫"/>
              <a:defRPr sz="1800" i="1">
                <a:latin typeface="Libre Baskerville"/>
                <a:ea typeface="Libre Baskerville"/>
                <a:cs typeface="Libre Baskerville"/>
                <a:sym typeface="Libre Baskerville"/>
              </a:defRPr>
            </a:lvl8pPr>
            <a:lvl9pPr marL="4114800" lvl="8" indent="-342900" algn="ctr">
              <a:spcBef>
                <a:spcPts val="0"/>
              </a:spcBef>
              <a:spcAft>
                <a:spcPts val="0"/>
              </a:spcAft>
              <a:buSzPts val="1800"/>
              <a:buFont typeface="Libre Baskerville"/>
              <a:buChar char="￫"/>
              <a:defRPr sz="1800" i="1">
                <a:latin typeface="Libre Baskerville"/>
                <a:ea typeface="Libre Baskerville"/>
                <a:cs typeface="Libre Baskerville"/>
                <a:sym typeface="Libre Baskerville"/>
              </a:defRPr>
            </a:lvl9pPr>
          </a:lstStyle>
          <a:p>
            <a:endParaRPr/>
          </a:p>
        </p:txBody>
      </p:sp>
      <p:sp>
        <p:nvSpPr>
          <p:cNvPr id="47" name="Google Shape;47;p4"/>
          <p:cNvSpPr txBox="1"/>
          <p:nvPr/>
        </p:nvSpPr>
        <p:spPr>
          <a:xfrm>
            <a:off x="3593400" y="628969"/>
            <a:ext cx="1957200" cy="653700"/>
          </a:xfrm>
          <a:prstGeom prst="rect">
            <a:avLst/>
          </a:prstGeom>
          <a:noFill/>
          <a:ln>
            <a:noFill/>
          </a:ln>
        </p:spPr>
        <p:txBody>
          <a:bodyPr spcFirstLastPara="1" wrap="square" lIns="0" tIns="0" rIns="0" bIns="0" anchor="t" anchorCtr="0">
            <a:noAutofit/>
          </a:bodyPr>
          <a:lstStyle/>
          <a:p>
            <a:pPr marL="0" lvl="0" indent="0" algn="ctr">
              <a:spcBef>
                <a:spcPts val="0"/>
              </a:spcBef>
              <a:spcAft>
                <a:spcPts val="0"/>
              </a:spcAft>
              <a:buNone/>
            </a:pPr>
            <a:r>
              <a:rPr lang="en" sz="7200">
                <a:solidFill>
                  <a:srgbClr val="B0C6D3"/>
                </a:solidFill>
                <a:latin typeface="Frank Ruhl Libre"/>
                <a:ea typeface="Frank Ruhl Libre"/>
                <a:cs typeface="Frank Ruhl Libre"/>
                <a:sym typeface="Frank Ruhl Libre"/>
              </a:rPr>
              <a:t>“</a:t>
            </a:r>
            <a:endParaRPr sz="7200">
              <a:solidFill>
                <a:srgbClr val="B0C6D3"/>
              </a:solidFill>
              <a:latin typeface="Frank Ruhl Libre"/>
              <a:ea typeface="Frank Ruhl Libre"/>
              <a:cs typeface="Frank Ruhl Libre"/>
              <a:sym typeface="Frank Ruhl Libre"/>
            </a:endParaRPr>
          </a:p>
        </p:txBody>
      </p:sp>
      <p:sp>
        <p:nvSpPr>
          <p:cNvPr id="48" name="Google Shape;48;p4"/>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064019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151"/>
        <p:cNvGrpSpPr/>
        <p:nvPr/>
      </p:nvGrpSpPr>
      <p:grpSpPr>
        <a:xfrm>
          <a:off x="0" y="0"/>
          <a:ext cx="0" cy="0"/>
          <a:chOff x="0" y="0"/>
          <a:chExt cx="0" cy="0"/>
        </a:xfrm>
      </p:grpSpPr>
      <p:sp>
        <p:nvSpPr>
          <p:cNvPr id="152" name="Google Shape;152;p11"/>
          <p:cNvSpPr/>
          <p:nvPr/>
        </p:nvSpPr>
        <p:spPr>
          <a:xfrm>
            <a:off x="25" y="-7525"/>
            <a:ext cx="9144000" cy="5151000"/>
          </a:xfrm>
          <a:prstGeom prst="rect">
            <a:avLst/>
          </a:prstGeom>
          <a:solidFill>
            <a:srgbClr val="040E11">
              <a:alpha val="21150"/>
            </a:srgbClr>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grpSp>
        <p:nvGrpSpPr>
          <p:cNvPr id="153" name="Google Shape;153;p11"/>
          <p:cNvGrpSpPr/>
          <p:nvPr/>
        </p:nvGrpSpPr>
        <p:grpSpPr>
          <a:xfrm>
            <a:off x="312475" y="304925"/>
            <a:ext cx="8519109" cy="4526109"/>
            <a:chOff x="312475" y="304925"/>
            <a:chExt cx="8519109" cy="4526109"/>
          </a:xfrm>
        </p:grpSpPr>
        <p:sp>
          <p:nvSpPr>
            <p:cNvPr id="154" name="Google Shape;154;p11"/>
            <p:cNvSpPr/>
            <p:nvPr/>
          </p:nvSpPr>
          <p:spPr>
            <a:xfrm>
              <a:off x="548725" y="541175"/>
              <a:ext cx="8046600" cy="4053600"/>
            </a:xfrm>
            <a:prstGeom prst="snip2DiagRect">
              <a:avLst>
                <a:gd name="adj1" fmla="val 0"/>
                <a:gd name="adj2" fmla="val 8729"/>
              </a:avLst>
            </a:prstGeom>
            <a:solidFill>
              <a:srgbClr val="FFFFFF"/>
            </a:solidFill>
            <a:ln>
              <a:noFill/>
            </a:ln>
            <a:effectLst>
              <a:outerShdw blurRad="42863" dist="9525" algn="bl" rotWithShape="0">
                <a:srgbClr val="000000">
                  <a:alpha val="68000"/>
                </a:srgbClr>
              </a:outerShdw>
            </a:effectLst>
          </p:spPr>
          <p:txBody>
            <a:bodyPr spcFirstLastPara="1" wrap="square" lIns="91425" tIns="91425" rIns="91425" bIns="91425" anchor="ctr" anchorCtr="0">
              <a:noAutofit/>
            </a:bodyPr>
            <a:lstStyle/>
            <a:p>
              <a:pPr marL="0" lvl="0" indent="0" rtl="0">
                <a:spcBef>
                  <a:spcPts val="0"/>
                </a:spcBef>
                <a:spcAft>
                  <a:spcPts val="0"/>
                </a:spcAft>
                <a:buNone/>
              </a:pPr>
              <a:endParaRPr/>
            </a:p>
          </p:txBody>
        </p:sp>
        <p:sp>
          <p:nvSpPr>
            <p:cNvPr id="155" name="Google Shape;155;p11"/>
            <p:cNvSpPr/>
            <p:nvPr/>
          </p:nvSpPr>
          <p:spPr>
            <a:xfrm>
              <a:off x="624925" y="617375"/>
              <a:ext cx="7719575"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sp>
          <p:nvSpPr>
            <p:cNvPr id="156" name="Google Shape;156;p11"/>
            <p:cNvSpPr/>
            <p:nvPr/>
          </p:nvSpPr>
          <p:spPr>
            <a:xfrm rot="10800000">
              <a:off x="799550" y="811975"/>
              <a:ext cx="7719575" cy="3706600"/>
            </a:xfrm>
            <a:custGeom>
              <a:avLst/>
              <a:gdLst/>
              <a:ahLst/>
              <a:cxnLst/>
              <a:rect l="0" t="0" r="0" b="0"/>
              <a:pathLst>
                <a:path w="308783" h="148264" extrusionOk="0">
                  <a:moveTo>
                    <a:pt x="0" y="148264"/>
                  </a:moveTo>
                  <a:lnTo>
                    <a:pt x="0" y="0"/>
                  </a:lnTo>
                  <a:lnTo>
                    <a:pt x="308783" y="0"/>
                  </a:lnTo>
                </a:path>
              </a:pathLst>
            </a:custGeom>
            <a:noFill/>
            <a:ln w="28575" cap="flat" cmpd="dbl">
              <a:solidFill>
                <a:srgbClr val="B0C6D3"/>
              </a:solidFill>
              <a:prstDash val="solid"/>
              <a:round/>
              <a:headEnd type="none" w="med" len="med"/>
              <a:tailEnd type="none" w="med" len="med"/>
            </a:ln>
          </p:spPr>
        </p:sp>
        <p:pic>
          <p:nvPicPr>
            <p:cNvPr id="157" name="Google Shape;157;p11"/>
            <p:cNvPicPr preferRelativeResize="0"/>
            <p:nvPr/>
          </p:nvPicPr>
          <p:blipFill>
            <a:blip r:embed="rId3">
              <a:alphaModFix/>
            </a:blip>
            <a:stretch>
              <a:fillRect/>
            </a:stretch>
          </p:blipFill>
          <p:spPr>
            <a:xfrm rot="-2700000">
              <a:off x="696875" y="3795246"/>
              <a:ext cx="152400" cy="1150374"/>
            </a:xfrm>
            <a:prstGeom prst="rect">
              <a:avLst/>
            </a:prstGeom>
            <a:noFill/>
            <a:ln>
              <a:noFill/>
            </a:ln>
          </p:spPr>
        </p:pic>
        <p:pic>
          <p:nvPicPr>
            <p:cNvPr id="158" name="Google Shape;158;p11"/>
            <p:cNvPicPr preferRelativeResize="0"/>
            <p:nvPr/>
          </p:nvPicPr>
          <p:blipFill>
            <a:blip r:embed="rId3">
              <a:alphaModFix/>
            </a:blip>
            <a:stretch>
              <a:fillRect/>
            </a:stretch>
          </p:blipFill>
          <p:spPr>
            <a:xfrm rot="8100000">
              <a:off x="8294783" y="190338"/>
              <a:ext cx="152400" cy="1150374"/>
            </a:xfrm>
            <a:prstGeom prst="rect">
              <a:avLst/>
            </a:prstGeom>
            <a:noFill/>
            <a:ln>
              <a:noFill/>
            </a:ln>
          </p:spPr>
        </p:pic>
      </p:grpSp>
      <p:sp>
        <p:nvSpPr>
          <p:cNvPr id="159" name="Google Shape;159;p11"/>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175381391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6">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03200" y="617375"/>
            <a:ext cx="7137600" cy="548700"/>
          </a:xfrm>
          <a:prstGeom prst="rect">
            <a:avLst/>
          </a:prstGeom>
          <a:noFill/>
          <a:ln>
            <a:noFill/>
          </a:ln>
        </p:spPr>
        <p:txBody>
          <a:bodyPr spcFirstLastPara="1" wrap="square" lIns="0" tIns="0" rIns="0" bIns="0" anchor="b" anchorCtr="0"/>
          <a:lstStyle>
            <a:lvl1pPr lvl="0"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1pPr>
            <a:lvl2pPr lvl="1"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2pPr>
            <a:lvl3pPr lvl="2"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3pPr>
            <a:lvl4pPr lvl="3"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4pPr>
            <a:lvl5pPr lvl="4"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5pPr>
            <a:lvl6pPr lvl="5"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6pPr>
            <a:lvl7pPr lvl="6"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7pPr>
            <a:lvl8pPr lvl="7"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8pPr>
            <a:lvl9pPr lvl="8" algn="ctr">
              <a:spcBef>
                <a:spcPts val="0"/>
              </a:spcBef>
              <a:spcAft>
                <a:spcPts val="0"/>
              </a:spcAft>
              <a:buClr>
                <a:srgbClr val="8A9BA6"/>
              </a:buClr>
              <a:buSzPts val="1600"/>
              <a:buFont typeface="Frank Ruhl Libre Medium"/>
              <a:buNone/>
              <a:defRPr sz="1600">
                <a:solidFill>
                  <a:srgbClr val="8A9BA6"/>
                </a:solidFill>
                <a:latin typeface="Frank Ruhl Libre Medium"/>
                <a:ea typeface="Frank Ruhl Libre Medium"/>
                <a:cs typeface="Frank Ruhl Libre Medium"/>
                <a:sym typeface="Frank Ruhl Libre Medium"/>
              </a:defRPr>
            </a:lvl9pPr>
          </a:lstStyle>
          <a:p>
            <a:endParaRPr/>
          </a:p>
        </p:txBody>
      </p:sp>
      <p:sp>
        <p:nvSpPr>
          <p:cNvPr id="7" name="Google Shape;7;p1"/>
          <p:cNvSpPr txBox="1">
            <a:spLocks noGrp="1"/>
          </p:cNvSpPr>
          <p:nvPr>
            <p:ph type="body" idx="1"/>
          </p:nvPr>
        </p:nvSpPr>
        <p:spPr>
          <a:xfrm>
            <a:off x="1003200" y="1563725"/>
            <a:ext cx="7137600" cy="2760300"/>
          </a:xfrm>
          <a:prstGeom prst="rect">
            <a:avLst/>
          </a:prstGeom>
          <a:noFill/>
          <a:ln>
            <a:noFill/>
          </a:ln>
        </p:spPr>
        <p:txBody>
          <a:bodyPr spcFirstLastPara="1" wrap="square" lIns="0" tIns="0" rIns="0" bIns="0" anchor="t" anchorCtr="0"/>
          <a:lstStyle>
            <a:lvl1pPr marL="457200" lvl="0" indent="-381000">
              <a:spcBef>
                <a:spcPts val="60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1pPr>
            <a:lvl2pPr marL="914400" lvl="1"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2pPr>
            <a:lvl3pPr marL="1371600" lvl="2"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3pPr>
            <a:lvl4pPr marL="1828800" lvl="3"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4pPr>
            <a:lvl5pPr marL="2286000" lvl="4"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5pPr>
            <a:lvl6pPr marL="2743200" lvl="5"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6pPr>
            <a:lvl7pPr marL="3200400" lvl="6"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7pPr>
            <a:lvl8pPr marL="3657600" lvl="7"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8pPr>
            <a:lvl9pPr marL="4114800" lvl="8" indent="-381000">
              <a:spcBef>
                <a:spcPts val="0"/>
              </a:spcBef>
              <a:spcAft>
                <a:spcPts val="0"/>
              </a:spcAft>
              <a:buClr>
                <a:srgbClr val="B0C6D3"/>
              </a:buClr>
              <a:buSzPts val="2400"/>
              <a:buFont typeface="Frank Ruhl Libre"/>
              <a:buChar char="￫"/>
              <a:defRPr sz="2400">
                <a:solidFill>
                  <a:srgbClr val="434343"/>
                </a:solidFill>
                <a:latin typeface="Frank Ruhl Libre"/>
                <a:ea typeface="Frank Ruhl Libre"/>
                <a:cs typeface="Frank Ruhl Libre"/>
                <a:sym typeface="Frank Ruhl Libre"/>
              </a:defRPr>
            </a:lvl9pPr>
          </a:lstStyle>
          <a:p>
            <a:endParaRPr/>
          </a:p>
        </p:txBody>
      </p:sp>
      <p:sp>
        <p:nvSpPr>
          <p:cNvPr id="8" name="Google Shape;8;p1"/>
          <p:cNvSpPr txBox="1">
            <a:spLocks noGrp="1"/>
          </p:cNvSpPr>
          <p:nvPr>
            <p:ph type="sldNum" idx="12"/>
          </p:nvPr>
        </p:nvSpPr>
        <p:spPr>
          <a:xfrm>
            <a:off x="4297650" y="4594775"/>
            <a:ext cx="548700" cy="548700"/>
          </a:xfrm>
          <a:prstGeom prst="rect">
            <a:avLst/>
          </a:prstGeom>
          <a:noFill/>
          <a:ln>
            <a:noFill/>
          </a:ln>
          <a:effectLst>
            <a:outerShdw blurRad="42863" dist="9525" dir="5400000" algn="bl" rotWithShape="0">
              <a:srgbClr val="000000">
                <a:alpha val="40000"/>
              </a:srgbClr>
            </a:outerShdw>
          </a:effectLst>
        </p:spPr>
        <p:txBody>
          <a:bodyPr spcFirstLastPara="1" wrap="square" lIns="0" tIns="0" rIns="0" bIns="0" anchor="ctr" anchorCtr="0">
            <a:noAutofit/>
          </a:bodyPr>
          <a:lstStyle>
            <a:lvl1pPr lvl="0" algn="ctr">
              <a:buNone/>
              <a:defRPr sz="1200">
                <a:solidFill>
                  <a:srgbClr val="FFFFFF"/>
                </a:solidFill>
                <a:latin typeface="Frank Ruhl Libre Medium"/>
                <a:ea typeface="Frank Ruhl Libre Medium"/>
                <a:cs typeface="Frank Ruhl Libre Medium"/>
                <a:sym typeface="Frank Ruhl Libre Medium"/>
              </a:defRPr>
            </a:lvl1pPr>
            <a:lvl2pPr lvl="1" algn="ctr">
              <a:buNone/>
              <a:defRPr sz="1200">
                <a:solidFill>
                  <a:srgbClr val="FFFFFF"/>
                </a:solidFill>
                <a:latin typeface="Frank Ruhl Libre Medium"/>
                <a:ea typeface="Frank Ruhl Libre Medium"/>
                <a:cs typeface="Frank Ruhl Libre Medium"/>
                <a:sym typeface="Frank Ruhl Libre Medium"/>
              </a:defRPr>
            </a:lvl2pPr>
            <a:lvl3pPr lvl="2" algn="ctr">
              <a:buNone/>
              <a:defRPr sz="1200">
                <a:solidFill>
                  <a:srgbClr val="FFFFFF"/>
                </a:solidFill>
                <a:latin typeface="Frank Ruhl Libre Medium"/>
                <a:ea typeface="Frank Ruhl Libre Medium"/>
                <a:cs typeface="Frank Ruhl Libre Medium"/>
                <a:sym typeface="Frank Ruhl Libre Medium"/>
              </a:defRPr>
            </a:lvl3pPr>
            <a:lvl4pPr lvl="3" algn="ctr">
              <a:buNone/>
              <a:defRPr sz="1200">
                <a:solidFill>
                  <a:srgbClr val="FFFFFF"/>
                </a:solidFill>
                <a:latin typeface="Frank Ruhl Libre Medium"/>
                <a:ea typeface="Frank Ruhl Libre Medium"/>
                <a:cs typeface="Frank Ruhl Libre Medium"/>
                <a:sym typeface="Frank Ruhl Libre Medium"/>
              </a:defRPr>
            </a:lvl4pPr>
            <a:lvl5pPr lvl="4" algn="ctr">
              <a:buNone/>
              <a:defRPr sz="1200">
                <a:solidFill>
                  <a:srgbClr val="FFFFFF"/>
                </a:solidFill>
                <a:latin typeface="Frank Ruhl Libre Medium"/>
                <a:ea typeface="Frank Ruhl Libre Medium"/>
                <a:cs typeface="Frank Ruhl Libre Medium"/>
                <a:sym typeface="Frank Ruhl Libre Medium"/>
              </a:defRPr>
            </a:lvl5pPr>
            <a:lvl6pPr lvl="5" algn="ctr">
              <a:buNone/>
              <a:defRPr sz="1200">
                <a:solidFill>
                  <a:srgbClr val="FFFFFF"/>
                </a:solidFill>
                <a:latin typeface="Frank Ruhl Libre Medium"/>
                <a:ea typeface="Frank Ruhl Libre Medium"/>
                <a:cs typeface="Frank Ruhl Libre Medium"/>
                <a:sym typeface="Frank Ruhl Libre Medium"/>
              </a:defRPr>
            </a:lvl6pPr>
            <a:lvl7pPr lvl="6" algn="ctr">
              <a:buNone/>
              <a:defRPr sz="1200">
                <a:solidFill>
                  <a:srgbClr val="FFFFFF"/>
                </a:solidFill>
                <a:latin typeface="Frank Ruhl Libre Medium"/>
                <a:ea typeface="Frank Ruhl Libre Medium"/>
                <a:cs typeface="Frank Ruhl Libre Medium"/>
                <a:sym typeface="Frank Ruhl Libre Medium"/>
              </a:defRPr>
            </a:lvl7pPr>
            <a:lvl8pPr lvl="7" algn="ctr">
              <a:buNone/>
              <a:defRPr sz="1200">
                <a:solidFill>
                  <a:srgbClr val="FFFFFF"/>
                </a:solidFill>
                <a:latin typeface="Frank Ruhl Libre Medium"/>
                <a:ea typeface="Frank Ruhl Libre Medium"/>
                <a:cs typeface="Frank Ruhl Libre Medium"/>
                <a:sym typeface="Frank Ruhl Libre Medium"/>
              </a:defRPr>
            </a:lvl8pPr>
            <a:lvl9pPr lvl="8" algn="ctr">
              <a:buNone/>
              <a:defRPr sz="1200">
                <a:solidFill>
                  <a:srgbClr val="FFFFFF"/>
                </a:solidFill>
                <a:latin typeface="Frank Ruhl Libre Medium"/>
                <a:ea typeface="Frank Ruhl Libre Medium"/>
                <a:cs typeface="Frank Ruhl Libre Medium"/>
                <a:sym typeface="Frank Ruhl Libre Medium"/>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61" r:id="rId3"/>
    <p:sldLayoutId id="2147483662"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unohrlls.org/en/ldc/related/62/"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ctrTitle"/>
          </p:nvPr>
        </p:nvSpPr>
        <p:spPr>
          <a:xfrm>
            <a:off x="2748793" y="2324832"/>
            <a:ext cx="3553500" cy="1159800"/>
          </a:xfrm>
          <a:prstGeom prst="rect">
            <a:avLst/>
          </a:prstGeom>
        </p:spPr>
        <p:txBody>
          <a:bodyPr spcFirstLastPara="1" wrap="square" lIns="0" tIns="0" rIns="0" bIns="0" anchor="b" anchorCtr="0">
            <a:noAutofit/>
          </a:bodyPr>
          <a:lstStyle/>
          <a:p>
            <a:pPr lvl="0"/>
            <a:r>
              <a:rPr lang="en-AU" sz="2400" dirty="0"/>
              <a:t>The likely future changes in the nature and spatial distribution of the production and consumption of tourism. </a:t>
            </a:r>
          </a:p>
        </p:txBody>
      </p:sp>
      <p:sp>
        <p:nvSpPr>
          <p:cNvPr id="201" name="Google Shape;201;p17"/>
          <p:cNvSpPr txBox="1">
            <a:spLocks noGrp="1"/>
          </p:cNvSpPr>
          <p:nvPr>
            <p:ph type="subTitle" idx="1"/>
          </p:nvPr>
        </p:nvSpPr>
        <p:spPr>
          <a:xfrm>
            <a:off x="2881314" y="4193851"/>
            <a:ext cx="3553500" cy="297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Syllabus Point. </a:t>
            </a:r>
            <a:endParaRPr dirty="0"/>
          </a:p>
        </p:txBody>
      </p:sp>
    </p:spTree>
    <p:extLst>
      <p:ext uri="{BB962C8B-B14F-4D97-AF65-F5344CB8AC3E}">
        <p14:creationId xmlns:p14="http://schemas.microsoft.com/office/powerpoint/2010/main" val="376071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Biophysical Impacts</a:t>
            </a:r>
            <a:endParaRPr lang="en-AU" dirty="0"/>
          </a:p>
        </p:txBody>
      </p:sp>
      <p:sp>
        <p:nvSpPr>
          <p:cNvPr id="3" name="Text Placeholder 2"/>
          <p:cNvSpPr>
            <a:spLocks noGrp="1"/>
          </p:cNvSpPr>
          <p:nvPr>
            <p:ph type="body" idx="1"/>
          </p:nvPr>
        </p:nvSpPr>
        <p:spPr/>
        <p:txBody>
          <a:bodyPr/>
          <a:lstStyle/>
          <a:p>
            <a:pPr marL="342900" lvl="0" indent="-342900">
              <a:lnSpc>
                <a:spcPct val="107000"/>
              </a:lnSpc>
              <a:spcAft>
                <a:spcPts val="800"/>
              </a:spcAft>
              <a:buFont typeface="Symbol" panose="05050102010706020507" pitchFamily="18" charset="2"/>
              <a:buChar char=""/>
            </a:pPr>
            <a:r>
              <a:rPr lang="en-AU" sz="2000" dirty="0">
                <a:latin typeface="Frank Ruhl Libre Medium" panose="00000600000000000000" pitchFamily="2" charset="-79"/>
                <a:ea typeface="Frank Ruhl Libre Medium" panose="00000600000000000000" pitchFamily="2" charset="-79"/>
                <a:cs typeface="Times New Roman" panose="02020603050405020304" pitchFamily="18" charset="0"/>
              </a:rPr>
              <a:t>Without careful management, intensive tourism development can contribute to the deterioration of air and water quality and the destruction of the natural landscape. Damage to vegetation. </a:t>
            </a:r>
            <a:r>
              <a:rPr lang="en-AU" sz="2000">
                <a:latin typeface="Frank Ruhl Libre Medium" panose="00000600000000000000" pitchFamily="2" charset="-79"/>
                <a:ea typeface="Frank Ruhl Libre Medium" panose="00000600000000000000" pitchFamily="2" charset="-79"/>
                <a:cs typeface="Times New Roman" panose="02020603050405020304" pitchFamily="18" charset="0"/>
              </a:rPr>
              <a:t>Trampling, fire and removal or species as well as threats to wildlife from hunting, disruption to feeding and breeding, restrictions on movement and loss of natural habitat. </a:t>
            </a:r>
            <a:endParaRPr lang="en-AU" sz="14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10</a:t>
            </a:fld>
            <a:endParaRPr lang="en"/>
          </a:p>
        </p:txBody>
      </p:sp>
    </p:spTree>
    <p:extLst>
      <p:ext uri="{BB962C8B-B14F-4D97-AF65-F5344CB8AC3E}">
        <p14:creationId xmlns:p14="http://schemas.microsoft.com/office/powerpoint/2010/main" val="500081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11</a:t>
            </a:fld>
            <a:endParaRPr lang="en"/>
          </a:p>
        </p:txBody>
      </p:sp>
      <p:pic>
        <p:nvPicPr>
          <p:cNvPr id="3" name="Picture 2" descr="A screenshot of a cell phone&#10;&#10;Description automatically generated">
            <a:extLst>
              <a:ext uri="{FF2B5EF4-FFF2-40B4-BE49-F238E27FC236}">
                <a16:creationId xmlns:a16="http://schemas.microsoft.com/office/drawing/2014/main" id="{AC048EFC-240F-014D-9E98-AB16456CE3F1}"/>
              </a:ext>
            </a:extLst>
          </p:cNvPr>
          <p:cNvPicPr>
            <a:picLocks noChangeAspect="1"/>
          </p:cNvPicPr>
          <p:nvPr/>
        </p:nvPicPr>
        <p:blipFill>
          <a:blip r:embed="rId2"/>
          <a:stretch>
            <a:fillRect/>
          </a:stretch>
        </p:blipFill>
        <p:spPr>
          <a:xfrm>
            <a:off x="2971361" y="638969"/>
            <a:ext cx="2652577" cy="3847432"/>
          </a:xfrm>
          <a:prstGeom prst="rect">
            <a:avLst/>
          </a:prstGeom>
        </p:spPr>
      </p:pic>
    </p:spTree>
    <p:extLst>
      <p:ext uri="{BB962C8B-B14F-4D97-AF65-F5344CB8AC3E}">
        <p14:creationId xmlns:p14="http://schemas.microsoft.com/office/powerpoint/2010/main" val="139037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701337" y="1483826"/>
            <a:ext cx="7812348" cy="2760300"/>
          </a:xfrm>
        </p:spPr>
        <p:txBody>
          <a:bodyPr/>
          <a:lstStyle/>
          <a:p>
            <a:pPr marL="342900" lvl="0" indent="-342900">
              <a:lnSpc>
                <a:spcPct val="107000"/>
              </a:lnSpc>
              <a:buFont typeface="Symbol"/>
              <a:buChar char=""/>
            </a:pPr>
            <a:r>
              <a:rPr lang="en-AU" sz="2000" dirty="0">
                <a:latin typeface="Frank Ruhl Libre Medium"/>
                <a:ea typeface="Frank Ruhl Libre Medium"/>
                <a:cs typeface="Times New Roman"/>
              </a:rPr>
              <a:t>Social contact between tourists and residents can be mutually beneficial</a:t>
            </a:r>
            <a:endParaRPr lang="en-AU" sz="1400" dirty="0">
              <a:latin typeface="Calibri"/>
              <a:ea typeface="Calibri"/>
              <a:cs typeface="Times New Roman"/>
            </a:endParaRPr>
          </a:p>
          <a:p>
            <a:pPr marL="342900" lvl="0" indent="-342900">
              <a:lnSpc>
                <a:spcPct val="107000"/>
              </a:lnSpc>
              <a:buFont typeface="Symbol"/>
              <a:buChar char=""/>
            </a:pPr>
            <a:r>
              <a:rPr lang="en-AU" sz="2000" dirty="0">
                <a:latin typeface="Frank Ruhl Libre Medium"/>
                <a:ea typeface="Frank Ruhl Libre Medium"/>
                <a:cs typeface="Times New Roman"/>
              </a:rPr>
              <a:t>The resident population can gain a greater understanding of visitors custom (business), values and cultures as well as enjoying an increased demand for traditional entertainments, thereby preserving parts of the national heritage</a:t>
            </a:r>
            <a:endParaRPr lang="en-AU" sz="1400" dirty="0">
              <a:latin typeface="Calibri"/>
              <a:ea typeface="Calibri"/>
              <a:cs typeface="Times New Roman"/>
            </a:endParaRPr>
          </a:p>
          <a:p>
            <a:pPr marL="342900" lvl="0" indent="-342900">
              <a:lnSpc>
                <a:spcPct val="107000"/>
              </a:lnSpc>
              <a:spcAft>
                <a:spcPts val="800"/>
              </a:spcAft>
              <a:buFont typeface="Symbol"/>
              <a:buChar char=""/>
            </a:pPr>
            <a:r>
              <a:rPr lang="en-AU" sz="2000" dirty="0">
                <a:latin typeface="Frank Ruhl Libre Medium"/>
                <a:ea typeface="Frank Ruhl Libre Medium"/>
                <a:cs typeface="Times New Roman"/>
              </a:rPr>
              <a:t>Tourists patronage of museums, art galleries and theatres brings revenue and maintains these facilities for local use as well</a:t>
            </a:r>
            <a:endParaRPr lang="en-AU" sz="14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421970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701337" y="1483826"/>
            <a:ext cx="7812348" cy="2760300"/>
          </a:xfrm>
        </p:spPr>
        <p:txBody>
          <a:bodyPr/>
          <a:lstStyle/>
          <a:p>
            <a:pPr marL="342900" lvl="0" indent="-342900">
              <a:lnSpc>
                <a:spcPct val="107000"/>
              </a:lnSpc>
              <a:buFont typeface="Symbol"/>
              <a:buChar char=""/>
            </a:pPr>
            <a:r>
              <a:rPr lang="en-AU" sz="2000" dirty="0">
                <a:latin typeface="Frank Ruhl Libre Medium"/>
                <a:ea typeface="Frank Ruhl Libre Medium"/>
                <a:cs typeface="Times New Roman"/>
              </a:rPr>
              <a:t>Increasing numbers of tourists can mean a shift in this attitude however, from initial euphoria to growing hostility</a:t>
            </a:r>
            <a:endParaRPr lang="en-AU" sz="1400" dirty="0">
              <a:latin typeface="Calibri"/>
              <a:ea typeface="Calibri"/>
              <a:cs typeface="Times New Roman"/>
            </a:endParaRPr>
          </a:p>
          <a:p>
            <a:pPr marL="342900" lvl="0" indent="-342900">
              <a:lnSpc>
                <a:spcPct val="107000"/>
              </a:lnSpc>
              <a:buFont typeface="Symbol"/>
              <a:buChar char=""/>
            </a:pPr>
            <a:r>
              <a:rPr lang="en-AU" sz="2000" dirty="0">
                <a:latin typeface="Frank Ruhl Libre Medium"/>
                <a:ea typeface="Frank Ruhl Libre Medium"/>
                <a:cs typeface="Times New Roman"/>
              </a:rPr>
              <a:t>Tourism development may promote mutual misunderstanding, hostility and social tension as resident’s lifestyles are affected by the demands of tourists. </a:t>
            </a:r>
            <a:endParaRPr lang="en-AU" sz="1400" dirty="0">
              <a:latin typeface="Calibri"/>
              <a:ea typeface="Calibri"/>
              <a:cs typeface="Times New Roman"/>
            </a:endParaRPr>
          </a:p>
          <a:p>
            <a:pPr marL="342900" lvl="0" indent="-342900">
              <a:lnSpc>
                <a:spcPct val="107000"/>
              </a:lnSpc>
              <a:spcAft>
                <a:spcPts val="800"/>
              </a:spcAft>
              <a:buFont typeface="Symbol"/>
              <a:buChar char=""/>
            </a:pPr>
            <a:r>
              <a:rPr lang="en-AU" sz="2000" dirty="0">
                <a:latin typeface="Frank Ruhl Libre Medium"/>
                <a:ea typeface="Frank Ruhl Libre Medium"/>
                <a:cs typeface="Times New Roman"/>
              </a:rPr>
              <a:t>One of the most significant and least desirable impacts of tourism is growth in crime, gambling and other negative activities in the host population.</a:t>
            </a:r>
            <a:endParaRPr lang="en-AU" sz="14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5210968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14</a:t>
            </a:fld>
            <a:endParaRPr lang="en"/>
          </a:p>
        </p:txBody>
      </p:sp>
      <p:pic>
        <p:nvPicPr>
          <p:cNvPr id="3" name="Picture 2" descr="A screenshot of a cell phone&#10;&#10;Description automatically generated">
            <a:extLst>
              <a:ext uri="{FF2B5EF4-FFF2-40B4-BE49-F238E27FC236}">
                <a16:creationId xmlns:a16="http://schemas.microsoft.com/office/drawing/2014/main" id="{22CAC7D9-D475-B840-B12A-93E7CAB9EA6F}"/>
              </a:ext>
            </a:extLst>
          </p:cNvPr>
          <p:cNvPicPr>
            <a:picLocks noChangeAspect="1"/>
          </p:cNvPicPr>
          <p:nvPr/>
        </p:nvPicPr>
        <p:blipFill rotWithShape="1">
          <a:blip r:embed="rId2"/>
          <a:srcRect l="7276" r="14840"/>
          <a:stretch/>
        </p:blipFill>
        <p:spPr>
          <a:xfrm>
            <a:off x="795881" y="1442720"/>
            <a:ext cx="7552237" cy="2191081"/>
          </a:xfrm>
          <a:prstGeom prst="rect">
            <a:avLst/>
          </a:prstGeom>
        </p:spPr>
      </p:pic>
    </p:spTree>
    <p:extLst>
      <p:ext uri="{BB962C8B-B14F-4D97-AF65-F5344CB8AC3E}">
        <p14:creationId xmlns:p14="http://schemas.microsoft.com/office/powerpoint/2010/main" val="681641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701337" y="1483826"/>
            <a:ext cx="7812348" cy="2760300"/>
          </a:xfrm>
        </p:spPr>
        <p:txBody>
          <a:bodyPr/>
          <a:lstStyle/>
          <a:p>
            <a:pPr marL="342900" lvl="0" indent="-342900">
              <a:lnSpc>
                <a:spcPct val="107000"/>
              </a:lnSpc>
              <a:buFont typeface="Symbol"/>
              <a:buChar char=""/>
            </a:pPr>
            <a:r>
              <a:rPr lang="en-AU" sz="2000" dirty="0">
                <a:latin typeface="Frank Ruhl Libre Medium"/>
                <a:ea typeface="Frank Ruhl Libre Medium"/>
                <a:cs typeface="Times New Roman"/>
              </a:rPr>
              <a:t>If such problems are not addressed through social policy or provision of community services, hostility and anger towards tourists may build, especially if money is drained from the host country because of foreign ownership of tourist resorts. </a:t>
            </a:r>
            <a:endParaRPr lang="en-AU" sz="1400" dirty="0">
              <a:latin typeface="Calibri"/>
              <a:ea typeface="Calibri"/>
              <a:cs typeface="Times New Roman"/>
            </a:endParaRPr>
          </a:p>
          <a:p>
            <a:pPr marL="342900" lvl="0" indent="-342900">
              <a:lnSpc>
                <a:spcPct val="107000"/>
              </a:lnSpc>
              <a:spcAft>
                <a:spcPts val="800"/>
              </a:spcAft>
              <a:buFont typeface="Symbol"/>
              <a:buChar char=""/>
            </a:pPr>
            <a:r>
              <a:rPr lang="en-AU" sz="2000" dirty="0">
                <a:latin typeface="Frank Ruhl Libre Medium"/>
                <a:ea typeface="Frank Ruhl Libre Medium"/>
                <a:cs typeface="Times New Roman"/>
              </a:rPr>
              <a:t>Outright hostility may emerge, which could reduce tourist flows and threaten the viability of the industry. </a:t>
            </a:r>
            <a:endParaRPr lang="en-AU" sz="1400" dirty="0">
              <a:latin typeface="Calibri"/>
              <a:ea typeface="Calibri"/>
              <a:cs typeface="Times New Roman"/>
            </a:endParaRPr>
          </a:p>
          <a:p>
            <a:pPr>
              <a:lnSpc>
                <a:spcPct val="107000"/>
              </a:lnSpc>
              <a:spcAft>
                <a:spcPts val="800"/>
              </a:spcAft>
            </a:pPr>
            <a:endParaRPr lang="en-AU" sz="14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66708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8"/>
          <p:cNvSpPr txBox="1">
            <a:spLocks noGrp="1"/>
          </p:cNvSpPr>
          <p:nvPr>
            <p:ph type="body" idx="1"/>
          </p:nvPr>
        </p:nvSpPr>
        <p:spPr>
          <a:xfrm>
            <a:off x="3009700" y="1187400"/>
            <a:ext cx="3124500" cy="2768700"/>
          </a:xfrm>
          <a:prstGeom prst="rect">
            <a:avLst/>
          </a:prstGeom>
        </p:spPr>
        <p:txBody>
          <a:bodyPr spcFirstLastPara="1" wrap="square" lIns="0" tIns="0" rIns="0" bIns="0" anchor="ctr" anchorCtr="0">
            <a:noAutofit/>
          </a:bodyPr>
          <a:lstStyle/>
          <a:p>
            <a:pPr marL="0" lvl="0" indent="0">
              <a:spcBef>
                <a:spcPts val="600"/>
              </a:spcBef>
              <a:spcAft>
                <a:spcPts val="0"/>
              </a:spcAft>
              <a:buNone/>
            </a:pPr>
            <a:r>
              <a:rPr lang="en" dirty="0" smtClean="0"/>
              <a:t>Unit 8.10 Tourism: The Issues pages 322</a:t>
            </a:r>
          </a:p>
          <a:p>
            <a:pPr marL="0" lvl="0" indent="0">
              <a:spcBef>
                <a:spcPts val="600"/>
              </a:spcBef>
              <a:spcAft>
                <a:spcPts val="0"/>
              </a:spcAft>
              <a:buNone/>
            </a:pPr>
            <a:r>
              <a:rPr lang="en" dirty="0" smtClean="0">
                <a:solidFill>
                  <a:schemeClr val="accent1">
                    <a:lumMod val="60000"/>
                    <a:lumOff val="40000"/>
                  </a:schemeClr>
                </a:solidFill>
              </a:rPr>
              <a:t>Read and complete activities 1 – 6, 8, 9</a:t>
            </a:r>
            <a:endParaRPr dirty="0">
              <a:solidFill>
                <a:schemeClr val="accent1">
                  <a:lumMod val="60000"/>
                  <a:lumOff val="40000"/>
                </a:schemeClr>
              </a:solidFill>
            </a:endParaRPr>
          </a:p>
        </p:txBody>
      </p:sp>
      <p:sp>
        <p:nvSpPr>
          <p:cNvPr id="207" name="Google Shape;207;p18"/>
          <p:cNvSpPr txBox="1">
            <a:spLocks noGrp="1"/>
          </p:cNvSpPr>
          <p:nvPr>
            <p:ph type="sldNum" idx="12"/>
          </p:nvPr>
        </p:nvSpPr>
        <p:spPr>
          <a:xfrm>
            <a:off x="4297650" y="4594775"/>
            <a:ext cx="548700" cy="548700"/>
          </a:xfrm>
          <a:prstGeom prst="rect">
            <a:avLst/>
          </a:prstGeom>
        </p:spPr>
        <p:txBody>
          <a:bodyPr spcFirstLastPara="1" wrap="square" lIns="0" tIns="0" rIns="0" bIns="0" anchor="ctr" anchorCtr="0">
            <a:noAutofit/>
          </a:bodyPr>
          <a:lstStyle/>
          <a:p>
            <a:pPr marL="0" lvl="0" indent="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1108419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ctrTitle"/>
          </p:nvPr>
        </p:nvSpPr>
        <p:spPr>
          <a:xfrm>
            <a:off x="2722160" y="1472576"/>
            <a:ext cx="3553500" cy="1387632"/>
          </a:xfrm>
          <a:prstGeom prst="rect">
            <a:avLst/>
          </a:prstGeom>
        </p:spPr>
        <p:txBody>
          <a:bodyPr spcFirstLastPara="1" wrap="square" lIns="0" tIns="0" rIns="0" bIns="0" anchor="b" anchorCtr="0">
            <a:noAutofit/>
          </a:bodyPr>
          <a:lstStyle/>
          <a:p>
            <a:pPr marL="226695">
              <a:lnSpc>
                <a:spcPct val="115000"/>
              </a:lnSpc>
              <a:spcBef>
                <a:spcPts val="300"/>
              </a:spcBef>
              <a:spcAft>
                <a:spcPts val="600"/>
              </a:spcAft>
            </a:pPr>
            <a:r>
              <a:rPr lang="en-AU" sz="2000" dirty="0"/>
              <a:t>The impact of these changes on less developed countries (LDC) in terms of sustainability.</a:t>
            </a:r>
            <a:endParaRPr lang="en-AU" sz="1100" dirty="0">
              <a:effectLst/>
              <a:latin typeface="Calibri"/>
              <a:ea typeface="Calibri"/>
            </a:endParaRPr>
          </a:p>
        </p:txBody>
      </p:sp>
      <p:sp>
        <p:nvSpPr>
          <p:cNvPr id="201" name="Google Shape;201;p17"/>
          <p:cNvSpPr txBox="1">
            <a:spLocks noGrp="1"/>
          </p:cNvSpPr>
          <p:nvPr>
            <p:ph type="subTitle" idx="1"/>
          </p:nvPr>
        </p:nvSpPr>
        <p:spPr>
          <a:xfrm>
            <a:off x="2881314" y="4193851"/>
            <a:ext cx="3553500" cy="297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Syllabus Point. </a:t>
            </a:r>
            <a:endParaRPr dirty="0"/>
          </a:p>
        </p:txBody>
      </p:sp>
    </p:spTree>
    <p:extLst>
      <p:ext uri="{BB962C8B-B14F-4D97-AF65-F5344CB8AC3E}">
        <p14:creationId xmlns:p14="http://schemas.microsoft.com/office/powerpoint/2010/main" val="4700933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559294" y="1492703"/>
            <a:ext cx="7812348" cy="2760300"/>
          </a:xfrm>
        </p:spPr>
        <p:txBody>
          <a:bodyPr/>
          <a:lstStyle/>
          <a:p>
            <a:pPr algn="just">
              <a:lnSpc>
                <a:spcPct val="107000"/>
              </a:lnSpc>
              <a:spcBef>
                <a:spcPts val="1200"/>
              </a:spcBef>
              <a:spcAft>
                <a:spcPts val="1200"/>
              </a:spcAft>
            </a:pPr>
            <a:r>
              <a:rPr lang="en-AU" sz="1800" dirty="0">
                <a:solidFill>
                  <a:srgbClr val="333333"/>
                </a:solidFill>
                <a:ea typeface="Times New Roman"/>
                <a:cs typeface="Times New Roman"/>
              </a:rPr>
              <a:t>Tourism in many developing and least developed countries is the most viable and sustainable economic development option, and in some countries, the main source of foreign exchange earnings. Part of this income trickles down to different groups of the society and, if tourism is managed with a strong focus on poverty alleviation, it can directly benefit the poorer groups through employment of local people in tourism enterprises, goods and services provided to tourists, or the running of small and community-based enterprises, etc., having positive impacts on reducing poverty levels.</a:t>
            </a:r>
            <a:endParaRPr lang="en-AU" sz="1400" dirty="0">
              <a:latin typeface="Calibri"/>
              <a:ea typeface="Calibri"/>
              <a:cs typeface="Times New Roman"/>
            </a:endParaRPr>
          </a:p>
          <a:p>
            <a:pPr>
              <a:lnSpc>
                <a:spcPct val="107000"/>
              </a:lnSpc>
              <a:spcAft>
                <a:spcPts val="800"/>
              </a:spcAft>
            </a:pPr>
            <a:endParaRPr lang="en-AU" sz="12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241447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594805" y="1457193"/>
            <a:ext cx="7812348" cy="2760300"/>
          </a:xfrm>
        </p:spPr>
        <p:txBody>
          <a:bodyPr/>
          <a:lstStyle/>
          <a:p>
            <a:pPr algn="just">
              <a:lnSpc>
                <a:spcPct val="107000"/>
              </a:lnSpc>
              <a:spcBef>
                <a:spcPts val="1200"/>
              </a:spcBef>
              <a:spcAft>
                <a:spcPts val="1200"/>
              </a:spcAft>
            </a:pPr>
            <a:r>
              <a:rPr lang="en-AU" sz="1800" dirty="0">
                <a:solidFill>
                  <a:srgbClr val="333333"/>
                </a:solidFill>
                <a:ea typeface="Times New Roman"/>
                <a:cs typeface="Times New Roman"/>
              </a:rPr>
              <a:t>Tourism in the recent years has been characterized by two main trends; firstly, the consolidation of traditional tourism destinations, like those in Western Europe and North America; and secondly, a pronounced geographical expansion. There has been a substantial diversification of destinations, and many developing countries have seen their tourist arrivals increase significantly. Arrivals to developing countries accounted for 46% of the total international arrivals in 2011. Tourism has become a major player in the economy of developing countries.</a:t>
            </a:r>
            <a:endParaRPr lang="en-AU" sz="1400" dirty="0">
              <a:latin typeface="Calibri"/>
              <a:ea typeface="Calibri"/>
              <a:cs typeface="Times New Roman"/>
            </a:endParaRPr>
          </a:p>
          <a:p>
            <a:pPr>
              <a:lnSpc>
                <a:spcPct val="107000"/>
              </a:lnSpc>
              <a:spcAft>
                <a:spcPts val="800"/>
              </a:spcAft>
            </a:pPr>
            <a:endParaRPr lang="en-AU" sz="12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19</a:t>
            </a:fld>
            <a:endParaRPr lang="en"/>
          </a:p>
        </p:txBody>
      </p:sp>
    </p:spTree>
    <p:extLst>
      <p:ext uri="{BB962C8B-B14F-4D97-AF65-F5344CB8AC3E}">
        <p14:creationId xmlns:p14="http://schemas.microsoft.com/office/powerpoint/2010/main" val="1935273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growth of the tourism industry since 1945 has been explosive. The future pace and direction of this growth will be determined by</a:t>
            </a:r>
            <a:r>
              <a:rPr lang="en-AU" dirty="0" smtClean="0"/>
              <a:t>:</a:t>
            </a:r>
            <a:endParaRPr lang="en-AU" dirty="0"/>
          </a:p>
        </p:txBody>
      </p:sp>
      <p:sp>
        <p:nvSpPr>
          <p:cNvPr id="3" name="Text Placeholder 2"/>
          <p:cNvSpPr>
            <a:spLocks noGrp="1"/>
          </p:cNvSpPr>
          <p:nvPr>
            <p:ph type="body" idx="1"/>
          </p:nvPr>
        </p:nvSpPr>
        <p:spPr/>
        <p:txBody>
          <a:bodyPr/>
          <a:lstStyle/>
          <a:p>
            <a:r>
              <a:rPr lang="en-AU" dirty="0"/>
              <a:t>Affordability: the propensity to travel will remain closely aligned to prevailing economic conditions, the fastest potential growth is in newly industrialised countries. For example, Asia, with its massive population and rising affluence, has been a boom for the Australian tourism industry. </a:t>
            </a:r>
          </a:p>
          <a:p>
            <a:endParaRPr lang="en-AU"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a:t>
            </a:fld>
            <a:endParaRPr lang="en"/>
          </a:p>
        </p:txBody>
      </p:sp>
    </p:spTree>
    <p:extLst>
      <p:ext uri="{BB962C8B-B14F-4D97-AF65-F5344CB8AC3E}">
        <p14:creationId xmlns:p14="http://schemas.microsoft.com/office/powerpoint/2010/main" val="911886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807869" y="1474948"/>
            <a:ext cx="7483875" cy="2760300"/>
          </a:xfrm>
        </p:spPr>
        <p:txBody>
          <a:bodyPr/>
          <a:lstStyle/>
          <a:p>
            <a:pPr marL="76200" indent="0">
              <a:lnSpc>
                <a:spcPct val="107000"/>
              </a:lnSpc>
              <a:spcBef>
                <a:spcPts val="1200"/>
              </a:spcBef>
              <a:spcAft>
                <a:spcPts val="1200"/>
              </a:spcAft>
              <a:buNone/>
            </a:pPr>
            <a:r>
              <a:rPr lang="en-AU" sz="1800" dirty="0">
                <a:solidFill>
                  <a:srgbClr val="333333"/>
                </a:solidFill>
                <a:ea typeface="Times New Roman"/>
                <a:cs typeface="Times New Roman"/>
              </a:rPr>
              <a:t>Here are some facts:</a:t>
            </a:r>
            <a:endParaRPr lang="en-AU" sz="1400" dirty="0">
              <a:latin typeface="Calibri"/>
              <a:ea typeface="Calibri"/>
              <a:cs typeface="Times New Roman"/>
            </a:endParaRPr>
          </a:p>
          <a:p>
            <a:pPr marL="342900" lvl="0" indent="-342900">
              <a:lnSpc>
                <a:spcPts val="1465"/>
              </a:lnSpc>
              <a:buSzPts val="1000"/>
              <a:buFont typeface="Wingdings" panose="05000000000000000000" pitchFamily="2" charset="2"/>
              <a:buChar char="v"/>
              <a:tabLst>
                <a:tab pos="457200" algn="l"/>
              </a:tabLst>
            </a:pPr>
            <a:r>
              <a:rPr lang="en-AU" sz="1800" dirty="0">
                <a:solidFill>
                  <a:srgbClr val="333333"/>
                </a:solidFill>
                <a:ea typeface="Times New Roman"/>
                <a:cs typeface="Times New Roman"/>
              </a:rPr>
              <a:t>In 2011, international tourism arrivals to emerging market and developing countries amounted to 459 million.</a:t>
            </a:r>
            <a:endParaRPr lang="en-AU" sz="1400" dirty="0">
              <a:latin typeface="Calibri"/>
              <a:ea typeface="Times New Roman"/>
              <a:cs typeface="Times New Roman"/>
            </a:endParaRPr>
          </a:p>
          <a:p>
            <a:pPr marL="342900" lvl="0" indent="-342900">
              <a:lnSpc>
                <a:spcPts val="1465"/>
              </a:lnSpc>
              <a:buSzPts val="1000"/>
              <a:buFont typeface="Wingdings" panose="05000000000000000000" pitchFamily="2" charset="2"/>
              <a:buChar char="v"/>
              <a:tabLst>
                <a:tab pos="457200" algn="l"/>
              </a:tabLst>
            </a:pPr>
            <a:r>
              <a:rPr lang="en-AU" sz="1800" dirty="0">
                <a:solidFill>
                  <a:srgbClr val="333333"/>
                </a:solidFill>
                <a:ea typeface="Times New Roman"/>
                <a:cs typeface="Times New Roman"/>
              </a:rPr>
              <a:t>Tourism is the first or second source of export earnings in 20 of the world’s 48</a:t>
            </a:r>
            <a:r>
              <a:rPr lang="en-AU" sz="1800" dirty="0">
                <a:solidFill>
                  <a:srgbClr val="333333"/>
                </a:solidFill>
                <a:latin typeface="Cambria"/>
                <a:ea typeface="Times New Roman"/>
                <a:cs typeface="Cambria"/>
              </a:rPr>
              <a:t> </a:t>
            </a:r>
            <a:r>
              <a:rPr lang="en-AU" sz="1800" dirty="0">
                <a:solidFill>
                  <a:srgbClr val="006699"/>
                </a:solidFill>
                <a:ea typeface="Times New Roman"/>
                <a:cs typeface="Times New Roman"/>
                <a:hlinkClick r:id="rId2"/>
              </a:rPr>
              <a:t>least developed countries</a:t>
            </a:r>
            <a:r>
              <a:rPr lang="en-AU" sz="1800" dirty="0">
                <a:solidFill>
                  <a:srgbClr val="333333"/>
                </a:solidFill>
                <a:latin typeface="Cambria"/>
                <a:ea typeface="Times New Roman"/>
                <a:cs typeface="Cambria"/>
              </a:rPr>
              <a:t> </a:t>
            </a:r>
            <a:r>
              <a:rPr lang="en-AU" sz="1800" dirty="0">
                <a:solidFill>
                  <a:srgbClr val="333333"/>
                </a:solidFill>
                <a:ea typeface="Times New Roman"/>
                <a:cs typeface="Times New Roman"/>
              </a:rPr>
              <a:t>.</a:t>
            </a:r>
            <a:endParaRPr lang="en-AU" sz="1400" dirty="0">
              <a:latin typeface="Calibri"/>
              <a:ea typeface="Times New Roman"/>
              <a:cs typeface="Times New Roman"/>
            </a:endParaRPr>
          </a:p>
          <a:p>
            <a:pPr marL="342900" lvl="0" indent="-342900">
              <a:lnSpc>
                <a:spcPts val="1465"/>
              </a:lnSpc>
              <a:buSzPts val="1000"/>
              <a:buFont typeface="Wingdings" panose="05000000000000000000" pitchFamily="2" charset="2"/>
              <a:buChar char="v"/>
              <a:tabLst>
                <a:tab pos="457200" algn="l"/>
              </a:tabLst>
            </a:pPr>
            <a:r>
              <a:rPr lang="en-AU" sz="1800" dirty="0">
                <a:solidFill>
                  <a:srgbClr val="333333"/>
                </a:solidFill>
                <a:ea typeface="Times New Roman"/>
                <a:cs typeface="Times New Roman"/>
              </a:rPr>
              <a:t>In some developing countries, notably small island states, tourism can account for over 25% of GDP.</a:t>
            </a:r>
            <a:endParaRPr lang="en-AU" sz="1400" dirty="0">
              <a:latin typeface="Calibri"/>
              <a:ea typeface="Calibri"/>
              <a:cs typeface="Times New Roman"/>
            </a:endParaRPr>
          </a:p>
          <a:p>
            <a:pPr>
              <a:lnSpc>
                <a:spcPct val="107000"/>
              </a:lnSpc>
              <a:spcAft>
                <a:spcPts val="800"/>
              </a:spcAft>
            </a:pPr>
            <a:endParaRPr lang="en-AU" sz="12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20</a:t>
            </a:fld>
            <a:endParaRPr lang="en"/>
          </a:p>
        </p:txBody>
      </p:sp>
    </p:spTree>
    <p:extLst>
      <p:ext uri="{BB962C8B-B14F-4D97-AF65-F5344CB8AC3E}">
        <p14:creationId xmlns:p14="http://schemas.microsoft.com/office/powerpoint/2010/main" val="3721067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nSpc>
                <a:spcPct val="107000"/>
              </a:lnSpc>
              <a:spcAft>
                <a:spcPts val="800"/>
              </a:spcAft>
            </a:pPr>
            <a:r>
              <a:rPr lang="en-AU" dirty="0">
                <a:cs typeface="Times New Roman"/>
              </a:rPr>
              <a:t>Social Impacts of Tourism</a:t>
            </a:r>
            <a:endParaRPr lang="en-AU" dirty="0"/>
          </a:p>
        </p:txBody>
      </p:sp>
      <p:sp>
        <p:nvSpPr>
          <p:cNvPr id="3" name="Text Placeholder 2"/>
          <p:cNvSpPr>
            <a:spLocks noGrp="1"/>
          </p:cNvSpPr>
          <p:nvPr>
            <p:ph type="body" idx="1"/>
          </p:nvPr>
        </p:nvSpPr>
        <p:spPr>
          <a:xfrm>
            <a:off x="807868" y="1474948"/>
            <a:ext cx="7306321" cy="2760300"/>
          </a:xfrm>
        </p:spPr>
        <p:txBody>
          <a:bodyPr/>
          <a:lstStyle/>
          <a:p>
            <a:pPr algn="just">
              <a:lnSpc>
                <a:spcPts val="1465"/>
              </a:lnSpc>
            </a:pPr>
            <a:r>
              <a:rPr lang="en-AU" sz="1800" b="1" dirty="0">
                <a:solidFill>
                  <a:srgbClr val="333333"/>
                </a:solidFill>
                <a:ea typeface="Times New Roman"/>
                <a:cs typeface="Times New Roman"/>
              </a:rPr>
              <a:t>Impact on life-supporting resources.</a:t>
            </a:r>
            <a:r>
              <a:rPr lang="en-AU" sz="1800" b="1" dirty="0">
                <a:solidFill>
                  <a:srgbClr val="333333"/>
                </a:solidFill>
                <a:latin typeface="Cambria"/>
                <a:ea typeface="Times New Roman"/>
                <a:cs typeface="Cambria"/>
              </a:rPr>
              <a:t> </a:t>
            </a:r>
            <a:r>
              <a:rPr lang="en-AU" sz="1800" dirty="0">
                <a:solidFill>
                  <a:srgbClr val="333333"/>
                </a:solidFill>
                <a:ea typeface="Times New Roman"/>
                <a:cs typeface="Times New Roman"/>
              </a:rPr>
              <a:t>These include water, land, food, energy sources and biodiversity. Their availability to the poor can be threatened by competition and over use from tourism. Global issues of resource depletion and environmental degradation may be as important as local ones, including the long term effect of tourism on climate change and the impact of adaptation and mitigation measures on travel patterns.</a:t>
            </a:r>
            <a:endParaRPr lang="en-AU" sz="1400" dirty="0">
              <a:latin typeface="Calibri"/>
              <a:ea typeface="Calibri"/>
              <a:cs typeface="Times New Roman"/>
            </a:endParaRPr>
          </a:p>
          <a:p>
            <a:pPr>
              <a:lnSpc>
                <a:spcPct val="107000"/>
              </a:lnSpc>
              <a:spcAft>
                <a:spcPts val="800"/>
              </a:spcAft>
            </a:pPr>
            <a:endParaRPr lang="en-AU" sz="1200" dirty="0">
              <a:effectLst/>
              <a:latin typeface="Calibri"/>
              <a:ea typeface="Calibri"/>
              <a:cs typeface="Times New Roman"/>
            </a:endParaRP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21</a:t>
            </a:fld>
            <a:endParaRPr lang="en"/>
          </a:p>
        </p:txBody>
      </p:sp>
    </p:spTree>
    <p:extLst>
      <p:ext uri="{BB962C8B-B14F-4D97-AF65-F5344CB8AC3E}">
        <p14:creationId xmlns:p14="http://schemas.microsoft.com/office/powerpoint/2010/main" val="805894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growth of the tourism industry since 1945 has been explosive. The future pace and direction of this growth will be determined by</a:t>
            </a:r>
            <a:r>
              <a:rPr lang="en-AU" dirty="0" smtClean="0"/>
              <a:t>:</a:t>
            </a:r>
            <a:endParaRPr lang="en-AU" dirty="0"/>
          </a:p>
        </p:txBody>
      </p:sp>
      <p:sp>
        <p:nvSpPr>
          <p:cNvPr id="3" name="Text Placeholder 2"/>
          <p:cNvSpPr>
            <a:spLocks noGrp="1"/>
          </p:cNvSpPr>
          <p:nvPr>
            <p:ph type="body" idx="1"/>
          </p:nvPr>
        </p:nvSpPr>
        <p:spPr/>
        <p:txBody>
          <a:bodyPr/>
          <a:lstStyle/>
          <a:p>
            <a:pPr lvl="0"/>
            <a:r>
              <a:rPr lang="en-AU" dirty="0"/>
              <a:t>Accessibility: as transport technology makes long haul flights more affordable, a growing proportion of the population will be able to participate in international travel. The destinations will reflect perceived security. Places experiencing political and civil instability will be avoided. </a:t>
            </a:r>
          </a:p>
          <a:p>
            <a:endParaRPr lang="en-AU"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3241427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growth of the tourism industry since 1945 has been explosive. The future pace and direction of this growth will be determined by</a:t>
            </a:r>
            <a:r>
              <a:rPr lang="en-AU" dirty="0" smtClean="0"/>
              <a:t>:</a:t>
            </a:r>
            <a:endParaRPr lang="en-AU" dirty="0"/>
          </a:p>
        </p:txBody>
      </p:sp>
      <p:sp>
        <p:nvSpPr>
          <p:cNvPr id="3" name="Text Placeholder 2"/>
          <p:cNvSpPr>
            <a:spLocks noGrp="1"/>
          </p:cNvSpPr>
          <p:nvPr>
            <p:ph type="body" idx="1"/>
          </p:nvPr>
        </p:nvSpPr>
        <p:spPr/>
        <p:txBody>
          <a:bodyPr/>
          <a:lstStyle/>
          <a:p>
            <a:pPr lvl="0"/>
            <a:r>
              <a:rPr lang="en-AU" dirty="0"/>
              <a:t>Accommodation: tourists will continue to be drawn to the destinations that best meet their needs. The tourism industry is attempting to provide travel experiences to meet every budget and every situation. Specials for seniors, young families, singles are available as the market diversifies to accommodate all demands.</a:t>
            </a:r>
          </a:p>
          <a:p>
            <a:endParaRPr lang="en-AU"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4</a:t>
            </a:fld>
            <a:endParaRPr lang="en"/>
          </a:p>
        </p:txBody>
      </p:sp>
    </p:spTree>
    <p:extLst>
      <p:ext uri="{BB962C8B-B14F-4D97-AF65-F5344CB8AC3E}">
        <p14:creationId xmlns:p14="http://schemas.microsoft.com/office/powerpoint/2010/main" val="487008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growth of the tourism industry since 1945 has been explosive. The future pace and direction of this growth will be determined by</a:t>
            </a:r>
            <a:r>
              <a:rPr lang="en-AU" dirty="0" smtClean="0"/>
              <a:t>:</a:t>
            </a:r>
            <a:endParaRPr lang="en-AU" dirty="0"/>
          </a:p>
        </p:txBody>
      </p:sp>
      <p:sp>
        <p:nvSpPr>
          <p:cNvPr id="3" name="Text Placeholder 2"/>
          <p:cNvSpPr>
            <a:spLocks noGrp="1"/>
          </p:cNvSpPr>
          <p:nvPr>
            <p:ph type="body" idx="1"/>
          </p:nvPr>
        </p:nvSpPr>
        <p:spPr/>
        <p:txBody>
          <a:bodyPr/>
          <a:lstStyle/>
          <a:p>
            <a:pPr lvl="0"/>
            <a:r>
              <a:rPr lang="en-AU" dirty="0"/>
              <a:t>Attractions: technology will continue to develop and enhance the tourism experience. </a:t>
            </a:r>
          </a:p>
          <a:p>
            <a:endParaRPr lang="en-AU"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1837668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The growth of the tourism industry since 1945 has been explosive. The future pace and direction of this growth will be determined by:</a:t>
            </a:r>
          </a:p>
        </p:txBody>
      </p:sp>
      <p:sp>
        <p:nvSpPr>
          <p:cNvPr id="3" name="Text Placeholder 2"/>
          <p:cNvSpPr>
            <a:spLocks noGrp="1"/>
          </p:cNvSpPr>
          <p:nvPr>
            <p:ph type="body" idx="1"/>
          </p:nvPr>
        </p:nvSpPr>
        <p:spPr/>
        <p:txBody>
          <a:bodyPr/>
          <a:lstStyle/>
          <a:p>
            <a:r>
              <a:rPr lang="en-AU" dirty="0"/>
              <a:t>It is also likely there will be fewer barriers to international travel. Tourists will be courted by both developed and developing nations for the economic benefits that come from tourism and for the benefits realised from a heightened awareness and appreciation for natural and cultural diversity.</a:t>
            </a:r>
          </a:p>
          <a:p>
            <a:endParaRPr lang="en-AU"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461976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12064" y="746861"/>
            <a:ext cx="7936992" cy="2760300"/>
          </a:xfrm>
        </p:spPr>
        <p:txBody>
          <a:bodyPr/>
          <a:lstStyle/>
          <a:p>
            <a:r>
              <a:rPr lang="en-AU" sz="1800" i="1" dirty="0"/>
              <a:t>“Tourism is the force that will make the global village truly one world. Already, regional partnerships are forming around the globe in recognition of tourism’s enormous economic potential and the need to remove barriers to growth… it will be possible for anyone to book an airline, a car rental and hotel reservations from their home computer as the world’s computer reservation systems converge, creating a seamless global tourism-information network. With explosive growth in tourism and with traveller’s increased sophistication, the demand for information will encourage the growth in consortia, which will lead to ever-greater interconnectivity. To remain linked to one or more reservation systems. Ultimately, these systems will be linked to one another, creating a complete information network and a truly global industry.” </a:t>
            </a:r>
            <a:r>
              <a:rPr lang="en-AU" sz="1800" dirty="0"/>
              <a:t>J. </a:t>
            </a:r>
            <a:r>
              <a:rPr lang="en-AU" sz="1800" dirty="0" err="1"/>
              <a:t>Naisbitt</a:t>
            </a:r>
            <a:r>
              <a:rPr lang="en-AU" sz="1800" dirty="0"/>
              <a:t>, Global Paradox, 1994. </a:t>
            </a:r>
          </a:p>
          <a:p>
            <a:endParaRPr lang="en-AU" sz="1800" dirty="0"/>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7</a:t>
            </a:fld>
            <a:endParaRPr lang="en"/>
          </a:p>
        </p:txBody>
      </p:sp>
    </p:spTree>
    <p:extLst>
      <p:ext uri="{BB962C8B-B14F-4D97-AF65-F5344CB8AC3E}">
        <p14:creationId xmlns:p14="http://schemas.microsoft.com/office/powerpoint/2010/main" val="678790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7"/>
          <p:cNvSpPr txBox="1">
            <a:spLocks noGrp="1"/>
          </p:cNvSpPr>
          <p:nvPr>
            <p:ph type="ctrTitle"/>
          </p:nvPr>
        </p:nvSpPr>
        <p:spPr>
          <a:xfrm>
            <a:off x="2748793" y="2324832"/>
            <a:ext cx="3553500" cy="1387632"/>
          </a:xfrm>
          <a:prstGeom prst="rect">
            <a:avLst/>
          </a:prstGeom>
        </p:spPr>
        <p:txBody>
          <a:bodyPr spcFirstLastPara="1" wrap="square" lIns="0" tIns="0" rIns="0" bIns="0" anchor="b" anchorCtr="0">
            <a:noAutofit/>
          </a:bodyPr>
          <a:lstStyle/>
          <a:p>
            <a:pPr>
              <a:lnSpc>
                <a:spcPct val="115000"/>
              </a:lnSpc>
              <a:spcBef>
                <a:spcPts val="300"/>
              </a:spcBef>
              <a:spcAft>
                <a:spcPts val="600"/>
              </a:spcAft>
            </a:pPr>
            <a:r>
              <a:rPr lang="en-AU" sz="2000" dirty="0">
                <a:latin typeface="Frank Ruhl Libre Medium" panose="00000600000000000000" pitchFamily="2" charset="-79"/>
                <a:ea typeface="Frank Ruhl Libre Medium" panose="00000600000000000000" pitchFamily="2" charset="-79"/>
                <a:cs typeface="Calibri" panose="020F0502020204030204" pitchFamily="34" charset="0"/>
              </a:rPr>
              <a:t>Implications of the changes in the nature and spatial distribution of the production and distribution tourism for people, places and the biophysical environment at a variety of scales, including the local.</a:t>
            </a:r>
            <a:endParaRPr lang="en-AU" sz="1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201" name="Google Shape;201;p17"/>
          <p:cNvSpPr txBox="1">
            <a:spLocks noGrp="1"/>
          </p:cNvSpPr>
          <p:nvPr>
            <p:ph type="subTitle" idx="1"/>
          </p:nvPr>
        </p:nvSpPr>
        <p:spPr>
          <a:xfrm>
            <a:off x="2881314" y="4193851"/>
            <a:ext cx="3553500" cy="297900"/>
          </a:xfrm>
          <a:prstGeom prst="rect">
            <a:avLst/>
          </a:prstGeom>
        </p:spPr>
        <p:txBody>
          <a:bodyPr spcFirstLastPara="1" wrap="square" lIns="0" tIns="0" rIns="0" bIns="0" anchor="t" anchorCtr="0">
            <a:noAutofit/>
          </a:bodyPr>
          <a:lstStyle/>
          <a:p>
            <a:pPr marL="0" lvl="0" indent="0" rtl="0">
              <a:spcBef>
                <a:spcPts val="0"/>
              </a:spcBef>
              <a:spcAft>
                <a:spcPts val="0"/>
              </a:spcAft>
              <a:buNone/>
            </a:pPr>
            <a:r>
              <a:rPr lang="en" dirty="0"/>
              <a:t>Syllabus Point. </a:t>
            </a:r>
            <a:endParaRPr dirty="0"/>
          </a:p>
        </p:txBody>
      </p:sp>
    </p:spTree>
    <p:extLst>
      <p:ext uri="{BB962C8B-B14F-4D97-AF65-F5344CB8AC3E}">
        <p14:creationId xmlns:p14="http://schemas.microsoft.com/office/powerpoint/2010/main" val="2856259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Biophysical Impacts</a:t>
            </a:r>
            <a:endParaRPr lang="en-AU" dirty="0"/>
          </a:p>
        </p:txBody>
      </p:sp>
      <p:sp>
        <p:nvSpPr>
          <p:cNvPr id="3" name="Text Placeholder 2"/>
          <p:cNvSpPr>
            <a:spLocks noGrp="1"/>
          </p:cNvSpPr>
          <p:nvPr>
            <p:ph type="body" idx="1"/>
          </p:nvPr>
        </p:nvSpPr>
        <p:spPr/>
        <p:txBody>
          <a:bodyPr/>
          <a:lstStyle/>
          <a:p>
            <a:r>
              <a:rPr lang="en-AU" sz="2000" dirty="0"/>
              <a:t>Tourism developments tend to be located near attractive or unique features of the biophysical environment. Unfortunately however, exploitation for tourism often places a heavy strain on such natural resources. The greatest threat exists to those natural environments considered to be the most fragile, that is, most vulnerable to natural or human induced stress.</a:t>
            </a:r>
          </a:p>
        </p:txBody>
      </p:sp>
      <p:sp>
        <p:nvSpPr>
          <p:cNvPr id="4" name="Slide Number Placeholder 3"/>
          <p:cNvSpPr>
            <a:spLocks noGrp="1"/>
          </p:cNvSpPr>
          <p:nvPr>
            <p:ph type="sldNum" idx="12"/>
          </p:nvPr>
        </p:nvSpPr>
        <p:spPr/>
        <p:txBody>
          <a:bodyPr/>
          <a:lstStyle/>
          <a:p>
            <a:pPr marL="0" lvl="0" indent="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2799281999"/>
      </p:ext>
    </p:extLst>
  </p:cSld>
  <p:clrMapOvr>
    <a:masterClrMapping/>
  </p:clrMapOvr>
</p:sld>
</file>

<file path=ppt/theme/theme1.xml><?xml version="1.0" encoding="utf-8"?>
<a:theme xmlns:a="http://schemas.openxmlformats.org/drawingml/2006/main" name="Dion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1021</TotalTime>
  <Words>1164</Words>
  <Application>Microsoft Office PowerPoint</Application>
  <PresentationFormat>On-screen Show (16:9)</PresentationFormat>
  <Paragraphs>63</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Symbol</vt:lpstr>
      <vt:lpstr>Cambria</vt:lpstr>
      <vt:lpstr>Frank Ruhl Libre Medium</vt:lpstr>
      <vt:lpstr>Calibri</vt:lpstr>
      <vt:lpstr>Frank Ruhl Libre</vt:lpstr>
      <vt:lpstr>Wingdings</vt:lpstr>
      <vt:lpstr>Libre Baskerville</vt:lpstr>
      <vt:lpstr>Arial</vt:lpstr>
      <vt:lpstr>Times New Roman</vt:lpstr>
      <vt:lpstr>Dion template</vt:lpstr>
      <vt:lpstr>The likely future changes in the nature and spatial distribution of the production and consumption of tourism. </vt:lpstr>
      <vt:lpstr>The growth of the tourism industry since 1945 has been explosive. The future pace and direction of this growth will be determined by:</vt:lpstr>
      <vt:lpstr>The growth of the tourism industry since 1945 has been explosive. The future pace and direction of this growth will be determined by:</vt:lpstr>
      <vt:lpstr>The growth of the tourism industry since 1945 has been explosive. The future pace and direction of this growth will be determined by:</vt:lpstr>
      <vt:lpstr>The growth of the tourism industry since 1945 has been explosive. The future pace and direction of this growth will be determined by:</vt:lpstr>
      <vt:lpstr>The growth of the tourism industry since 1945 has been explosive. The future pace and direction of this growth will be determined by:</vt:lpstr>
      <vt:lpstr>PowerPoint Presentation</vt:lpstr>
      <vt:lpstr>Implications of the changes in the nature and spatial distribution of the production and distribution tourism for people, places and the biophysical environment at a variety of scales, including the local.</vt:lpstr>
      <vt:lpstr>Biophysical Impacts</vt:lpstr>
      <vt:lpstr>Biophysical Impacts</vt:lpstr>
      <vt:lpstr>PowerPoint Presentation</vt:lpstr>
      <vt:lpstr>Social Impacts of Tourism</vt:lpstr>
      <vt:lpstr>Social Impacts of Tourism</vt:lpstr>
      <vt:lpstr>PowerPoint Presentation</vt:lpstr>
      <vt:lpstr>Social Impacts of Tourism</vt:lpstr>
      <vt:lpstr>PowerPoint Presentation</vt:lpstr>
      <vt:lpstr>The impact of these changes on less developed countries (LDC) in terms of sustainability.</vt:lpstr>
      <vt:lpstr>Social Impacts of Tourism</vt:lpstr>
      <vt:lpstr>Social Impacts of Tourism</vt:lpstr>
      <vt:lpstr>Social Impacts of Tourism</vt:lpstr>
      <vt:lpstr>Social Impacts of Tourism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Rebecca Donavon</dc:creator>
  <cp:lastModifiedBy>DONAVON Rebecca [Narrogin Senior High School]</cp:lastModifiedBy>
  <cp:revision>51</cp:revision>
  <dcterms:modified xsi:type="dcterms:W3CDTF">2019-08-21T02:48:55Z</dcterms:modified>
</cp:coreProperties>
</file>