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2" r:id="rId2"/>
  </p:sldMasterIdLst>
  <p:sldIdLst>
    <p:sldId id="314" r:id="rId3"/>
    <p:sldId id="315" r:id="rId4"/>
    <p:sldId id="257" r:id="rId5"/>
    <p:sldId id="258" r:id="rId6"/>
    <p:sldId id="319" r:id="rId7"/>
    <p:sldId id="320" r:id="rId8"/>
    <p:sldId id="321" r:id="rId9"/>
    <p:sldId id="322" r:id="rId10"/>
    <p:sldId id="323" r:id="rId11"/>
    <p:sldId id="324" r:id="rId12"/>
    <p:sldId id="270" r:id="rId13"/>
    <p:sldId id="269" r:id="rId14"/>
    <p:sldId id="325" r:id="rId15"/>
    <p:sldId id="303" r:id="rId16"/>
    <p:sldId id="304" r:id="rId17"/>
    <p:sldId id="309" r:id="rId18"/>
    <p:sldId id="305" r:id="rId19"/>
    <p:sldId id="310" r:id="rId20"/>
    <p:sldId id="316" r:id="rId21"/>
    <p:sldId id="311" r:id="rId22"/>
    <p:sldId id="312" r:id="rId23"/>
    <p:sldId id="307" r:id="rId24"/>
    <p:sldId id="335" r:id="rId25"/>
    <p:sldId id="306" r:id="rId26"/>
    <p:sldId id="308" r:id="rId27"/>
    <p:sldId id="336" r:id="rId28"/>
    <p:sldId id="31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77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5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53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3F90-0647-470A-8CF4-866A37F3D2C1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22/03/2019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6F4B-B04D-43CC-8FD2-DD432F9F49B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621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3F90-0647-470A-8CF4-866A37F3D2C1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22/03/2019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6F4B-B04D-43CC-8FD2-DD432F9F49B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386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3F90-0647-470A-8CF4-866A37F3D2C1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22/03/2019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6F4B-B04D-43CC-8FD2-DD432F9F49B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551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3F90-0647-470A-8CF4-866A37F3D2C1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22/03/2019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6F4B-B04D-43CC-8FD2-DD432F9F49B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070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3F90-0647-470A-8CF4-866A37F3D2C1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22/03/2019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6F4B-B04D-43CC-8FD2-DD432F9F49B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481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3F90-0647-470A-8CF4-866A37F3D2C1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22/03/2019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6F4B-B04D-43CC-8FD2-DD432F9F49B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035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3F90-0647-470A-8CF4-866A37F3D2C1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22/03/2019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6F4B-B04D-43CC-8FD2-DD432F9F49B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729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3F90-0647-470A-8CF4-866A37F3D2C1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22/03/2019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6F4B-B04D-43CC-8FD2-DD432F9F49B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29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91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3F90-0647-470A-8CF4-866A37F3D2C1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22/03/2019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6F4B-B04D-43CC-8FD2-DD432F9F49B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384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3F90-0647-470A-8CF4-866A37F3D2C1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22/03/2019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6F4B-B04D-43CC-8FD2-DD432F9F49B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387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3F90-0647-470A-8CF4-866A37F3D2C1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22/03/2019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F6F4B-B04D-43CC-8FD2-DD432F9F49B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79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62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8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4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0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7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9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3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94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1073F90-0647-470A-8CF4-866A37F3D2C1}" type="datetimeFigureOut">
              <a:rPr lang="en-AU" smtClean="0">
                <a:solidFill>
                  <a:prstClr val="black">
                    <a:tint val="75000"/>
                  </a:prstClr>
                </a:solidFill>
              </a:rPr>
              <a:pPr defTabSz="914400"/>
              <a:t>22/03/2019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33DF6F4B-B04D-43CC-8FD2-DD432F9F49B1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A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74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J6hOVatamYs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7223" y="4455620"/>
            <a:ext cx="7151227" cy="11430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AU" sz="3200" dirty="0" smtClean="0"/>
              <a:t>List factors affecting Where (spatial) and when (Temporal) bushfires occur.</a:t>
            </a:r>
            <a:endParaRPr lang="en-AU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965" y="309282"/>
            <a:ext cx="9516035" cy="3950234"/>
          </a:xfrm>
          <a:prstGeom prst="rect">
            <a:avLst/>
          </a:prstGeom>
        </p:spPr>
      </p:pic>
      <p:pic>
        <p:nvPicPr>
          <p:cNvPr id="2050" name="Picture 2" descr="Image result for bushfire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509"/>
            <a:ext cx="3829050" cy="56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Climate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AU" sz="3600" dirty="0" smtClean="0"/>
              <a:t>Seasonal variations clearly show an interrelationship between bushfires and climates that experience </a:t>
            </a:r>
            <a:r>
              <a:rPr lang="en-AU" sz="3600" b="1" dirty="0" smtClean="0">
                <a:solidFill>
                  <a:srgbClr val="FF0000"/>
                </a:solidFill>
              </a:rPr>
              <a:t>a hot and dry season, high probability of drought, unreliable rainfall and the possibility of strong winds. </a:t>
            </a:r>
          </a:p>
        </p:txBody>
      </p:sp>
    </p:spTree>
    <p:extLst>
      <p:ext uri="{BB962C8B-B14F-4D97-AF65-F5344CB8AC3E}">
        <p14:creationId xmlns:p14="http://schemas.microsoft.com/office/powerpoint/2010/main" val="25821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AU" sz="6000" b="1" dirty="0" smtClean="0">
                <a:solidFill>
                  <a:schemeClr val="accent1">
                    <a:lumMod val="75000"/>
                  </a:schemeClr>
                </a:solidFill>
              </a:rPr>
              <a:t>OLDMAP – </a:t>
            </a:r>
            <a:br>
              <a:rPr lang="en-AU" sz="6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sz="6000" b="1" dirty="0" smtClean="0">
                <a:solidFill>
                  <a:schemeClr val="accent1">
                    <a:lumMod val="75000"/>
                  </a:schemeClr>
                </a:solidFill>
              </a:rPr>
              <a:t>Factors affecting CLIMATE</a:t>
            </a:r>
            <a:endParaRPr lang="en-A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4400" dirty="0" smtClean="0"/>
              <a:t>O –</a:t>
            </a:r>
          </a:p>
          <a:p>
            <a:r>
              <a:rPr lang="en-AU" sz="4400" dirty="0" smtClean="0"/>
              <a:t>L –</a:t>
            </a:r>
          </a:p>
          <a:p>
            <a:r>
              <a:rPr lang="en-AU" sz="4400" dirty="0" smtClean="0"/>
              <a:t>D – </a:t>
            </a:r>
          </a:p>
          <a:p>
            <a:r>
              <a:rPr lang="en-AU" sz="4400" dirty="0" smtClean="0"/>
              <a:t>M – </a:t>
            </a:r>
          </a:p>
          <a:p>
            <a:r>
              <a:rPr lang="en-AU" sz="4400" dirty="0" smtClean="0"/>
              <a:t>A –</a:t>
            </a:r>
          </a:p>
          <a:p>
            <a:r>
              <a:rPr lang="en-AU" sz="4400" dirty="0" smtClean="0"/>
              <a:t>P – </a:t>
            </a:r>
            <a:endParaRPr lang="en-AU" sz="4400" dirty="0"/>
          </a:p>
        </p:txBody>
      </p:sp>
      <p:pic>
        <p:nvPicPr>
          <p:cNvPr id="4098" name="Picture 2" descr="C:\Users\e2041615\AppData\Local\Microsoft\Windows\Temporary Internet Files\Content.IE5\TM8SEV2T\Latitude_PSF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866" y="3925364"/>
            <a:ext cx="2101074" cy="217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e2041615\AppData\Local\Microsoft\Windows\Temporary Internet Files\Content.IE5\1FQ2KZFB\figure_02-2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709" y="1956389"/>
            <a:ext cx="3298808" cy="190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e2041615\AppData\Local\Microsoft\Windows\Temporary Internet Files\Content.IE5\1FQ2KZFB\OceanCurrent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571" y="3978180"/>
            <a:ext cx="3602284" cy="207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3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AU" sz="6000" b="1" dirty="0" smtClean="0">
                <a:solidFill>
                  <a:schemeClr val="accent1">
                    <a:lumMod val="75000"/>
                  </a:schemeClr>
                </a:solidFill>
              </a:rPr>
              <a:t>OLDMAP – </a:t>
            </a:r>
            <a:br>
              <a:rPr lang="en-AU" sz="60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AU" sz="6000" b="1" dirty="0" smtClean="0">
                <a:solidFill>
                  <a:schemeClr val="accent1">
                    <a:lumMod val="75000"/>
                  </a:schemeClr>
                </a:solidFill>
              </a:rPr>
              <a:t>Factors affecting CLIMATE</a:t>
            </a:r>
            <a:endParaRPr lang="en-AU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4400" dirty="0" smtClean="0"/>
              <a:t>O – Ocean Currents</a:t>
            </a:r>
          </a:p>
          <a:p>
            <a:r>
              <a:rPr lang="en-AU" sz="4400" dirty="0" smtClean="0"/>
              <a:t>L – Latitude</a:t>
            </a:r>
          </a:p>
          <a:p>
            <a:r>
              <a:rPr lang="en-AU" sz="4400" dirty="0" smtClean="0"/>
              <a:t>D – Distance from Sea</a:t>
            </a:r>
          </a:p>
          <a:p>
            <a:r>
              <a:rPr lang="en-AU" sz="4400" dirty="0" smtClean="0"/>
              <a:t>M – Mountain Barriers</a:t>
            </a:r>
          </a:p>
          <a:p>
            <a:r>
              <a:rPr lang="en-AU" sz="4400" dirty="0" smtClean="0"/>
              <a:t>A – Altitude</a:t>
            </a:r>
          </a:p>
          <a:p>
            <a:r>
              <a:rPr lang="en-AU" sz="4400" dirty="0" smtClean="0"/>
              <a:t>P – Prevailing Winds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409658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ushfire seasons austral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260648"/>
            <a:ext cx="6912768" cy="645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8224" y="753035"/>
            <a:ext cx="19364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Latitude and Prevailing Winds have a direct affect on the spatial distribution of bushfires in Australia. 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713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8000" b="1" dirty="0" smtClean="0">
                <a:solidFill>
                  <a:srgbClr val="0070C0"/>
                </a:solidFill>
              </a:rPr>
              <a:t>Atmospheric Circulation</a:t>
            </a:r>
            <a:endParaRPr lang="en-AU" sz="8000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3080" name="Picture 8" descr="C:\Users\e2041615\AppData\Local\Microsoft\Windows\Temporary Internet Files\Content.IE5\PB75WX5K\Earth_Global_Circulation_-_en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055" y="1518326"/>
            <a:ext cx="5845619" cy="488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0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AU" sz="3600" dirty="0" smtClean="0"/>
              <a:t>Atmospheric Circulation refers to the general </a:t>
            </a:r>
            <a:r>
              <a:rPr lang="en-AU" sz="3600" b="1" dirty="0" smtClean="0">
                <a:solidFill>
                  <a:srgbClr val="FF0000"/>
                </a:solidFill>
              </a:rPr>
              <a:t>movement</a:t>
            </a:r>
            <a:r>
              <a:rPr lang="en-AU" sz="3600" dirty="0" smtClean="0"/>
              <a:t> of the air </a:t>
            </a:r>
            <a:r>
              <a:rPr lang="en-AU" sz="3600" b="1" dirty="0" smtClean="0">
                <a:solidFill>
                  <a:srgbClr val="FF0000"/>
                </a:solidFill>
              </a:rPr>
              <a:t>across</a:t>
            </a:r>
            <a:r>
              <a:rPr lang="en-AU" sz="3600" dirty="0" smtClean="0"/>
              <a:t> and </a:t>
            </a:r>
            <a:r>
              <a:rPr lang="en-AU" sz="3600" b="1" dirty="0" smtClean="0">
                <a:solidFill>
                  <a:srgbClr val="FF0000"/>
                </a:solidFill>
              </a:rPr>
              <a:t>above</a:t>
            </a:r>
            <a:r>
              <a:rPr lang="en-AU" sz="3600" dirty="0" smtClean="0"/>
              <a:t> the surface of the Earth.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3600" dirty="0" smtClean="0"/>
              <a:t>It is a natural system which developed in responses to the </a:t>
            </a:r>
            <a:r>
              <a:rPr lang="en-AU" sz="3600" b="1" dirty="0" smtClean="0">
                <a:solidFill>
                  <a:srgbClr val="FF0000"/>
                </a:solidFill>
              </a:rPr>
              <a:t>uneven</a:t>
            </a:r>
            <a:r>
              <a:rPr lang="en-AU" sz="3600" dirty="0" smtClean="0"/>
              <a:t>  </a:t>
            </a:r>
            <a:r>
              <a:rPr lang="en-AU" sz="3600" b="1" dirty="0" smtClean="0">
                <a:solidFill>
                  <a:srgbClr val="FF0000"/>
                </a:solidFill>
              </a:rPr>
              <a:t>heating</a:t>
            </a:r>
            <a:r>
              <a:rPr lang="en-AU" sz="3600" dirty="0" smtClean="0"/>
              <a:t> of the Earth.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3600" dirty="0" smtClean="0"/>
              <a:t>The pressure systems and winds that are created help to </a:t>
            </a:r>
            <a:r>
              <a:rPr lang="en-AU" sz="3600" b="1" dirty="0" smtClean="0">
                <a:solidFill>
                  <a:srgbClr val="FF0000"/>
                </a:solidFill>
              </a:rPr>
              <a:t>redistribute</a:t>
            </a:r>
            <a:r>
              <a:rPr lang="en-AU" sz="3600" dirty="0" smtClean="0"/>
              <a:t> </a:t>
            </a:r>
            <a:r>
              <a:rPr lang="en-AU" sz="3600" b="1" dirty="0" smtClean="0">
                <a:solidFill>
                  <a:srgbClr val="FF0000"/>
                </a:solidFill>
              </a:rPr>
              <a:t>heat</a:t>
            </a:r>
            <a:r>
              <a:rPr lang="en-AU" sz="3600" dirty="0" smtClean="0"/>
              <a:t> </a:t>
            </a:r>
            <a:r>
              <a:rPr lang="en-AU" sz="3600" b="1" dirty="0" smtClean="0">
                <a:solidFill>
                  <a:srgbClr val="FF0000"/>
                </a:solidFill>
              </a:rPr>
              <a:t>away </a:t>
            </a:r>
            <a:r>
              <a:rPr lang="en-AU" sz="3600" dirty="0"/>
              <a:t>from</a:t>
            </a:r>
            <a:r>
              <a:rPr lang="en-AU" sz="3600" b="1" dirty="0" smtClean="0">
                <a:solidFill>
                  <a:srgbClr val="FF0000"/>
                </a:solidFill>
              </a:rPr>
              <a:t> </a:t>
            </a:r>
            <a:r>
              <a:rPr lang="en-AU" sz="3600" dirty="0" smtClean="0"/>
              <a:t>the Equator towards the Poles.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8000" b="1" dirty="0" smtClean="0">
                <a:solidFill>
                  <a:srgbClr val="0070C0"/>
                </a:solidFill>
              </a:rPr>
              <a:t>Atmospheric Circulation</a:t>
            </a:r>
            <a:endParaRPr lang="en-AU" sz="8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0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AU" sz="3600" dirty="0" smtClean="0"/>
              <a:t>Global air pressure </a:t>
            </a:r>
            <a:r>
              <a:rPr lang="en-AU" sz="3600" b="1" dirty="0" smtClean="0">
                <a:solidFill>
                  <a:srgbClr val="FF0000"/>
                </a:solidFill>
              </a:rPr>
              <a:t>belts</a:t>
            </a:r>
            <a:r>
              <a:rPr lang="en-AU" sz="3600" dirty="0" smtClean="0"/>
              <a:t> and </a:t>
            </a:r>
            <a:r>
              <a:rPr lang="en-AU" sz="3600" b="1" dirty="0" smtClean="0">
                <a:solidFill>
                  <a:srgbClr val="FF0000"/>
                </a:solidFill>
              </a:rPr>
              <a:t>prevailing</a:t>
            </a:r>
            <a:r>
              <a:rPr lang="en-AU" sz="3600" dirty="0" smtClean="0"/>
              <a:t> wind systems are the product of the heat </a:t>
            </a:r>
            <a:r>
              <a:rPr lang="en-AU" sz="3600" b="1" dirty="0" smtClean="0">
                <a:solidFill>
                  <a:srgbClr val="FF0000"/>
                </a:solidFill>
              </a:rPr>
              <a:t>budget</a:t>
            </a:r>
            <a:r>
              <a:rPr lang="en-AU" sz="3600" dirty="0" smtClean="0"/>
              <a:t>, the rotation of the earth and </a:t>
            </a:r>
            <a:r>
              <a:rPr lang="en-AU" sz="3600" b="1" dirty="0" smtClean="0">
                <a:solidFill>
                  <a:srgbClr val="FF0000"/>
                </a:solidFill>
              </a:rPr>
              <a:t>localised </a:t>
            </a:r>
            <a:r>
              <a:rPr lang="en-AU" sz="3600" dirty="0" smtClean="0"/>
              <a:t>effect of landforms.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3600" dirty="0" smtClean="0"/>
              <a:t>These wind and pressure systems shift north and south by about </a:t>
            </a:r>
            <a:r>
              <a:rPr lang="en-AU" sz="3600" b="1" dirty="0" smtClean="0">
                <a:solidFill>
                  <a:srgbClr val="FF0000"/>
                </a:solidFill>
              </a:rPr>
              <a:t>15</a:t>
            </a:r>
            <a:r>
              <a:rPr lang="en-AU" sz="3600" dirty="0" smtClean="0"/>
              <a:t> degrees of latitude over the course of a year. Causes – tilt of the earth’s axis and effect that this has on overhead position of the sun.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8000" b="1" dirty="0" smtClean="0">
                <a:solidFill>
                  <a:srgbClr val="0070C0"/>
                </a:solidFill>
              </a:rPr>
              <a:t>Atmospheric Circulation</a:t>
            </a:r>
            <a:endParaRPr lang="en-AU" sz="8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99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sz="3600" b="1" dirty="0" smtClean="0">
                <a:solidFill>
                  <a:srgbClr val="FF0000"/>
                </a:solidFill>
              </a:rPr>
              <a:t>Pressure Belts: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2400" dirty="0" smtClean="0">
                <a:solidFill>
                  <a:schemeClr val="tx1"/>
                </a:solidFill>
              </a:rPr>
              <a:t>The earth is </a:t>
            </a:r>
            <a:r>
              <a:rPr lang="en-AU" sz="2400" b="1" dirty="0" smtClean="0">
                <a:solidFill>
                  <a:srgbClr val="FF0000"/>
                </a:solidFill>
              </a:rPr>
              <a:t>heated unevenly by the sun.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2400" dirty="0" smtClean="0">
                <a:solidFill>
                  <a:schemeClr val="tx1"/>
                </a:solidFill>
              </a:rPr>
              <a:t>Warm air rises </a:t>
            </a:r>
            <a:r>
              <a:rPr lang="en-AU" sz="2400" b="1" dirty="0" smtClean="0">
                <a:solidFill>
                  <a:srgbClr val="FF0000"/>
                </a:solidFill>
              </a:rPr>
              <a:t>forming low pressure systems at the surface.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2400" dirty="0" smtClean="0">
                <a:solidFill>
                  <a:schemeClr val="tx1"/>
                </a:solidFill>
              </a:rPr>
              <a:t>Cold air descends </a:t>
            </a:r>
            <a:r>
              <a:rPr lang="en-AU" sz="2400" b="1" dirty="0" smtClean="0">
                <a:solidFill>
                  <a:srgbClr val="FF0000"/>
                </a:solidFill>
              </a:rPr>
              <a:t>creating high pressure systems.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2400" dirty="0" smtClean="0">
                <a:solidFill>
                  <a:schemeClr val="tx1"/>
                </a:solidFill>
              </a:rPr>
              <a:t>Belts of pressure form </a:t>
            </a:r>
            <a:r>
              <a:rPr lang="en-AU" sz="2400" b="1" dirty="0" smtClean="0">
                <a:solidFill>
                  <a:srgbClr val="FF0000"/>
                </a:solidFill>
              </a:rPr>
              <a:t>across the earth as a result.</a:t>
            </a:r>
            <a:endParaRPr lang="en-AU" b="1" dirty="0" smtClean="0">
              <a:solidFill>
                <a:srgbClr val="FF0000"/>
              </a:solidFill>
            </a:endParaRPr>
          </a:p>
          <a:p>
            <a:r>
              <a:rPr lang="en-AU" sz="2400" i="1" dirty="0" smtClean="0">
                <a:solidFill>
                  <a:schemeClr val="tx1"/>
                </a:solidFill>
              </a:rPr>
              <a:t>Examples: Polar Highs (found between 60 and 90 degrees north and south), Sub Polar Lows (found between 30 and 60 degrees in either hemisphere) , Sub Tropical Highs (found between 15 and 30 degrees in northern and southern hemisphere), Equatorial Lows (shifts north and south in a zone 15 degrees either side of the Equator)</a:t>
            </a:r>
            <a:endParaRPr lang="en-AU" sz="2400" i="1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AU" sz="6600" b="1" dirty="0" smtClean="0">
                <a:solidFill>
                  <a:srgbClr val="0070C0"/>
                </a:solidFill>
              </a:rPr>
              <a:t>Atmospheric Circulation System</a:t>
            </a:r>
            <a:endParaRPr lang="en-AU" sz="6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7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 smtClean="0">
                <a:solidFill>
                  <a:schemeClr val="bg2">
                    <a:lumMod val="75000"/>
                  </a:schemeClr>
                </a:solidFill>
              </a:rPr>
              <a:t>Key Elements – Atmospheric Circulation</a:t>
            </a:r>
            <a:endParaRPr lang="en-A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b="1" dirty="0" smtClean="0">
                <a:solidFill>
                  <a:srgbClr val="FF0000"/>
                </a:solidFill>
              </a:rPr>
              <a:t>High and Low Pressure Belts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2800" dirty="0" smtClean="0">
                <a:solidFill>
                  <a:schemeClr val="tx1"/>
                </a:solidFill>
              </a:rPr>
              <a:t>Pressure belts form </a:t>
            </a:r>
            <a:r>
              <a:rPr lang="en-AU" sz="2800" b="1" dirty="0" smtClean="0">
                <a:solidFill>
                  <a:srgbClr val="FF0000"/>
                </a:solidFill>
              </a:rPr>
              <a:t>alternating</a:t>
            </a:r>
            <a:r>
              <a:rPr lang="en-AU" sz="2800" dirty="0" smtClean="0">
                <a:solidFill>
                  <a:schemeClr val="tx1"/>
                </a:solidFill>
              </a:rPr>
              <a:t> bands of high and low pressure with winds blowing from high pressure to low pressure cells.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2800" dirty="0" smtClean="0">
                <a:solidFill>
                  <a:schemeClr val="tx1"/>
                </a:solidFill>
              </a:rPr>
              <a:t>High pressure systems mainly correspond to regions of</a:t>
            </a:r>
            <a:r>
              <a:rPr lang="en-AU" sz="2800" dirty="0">
                <a:solidFill>
                  <a:schemeClr val="tx1"/>
                </a:solidFill>
              </a:rPr>
              <a:t> low </a:t>
            </a:r>
            <a:r>
              <a:rPr lang="en-AU" sz="2800" b="1" dirty="0">
                <a:solidFill>
                  <a:srgbClr val="FF0000"/>
                </a:solidFill>
              </a:rPr>
              <a:t>precipitation.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2800" dirty="0" smtClean="0">
                <a:solidFill>
                  <a:schemeClr val="tx1"/>
                </a:solidFill>
              </a:rPr>
              <a:t>Low pressure belts correspond to the </a:t>
            </a:r>
            <a:r>
              <a:rPr lang="en-AU" sz="2800" b="1" dirty="0" smtClean="0">
                <a:solidFill>
                  <a:srgbClr val="FF0000"/>
                </a:solidFill>
              </a:rPr>
              <a:t>rainy regions </a:t>
            </a:r>
            <a:r>
              <a:rPr lang="en-AU" sz="2800" dirty="0" smtClean="0">
                <a:solidFill>
                  <a:schemeClr val="tx1"/>
                </a:solidFill>
              </a:rPr>
              <a:t>of the globe.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2800" dirty="0" smtClean="0">
                <a:solidFill>
                  <a:schemeClr val="tx1"/>
                </a:solidFill>
              </a:rPr>
              <a:t>The heat budget is mainly responsible for the global </a:t>
            </a:r>
            <a:r>
              <a:rPr lang="en-AU" sz="2800" b="1" dirty="0" smtClean="0">
                <a:solidFill>
                  <a:srgbClr val="FF0000"/>
                </a:solidFill>
              </a:rPr>
              <a:t>pressure belts </a:t>
            </a:r>
            <a:r>
              <a:rPr lang="en-AU" sz="2800" dirty="0" smtClean="0">
                <a:solidFill>
                  <a:schemeClr val="tx1"/>
                </a:solidFill>
              </a:rPr>
              <a:t>surrounding the earth.</a:t>
            </a:r>
            <a:endParaRPr lang="en-AU" sz="2800" dirty="0">
              <a:solidFill>
                <a:schemeClr val="tx1"/>
              </a:solidFill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87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iagram + latitude + pressure bel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03" y="201706"/>
            <a:ext cx="8504331" cy="637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4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ushfire seasons austral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260648"/>
            <a:ext cx="6912768" cy="645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57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 smtClean="0">
                <a:solidFill>
                  <a:schemeClr val="bg2">
                    <a:lumMod val="75000"/>
                  </a:schemeClr>
                </a:solidFill>
              </a:rPr>
              <a:t>Key Elements – Atmospheric Circulation</a:t>
            </a:r>
            <a:endParaRPr lang="en-A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800" b="1" dirty="0" smtClean="0">
                <a:solidFill>
                  <a:srgbClr val="FF0000"/>
                </a:solidFill>
              </a:rPr>
              <a:t>Air Movement in Low Pressure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3200" dirty="0" smtClean="0">
                <a:solidFill>
                  <a:schemeClr val="tx1"/>
                </a:solidFill>
              </a:rPr>
              <a:t>Air in low pressure systems </a:t>
            </a:r>
            <a:r>
              <a:rPr lang="en-AU" sz="3200" dirty="0">
                <a:solidFill>
                  <a:schemeClr val="tx1"/>
                </a:solidFill>
              </a:rPr>
              <a:t>moves</a:t>
            </a:r>
            <a:r>
              <a:rPr lang="en-AU" sz="3200" dirty="0" smtClean="0">
                <a:solidFill>
                  <a:schemeClr val="tx1"/>
                </a:solidFill>
              </a:rPr>
              <a:t> </a:t>
            </a:r>
            <a:r>
              <a:rPr lang="en-AU" sz="3200" b="1" dirty="0">
                <a:solidFill>
                  <a:srgbClr val="FF0000"/>
                </a:solidFill>
              </a:rPr>
              <a:t>away</a:t>
            </a:r>
            <a:r>
              <a:rPr lang="en-AU" sz="3200" dirty="0" smtClean="0">
                <a:solidFill>
                  <a:schemeClr val="tx1"/>
                </a:solidFill>
              </a:rPr>
              <a:t> from the earth’s surface. As it does so it becomes </a:t>
            </a:r>
            <a:r>
              <a:rPr lang="en-AU" sz="3200" b="1" dirty="0" smtClean="0">
                <a:solidFill>
                  <a:srgbClr val="FF0000"/>
                </a:solidFill>
              </a:rPr>
              <a:t>cooler</a:t>
            </a:r>
            <a:r>
              <a:rPr lang="en-AU" sz="3200" dirty="0" smtClean="0">
                <a:solidFill>
                  <a:schemeClr val="tx1"/>
                </a:solidFill>
              </a:rPr>
              <a:t> and less stable.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3200" dirty="0" smtClean="0">
                <a:solidFill>
                  <a:schemeClr val="tx1"/>
                </a:solidFill>
              </a:rPr>
              <a:t>Condensation occurs as dew point is reached with </a:t>
            </a:r>
            <a:r>
              <a:rPr lang="en-AU" sz="3200" b="1" dirty="0" smtClean="0">
                <a:solidFill>
                  <a:srgbClr val="FF0000"/>
                </a:solidFill>
              </a:rPr>
              <a:t>precipitation</a:t>
            </a:r>
            <a:r>
              <a:rPr lang="en-AU" sz="3200" dirty="0" smtClean="0">
                <a:solidFill>
                  <a:schemeClr val="tx1"/>
                </a:solidFill>
              </a:rPr>
              <a:t> likely to follow.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3200" dirty="0" smtClean="0">
                <a:solidFill>
                  <a:schemeClr val="tx1"/>
                </a:solidFill>
              </a:rPr>
              <a:t>Air also circulates into low pressure cells. It is clockwise in the southern hemisphere and anti-clockwise in the northern hemisphere.</a:t>
            </a:r>
            <a:endParaRPr lang="en-A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 smtClean="0">
                <a:solidFill>
                  <a:schemeClr val="bg2">
                    <a:lumMod val="75000"/>
                  </a:schemeClr>
                </a:solidFill>
              </a:rPr>
              <a:t>Key Elements – Atmospheric Circulation</a:t>
            </a:r>
            <a:endParaRPr lang="en-AU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b="1" dirty="0" smtClean="0">
                <a:solidFill>
                  <a:srgbClr val="FF0000"/>
                </a:solidFill>
              </a:rPr>
              <a:t>Air Movement in High Pressure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2800" dirty="0" smtClean="0">
                <a:solidFill>
                  <a:schemeClr val="tx1"/>
                </a:solidFill>
              </a:rPr>
              <a:t>Air in high pressure systems sinks towards the earth’s surface and is heated by compression.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2800" dirty="0" smtClean="0">
                <a:solidFill>
                  <a:schemeClr val="tx1"/>
                </a:solidFill>
              </a:rPr>
              <a:t>This increases its ability to </a:t>
            </a:r>
            <a:r>
              <a:rPr lang="en-AU" sz="2800" b="1" dirty="0" smtClean="0">
                <a:solidFill>
                  <a:srgbClr val="FF0000"/>
                </a:solidFill>
              </a:rPr>
              <a:t>absorb</a:t>
            </a:r>
            <a:r>
              <a:rPr lang="en-AU" sz="2800" dirty="0" smtClean="0">
                <a:solidFill>
                  <a:schemeClr val="tx1"/>
                </a:solidFill>
              </a:rPr>
              <a:t> water vapour and decreases the probability of </a:t>
            </a:r>
            <a:r>
              <a:rPr lang="en-AU" sz="2800" b="1" dirty="0" smtClean="0">
                <a:solidFill>
                  <a:srgbClr val="FF0000"/>
                </a:solidFill>
              </a:rPr>
              <a:t>precipitation.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2800" dirty="0" smtClean="0">
                <a:solidFill>
                  <a:schemeClr val="tx1"/>
                </a:solidFill>
              </a:rPr>
              <a:t>Fine, dry conditions are </a:t>
            </a:r>
            <a:r>
              <a:rPr lang="en-AU" sz="2800" b="1" dirty="0" smtClean="0">
                <a:solidFill>
                  <a:srgbClr val="FF0000"/>
                </a:solidFill>
              </a:rPr>
              <a:t>common</a:t>
            </a:r>
            <a:r>
              <a:rPr lang="en-AU" sz="2800" dirty="0" smtClean="0">
                <a:solidFill>
                  <a:schemeClr val="tx1"/>
                </a:solidFill>
              </a:rPr>
              <a:t> in</a:t>
            </a:r>
            <a:r>
              <a:rPr lang="en-AU" sz="2800" b="1" dirty="0" smtClean="0">
                <a:solidFill>
                  <a:srgbClr val="FF0000"/>
                </a:solidFill>
              </a:rPr>
              <a:t> high </a:t>
            </a:r>
            <a:r>
              <a:rPr lang="en-AU" sz="2800" dirty="0" smtClean="0">
                <a:solidFill>
                  <a:schemeClr val="tx1"/>
                </a:solidFill>
              </a:rPr>
              <a:t>pressure zones. It is clockwise in the </a:t>
            </a:r>
            <a:r>
              <a:rPr lang="en-AU" sz="2800" b="1" dirty="0" smtClean="0">
                <a:solidFill>
                  <a:srgbClr val="FF0000"/>
                </a:solidFill>
              </a:rPr>
              <a:t>northern</a:t>
            </a:r>
            <a:r>
              <a:rPr lang="en-AU" sz="2800" dirty="0" smtClean="0">
                <a:solidFill>
                  <a:schemeClr val="tx1"/>
                </a:solidFill>
              </a:rPr>
              <a:t> hemisphere and </a:t>
            </a:r>
            <a:r>
              <a:rPr lang="en-AU" sz="2800" b="1" dirty="0" smtClean="0">
                <a:solidFill>
                  <a:srgbClr val="FF0000"/>
                </a:solidFill>
              </a:rPr>
              <a:t>anti-clockwise</a:t>
            </a:r>
            <a:r>
              <a:rPr lang="en-AU" sz="2800" dirty="0" smtClean="0">
                <a:solidFill>
                  <a:schemeClr val="tx1"/>
                </a:solidFill>
              </a:rPr>
              <a:t> in the southern hemisphere. </a:t>
            </a:r>
            <a:endParaRPr lang="en-A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16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b="1" dirty="0" smtClean="0">
                <a:solidFill>
                  <a:srgbClr val="FF0000"/>
                </a:solidFill>
              </a:rPr>
              <a:t>Wind Systems: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3200" dirty="0" smtClean="0"/>
              <a:t>Air moves from areas of </a:t>
            </a:r>
            <a:r>
              <a:rPr lang="en-AU" sz="3200" b="1" dirty="0" smtClean="0">
                <a:solidFill>
                  <a:srgbClr val="FF0000"/>
                </a:solidFill>
              </a:rPr>
              <a:t>high</a:t>
            </a:r>
            <a:r>
              <a:rPr lang="en-AU" sz="3200" dirty="0" smtClean="0"/>
              <a:t> pressure to areas of </a:t>
            </a:r>
            <a:r>
              <a:rPr lang="en-AU" sz="3200" b="1" dirty="0" smtClean="0">
                <a:solidFill>
                  <a:srgbClr val="FF0000"/>
                </a:solidFill>
              </a:rPr>
              <a:t>low</a:t>
            </a:r>
            <a:r>
              <a:rPr lang="en-AU" sz="3200" dirty="0" smtClean="0"/>
              <a:t> pressure, creating winds across the surface of the Earth.</a:t>
            </a:r>
          </a:p>
          <a:p>
            <a:r>
              <a:rPr lang="en-AU" sz="3200" i="1" dirty="0" smtClean="0"/>
              <a:t>Examples: </a:t>
            </a:r>
            <a:r>
              <a:rPr lang="en-AU" sz="3200" b="1" i="1" dirty="0" smtClean="0">
                <a:solidFill>
                  <a:srgbClr val="FF0000"/>
                </a:solidFill>
              </a:rPr>
              <a:t>Easterlies, Westerlies, Trade Winds</a:t>
            </a:r>
            <a:endParaRPr lang="en-AU" sz="3200" b="1" i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AU" sz="6600" b="1" dirty="0" smtClean="0">
                <a:solidFill>
                  <a:srgbClr val="0070C0"/>
                </a:solidFill>
              </a:rPr>
              <a:t>Atmospheric Circulation System</a:t>
            </a:r>
            <a:endParaRPr lang="en-AU" sz="6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79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b="1" dirty="0" smtClean="0">
                <a:solidFill>
                  <a:srgbClr val="FF0000"/>
                </a:solidFill>
              </a:rPr>
              <a:t>Circulation Cells: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2800" dirty="0" smtClean="0">
                <a:solidFill>
                  <a:schemeClr val="tx1"/>
                </a:solidFill>
              </a:rPr>
              <a:t>Warm, rising air and cold, falling air create circulation cells within the </a:t>
            </a:r>
            <a:r>
              <a:rPr lang="en-AU" sz="2800" b="1" dirty="0" smtClean="0">
                <a:solidFill>
                  <a:srgbClr val="FF0000"/>
                </a:solidFill>
              </a:rPr>
              <a:t>troposphere </a:t>
            </a:r>
            <a:r>
              <a:rPr lang="en-AU" sz="2800" dirty="0" smtClean="0">
                <a:solidFill>
                  <a:schemeClr val="tx1"/>
                </a:solidFill>
              </a:rPr>
              <a:t>between the pressure belts.</a:t>
            </a:r>
          </a:p>
          <a:p>
            <a:pPr marL="0" indent="0">
              <a:buNone/>
            </a:pPr>
            <a:endParaRPr lang="en-AU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AU" sz="2800" i="1" dirty="0" smtClean="0">
                <a:solidFill>
                  <a:schemeClr val="tx1"/>
                </a:solidFill>
              </a:rPr>
              <a:t>Example: </a:t>
            </a:r>
            <a:r>
              <a:rPr lang="en-AU" sz="2800" b="1" i="1" dirty="0" smtClean="0">
                <a:solidFill>
                  <a:srgbClr val="FF0000"/>
                </a:solidFill>
              </a:rPr>
              <a:t>Hadley cells</a:t>
            </a:r>
            <a:endParaRPr lang="en-AU" sz="2800" b="1" i="1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AU" sz="6600" b="1" dirty="0" smtClean="0">
                <a:solidFill>
                  <a:srgbClr val="0070C0"/>
                </a:solidFill>
              </a:rPr>
              <a:t>Atmospheric Circulation System</a:t>
            </a:r>
            <a:endParaRPr lang="en-AU" sz="6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46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C:\Users\e2041615\AppData\Local\Microsoft\Windows\Temporary Internet Files\Content.IE5\1FQ2KZFB\edu1.3-image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793" y="363724"/>
            <a:ext cx="6784570" cy="551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67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4784670" y="2462053"/>
            <a:ext cx="6950130" cy="1449387"/>
          </a:xfrm>
        </p:spPr>
        <p:txBody>
          <a:bodyPr>
            <a:noAutofit/>
          </a:bodyPr>
          <a:lstStyle/>
          <a:p>
            <a:pPr algn="ctr"/>
            <a:r>
              <a:rPr lang="en-AU" sz="9600" b="1" dirty="0" smtClean="0">
                <a:solidFill>
                  <a:srgbClr val="0070C0"/>
                </a:solidFill>
              </a:rPr>
              <a:t>Indian Ocean Dipole</a:t>
            </a:r>
            <a:endParaRPr lang="en-AU" sz="9600" b="1" dirty="0">
              <a:solidFill>
                <a:srgbClr val="0070C0"/>
              </a:solidFill>
            </a:endParaRPr>
          </a:p>
        </p:txBody>
      </p:sp>
      <p:pic>
        <p:nvPicPr>
          <p:cNvPr id="3074" name="Picture 2" descr="Image result for play button 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45" y="509335"/>
            <a:ext cx="3905436" cy="390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24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b="1" dirty="0" smtClean="0">
                <a:solidFill>
                  <a:srgbClr val="0070C0"/>
                </a:solidFill>
              </a:rPr>
              <a:t>3.3 The Patterns of Bushfires</a:t>
            </a:r>
          </a:p>
          <a:p>
            <a:r>
              <a:rPr lang="en-AU" sz="3200" b="1" dirty="0" smtClean="0">
                <a:solidFill>
                  <a:srgbClr val="0070C0"/>
                </a:solidFill>
              </a:rPr>
              <a:t>Read pages 65 – 68</a:t>
            </a:r>
          </a:p>
          <a:p>
            <a:endParaRPr lang="en-AU" sz="3200" b="1" dirty="0"/>
          </a:p>
          <a:p>
            <a:r>
              <a:rPr lang="en-AU" sz="3200" b="1" dirty="0" smtClean="0"/>
              <a:t>Complete activities 3 – 7 on page 68</a:t>
            </a:r>
          </a:p>
          <a:p>
            <a:endParaRPr lang="en-AU" sz="3200" b="1" dirty="0"/>
          </a:p>
          <a:p>
            <a:r>
              <a:rPr lang="en-AU" sz="3200" b="1" dirty="0" smtClean="0"/>
              <a:t>Homework – activities 1 -2 due Monday </a:t>
            </a:r>
            <a:endParaRPr lang="en-AU" sz="3200" b="1" dirty="0"/>
          </a:p>
        </p:txBody>
      </p:sp>
      <p:pic>
        <p:nvPicPr>
          <p:cNvPr id="1026" name="Picture 2" descr="Image result for wa atar geography units 1 and 2 text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089368"/>
            <a:ext cx="3206190" cy="454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7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ushfire seasons austral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260648"/>
            <a:ext cx="6912768" cy="645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2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8000" b="1" dirty="0" smtClean="0">
                <a:solidFill>
                  <a:schemeClr val="bg2">
                    <a:lumMod val="25000"/>
                  </a:schemeClr>
                </a:solidFill>
              </a:rPr>
              <a:t>Weather v Climate</a:t>
            </a:r>
            <a:endParaRPr lang="en-AU" sz="8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4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Weather</a:t>
            </a:r>
          </a:p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* Weather is the short – term condition of the atmosphere at a given place and time, such as: it is a rainy and cold day.</a:t>
            </a:r>
          </a:p>
          <a:p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* Weather is measured by examining and looking at changes in daily temperature, precipitation (rainfall), wind speed and direction, cloud cover, humidity and atmospheric pressure. 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2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8000" b="1" dirty="0" smtClean="0">
                <a:solidFill>
                  <a:schemeClr val="bg2">
                    <a:lumMod val="25000"/>
                  </a:schemeClr>
                </a:solidFill>
              </a:rPr>
              <a:t>Weather v Climate</a:t>
            </a:r>
            <a:endParaRPr lang="en-AU" sz="8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AU" sz="4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Climate</a:t>
            </a:r>
          </a:p>
          <a:p>
            <a:endParaRPr lang="en-A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* Climate is the long - term, average weather conditions for a location, calculated over a long period of time. This time period is generally 30 years.</a:t>
            </a:r>
          </a:p>
          <a:p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* Climate is measured from long – term temperature and precipitation (rainfall) data. It is often expressed as seasonal averages and/or monthly averages.</a:t>
            </a:r>
          </a:p>
          <a:p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78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would you describe Australia’s Climate?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839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would you describe Australia’s Climate?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AU" sz="3600" dirty="0" smtClean="0"/>
              <a:t>Australia has a hot and dry climate, relatively low and very unreliable rainfall, and droughts (or at least very dry periods) are common.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6029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647" y="286603"/>
            <a:ext cx="10685033" cy="1450757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Climatic conditions result in bushfires being a common occurring natural disaster in Australia.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AU" sz="3600" dirty="0" smtClean="0"/>
              <a:t>Three of the most devastating fires in Australia’s history: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3600" dirty="0"/>
              <a:t> </a:t>
            </a:r>
            <a:r>
              <a:rPr lang="en-AU" sz="3600" b="1" dirty="0" smtClean="0"/>
              <a:t>Black Friday</a:t>
            </a:r>
            <a:r>
              <a:rPr lang="en-AU" sz="3600" dirty="0" smtClean="0"/>
              <a:t>, 13 January 1939, 71 people died and almost 1.5 million hectares burned in Southern and North Eastern Victoria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3600" b="1" dirty="0" smtClean="0"/>
              <a:t>Ash Wednesday</a:t>
            </a:r>
            <a:r>
              <a:rPr lang="en-AU" sz="3600" dirty="0" smtClean="0"/>
              <a:t>, 16 February 1983, 75 people perished, 2,500 homes were destroyed, 335, 000 hectares of land burned and there were huge sheep and cattle losses in Victoria and South Australia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3600" b="1" dirty="0" smtClean="0"/>
              <a:t>Black Saturday bushfires</a:t>
            </a:r>
            <a:r>
              <a:rPr lang="en-AU" sz="3600" dirty="0" smtClean="0"/>
              <a:t>, </a:t>
            </a:r>
            <a:r>
              <a:rPr lang="en-AU" sz="3600" dirty="0"/>
              <a:t>7 February 2009,</a:t>
            </a:r>
            <a:r>
              <a:rPr lang="en-AU" sz="3600" dirty="0" smtClean="0"/>
              <a:t> </a:t>
            </a:r>
            <a:r>
              <a:rPr lang="en-AU" sz="3600" dirty="0"/>
              <a:t>were a series of bushfires that ignited or were burning across the Australian state of </a:t>
            </a:r>
            <a:r>
              <a:rPr lang="en-AU" sz="3600" dirty="0" smtClean="0"/>
              <a:t>Victoria, 153 people died and approximately 3,500 building were destroyed in Victoria over a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95595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Both Weather and Climate affect bushfires…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33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Weather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AU" sz="3600" dirty="0" smtClean="0"/>
              <a:t>Bushfires tend to occur following </a:t>
            </a:r>
            <a:r>
              <a:rPr lang="en-AU" sz="3600" b="1" dirty="0" smtClean="0">
                <a:solidFill>
                  <a:srgbClr val="FF0000"/>
                </a:solidFill>
              </a:rPr>
              <a:t>periods of low rainfall when fuel loads have dried out.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3600" dirty="0" smtClean="0"/>
              <a:t>After comparing spatial distribution patterns of bushfires with the climatic patterns of Australia, a strong correlation exists between </a:t>
            </a:r>
            <a:r>
              <a:rPr lang="en-AU" sz="3600" b="1" dirty="0" smtClean="0">
                <a:solidFill>
                  <a:srgbClr val="FF0000"/>
                </a:solidFill>
              </a:rPr>
              <a:t>areas with low relative humidity, high winds, high temperatures and lack of rain.</a:t>
            </a:r>
            <a:endParaRPr lang="en-AU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3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1163</TotalTime>
  <Words>958</Words>
  <Application>Microsoft Office PowerPoint</Application>
  <PresentationFormat>Widescreen</PresentationFormat>
  <Paragraphs>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Aharoni</vt:lpstr>
      <vt:lpstr>Arial</vt:lpstr>
      <vt:lpstr>Calibri</vt:lpstr>
      <vt:lpstr>Calibri Light</vt:lpstr>
      <vt:lpstr>Wingdings</vt:lpstr>
      <vt:lpstr>Retrospect</vt:lpstr>
      <vt:lpstr>Office Theme</vt:lpstr>
      <vt:lpstr>PowerPoint Presentation</vt:lpstr>
      <vt:lpstr>PowerPoint Presentation</vt:lpstr>
      <vt:lpstr>Weather v Climate</vt:lpstr>
      <vt:lpstr>Weather v Climate</vt:lpstr>
      <vt:lpstr>How would you describe Australia’s Climate?</vt:lpstr>
      <vt:lpstr>How would you describe Australia’s Climate?</vt:lpstr>
      <vt:lpstr>Climatic conditions result in bushfires being a common occurring natural disaster in Australia. </vt:lpstr>
      <vt:lpstr>Both Weather and Climate affect bushfires…</vt:lpstr>
      <vt:lpstr>Weather</vt:lpstr>
      <vt:lpstr>Climate </vt:lpstr>
      <vt:lpstr>OLDMAP –  Factors affecting CLIMATE</vt:lpstr>
      <vt:lpstr>OLDMAP –  Factors affecting CLIMATE</vt:lpstr>
      <vt:lpstr>PowerPoint Presentation</vt:lpstr>
      <vt:lpstr>Atmospheric Circulation</vt:lpstr>
      <vt:lpstr>Atmospheric Circulation</vt:lpstr>
      <vt:lpstr>Atmospheric Circulation</vt:lpstr>
      <vt:lpstr>Atmospheric Circulation System</vt:lpstr>
      <vt:lpstr>Key Elements – Atmospheric Circulation</vt:lpstr>
      <vt:lpstr>PowerPoint Presentation</vt:lpstr>
      <vt:lpstr>Key Elements – Atmospheric Circulation</vt:lpstr>
      <vt:lpstr>Key Elements – Atmospheric Circulation</vt:lpstr>
      <vt:lpstr>Atmospheric Circulation System</vt:lpstr>
      <vt:lpstr>Atmospheric Circulation System</vt:lpstr>
      <vt:lpstr>PowerPoint Presentation</vt:lpstr>
      <vt:lpstr>Indian Ocean Dipole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DONAVON Rebecca [Narrogin Senior High School]</cp:lastModifiedBy>
  <cp:revision>58</cp:revision>
  <dcterms:created xsi:type="dcterms:W3CDTF">2018-03-18T12:07:10Z</dcterms:created>
  <dcterms:modified xsi:type="dcterms:W3CDTF">2019-03-22T01:54:16Z</dcterms:modified>
</cp:coreProperties>
</file>