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9" r:id="rId2"/>
    <p:sldId id="261" r:id="rId3"/>
    <p:sldId id="260" r:id="rId4"/>
    <p:sldId id="256" r:id="rId5"/>
    <p:sldId id="257" r:id="rId6"/>
    <p:sldId id="258" r:id="rId7"/>
    <p:sldId id="262" r:id="rId8"/>
    <p:sldId id="263" r:id="rId9"/>
    <p:sldId id="264" r:id="rId10"/>
    <p:sldId id="265" r:id="rId11"/>
    <p:sldId id="266" r:id="rId12"/>
    <p:sldId id="267" r:id="rId13"/>
    <p:sldId id="274" r:id="rId14"/>
    <p:sldId id="275" r:id="rId15"/>
    <p:sldId id="276" r:id="rId16"/>
    <p:sldId id="277" r:id="rId17"/>
    <p:sldId id="278" r:id="rId18"/>
    <p:sldId id="279" r:id="rId19"/>
    <p:sldId id="280" r:id="rId20"/>
    <p:sldId id="281" r:id="rId21"/>
    <p:sldId id="282" r:id="rId22"/>
    <p:sldId id="283" r:id="rId23"/>
    <p:sldId id="284" r:id="rId24"/>
    <p:sldId id="268" r:id="rId25"/>
    <p:sldId id="269" r:id="rId26"/>
    <p:sldId id="270" r:id="rId27"/>
    <p:sldId id="271"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8" r:id="rId41"/>
    <p:sldId id="299" r:id="rId42"/>
    <p:sldId id="297" r:id="rId43"/>
    <p:sldId id="300" r:id="rId44"/>
    <p:sldId id="301" r:id="rId45"/>
    <p:sldId id="303" r:id="rId46"/>
    <p:sldId id="304" r:id="rId47"/>
    <p:sldId id="305" r:id="rId48"/>
    <p:sldId id="306" r:id="rId49"/>
    <p:sldId id="307" r:id="rId50"/>
    <p:sldId id="308" r:id="rId51"/>
    <p:sldId id="310" r:id="rId52"/>
    <p:sldId id="311" r:id="rId53"/>
    <p:sldId id="312" r:id="rId54"/>
    <p:sldId id="314" r:id="rId55"/>
    <p:sldId id="315" r:id="rId56"/>
    <p:sldId id="316"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7" d="100"/>
          <a:sy n="107" d="100"/>
        </p:scale>
        <p:origin x="13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4/5/2019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031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755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4/5/2019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269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04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4/5/2019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712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3335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866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541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023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4/5/2019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970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82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4/5/2019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47358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AU" sz="4800" b="1" dirty="0" smtClean="0">
                <a:solidFill>
                  <a:srgbClr val="002060"/>
                </a:solidFill>
              </a:rPr>
              <a:t>Elements of weather and climate</a:t>
            </a:r>
            <a:endParaRPr lang="en-AU" sz="4800" b="1" dirty="0">
              <a:solidFill>
                <a:srgbClr val="002060"/>
              </a:solidFill>
            </a:endParaRPr>
          </a:p>
        </p:txBody>
      </p:sp>
      <p:pic>
        <p:nvPicPr>
          <p:cNvPr id="5" name="Picture 4" descr="File:Oxygen480-status-weather-showers-night.svg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464859"/>
            <a:ext cx="2362200" cy="2362200"/>
          </a:xfrm>
          <a:prstGeom prst="rect">
            <a:avLst/>
          </a:prstGeom>
        </p:spPr>
      </p:pic>
      <p:pic>
        <p:nvPicPr>
          <p:cNvPr id="6" name="Picture 5" descr="It Was a Dark and Stormy Day | The Gad About Tow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4046" y="3464859"/>
            <a:ext cx="2862543" cy="2169878"/>
          </a:xfrm>
          <a:prstGeom prst="rect">
            <a:avLst/>
          </a:prstGeom>
        </p:spPr>
      </p:pic>
      <p:pic>
        <p:nvPicPr>
          <p:cNvPr id="7" name="Picture 6" descr="Anxiety Disorders: Panic and Hea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0612" y="3483588"/>
            <a:ext cx="2359346" cy="2324742"/>
          </a:xfrm>
          <a:prstGeom prst="rect">
            <a:avLst/>
          </a:prstGeom>
        </p:spPr>
      </p:pic>
    </p:spTree>
    <p:extLst>
      <p:ext uri="{BB962C8B-B14F-4D97-AF65-F5344CB8AC3E}">
        <p14:creationId xmlns:p14="http://schemas.microsoft.com/office/powerpoint/2010/main" val="1031862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AU" sz="3200" b="1" dirty="0" smtClean="0"/>
              <a:t>Factors – help to explain the variation of air temperature over time and place.</a:t>
            </a:r>
            <a:endParaRPr lang="en-AU" sz="3200" b="1" dirty="0"/>
          </a:p>
        </p:txBody>
      </p:sp>
      <p:sp>
        <p:nvSpPr>
          <p:cNvPr id="3" name="Content Placeholder 2"/>
          <p:cNvSpPr>
            <a:spLocks noGrp="1"/>
          </p:cNvSpPr>
          <p:nvPr>
            <p:ph idx="1"/>
          </p:nvPr>
        </p:nvSpPr>
        <p:spPr>
          <a:xfrm>
            <a:off x="697103" y="2335043"/>
            <a:ext cx="11029615" cy="3678303"/>
          </a:xfrm>
        </p:spPr>
        <p:txBody>
          <a:bodyPr>
            <a:noAutofit/>
          </a:bodyPr>
          <a:lstStyle/>
          <a:p>
            <a:pPr>
              <a:buFont typeface="Wingdings" panose="05000000000000000000" pitchFamily="2" charset="2"/>
              <a:buChar char="v"/>
            </a:pPr>
            <a:r>
              <a:rPr lang="en-AU" sz="2000" b="1" dirty="0" smtClean="0">
                <a:latin typeface="Arial" panose="020B0604020202020204" pitchFamily="34" charset="0"/>
                <a:cs typeface="Arial" panose="020B0604020202020204" pitchFamily="34" charset="0"/>
              </a:rPr>
              <a:t>Land and sea – </a:t>
            </a:r>
          </a:p>
          <a:p>
            <a:pPr marL="0" indent="0">
              <a:buNone/>
            </a:pPr>
            <a:r>
              <a:rPr lang="en-AU" sz="2000" dirty="0" smtClean="0">
                <a:latin typeface="Arial" panose="020B0604020202020204" pitchFamily="34" charset="0"/>
                <a:cs typeface="Arial" panose="020B0604020202020204" pitchFamily="34" charset="0"/>
              </a:rPr>
              <a:t>Land heats much faster than water and consequently becomes much hotter than the sea during the day. Conversely, the land loses heat much faster than water and so tends to be much colder than the sea at night time. The diurnal temperature variations for locations on the land are much greater than those close to the sea. The maritime effect refers to the lower seasonal and diurnal temperature ranges which are experienced by locations closer to the coast. </a:t>
            </a:r>
            <a:endParaRPr lang="en-AU"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AU" sz="2000" b="1" dirty="0" smtClean="0">
                <a:latin typeface="Arial" panose="020B0604020202020204" pitchFamily="34" charset="0"/>
                <a:cs typeface="Arial" panose="020B0604020202020204" pitchFamily="34" charset="0"/>
              </a:rPr>
              <a:t>Wind direction – </a:t>
            </a:r>
          </a:p>
          <a:p>
            <a:pPr marL="0" indent="0">
              <a:buNone/>
            </a:pPr>
            <a:r>
              <a:rPr lang="en-AU" sz="2000" dirty="0" smtClean="0">
                <a:latin typeface="Arial" panose="020B0604020202020204" pitchFamily="34" charset="0"/>
                <a:cs typeface="Arial" panose="020B0604020202020204" pitchFamily="34" charset="0"/>
              </a:rPr>
              <a:t>Daily temperatures depend very much on the direction from which the winds blow. On a larger scale, winds which originate in tropical areas tend to be warm while winds originating from (or blowing across) polar air masses tend to be cold. </a:t>
            </a:r>
            <a:endParaRPr lang="en-AU"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AU" sz="2000" b="1" dirty="0" smtClean="0">
                <a:latin typeface="Arial" panose="020B0604020202020204" pitchFamily="34" charset="0"/>
                <a:cs typeface="Arial" panose="020B0604020202020204" pitchFamily="34" charset="0"/>
              </a:rPr>
              <a:t>Ocean currents – </a:t>
            </a:r>
          </a:p>
          <a:p>
            <a:pPr marL="0" indent="0">
              <a:buNone/>
            </a:pPr>
            <a:r>
              <a:rPr lang="en-AU" sz="2000" dirty="0" smtClean="0">
                <a:latin typeface="Arial" panose="020B0604020202020204" pitchFamily="34" charset="0"/>
                <a:cs typeface="Arial" panose="020B0604020202020204" pitchFamily="34" charset="0"/>
              </a:rPr>
              <a:t>Warmer currents tend to affect the eastern side of continents and originate in warmer tropical waters. Cooler currents tend to influence the western side of continents.</a:t>
            </a:r>
          </a:p>
        </p:txBody>
      </p:sp>
    </p:spTree>
    <p:extLst>
      <p:ext uri="{BB962C8B-B14F-4D97-AF65-F5344CB8AC3E}">
        <p14:creationId xmlns:p14="http://schemas.microsoft.com/office/powerpoint/2010/main" val="359680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AU" sz="3200" b="1" dirty="0" smtClean="0"/>
              <a:t>Factors – help to explain the variation of air temperature over time and place.</a:t>
            </a:r>
            <a:endParaRPr lang="en-AU" sz="3200" b="1" dirty="0"/>
          </a:p>
        </p:txBody>
      </p:sp>
      <p:sp>
        <p:nvSpPr>
          <p:cNvPr id="3" name="Content Placeholder 2"/>
          <p:cNvSpPr>
            <a:spLocks noGrp="1"/>
          </p:cNvSpPr>
          <p:nvPr>
            <p:ph idx="1"/>
          </p:nvPr>
        </p:nvSpPr>
        <p:spPr>
          <a:xfrm>
            <a:off x="774375" y="2772924"/>
            <a:ext cx="11029615" cy="3678303"/>
          </a:xfrm>
        </p:spPr>
        <p:txBody>
          <a:bodyPr>
            <a:noAutofit/>
          </a:bodyPr>
          <a:lstStyle/>
          <a:p>
            <a:pPr>
              <a:buFont typeface="Wingdings" panose="05000000000000000000" pitchFamily="2" charset="2"/>
              <a:buChar char="v"/>
            </a:pPr>
            <a:r>
              <a:rPr lang="en-AU" sz="2000" b="1" dirty="0" smtClean="0">
                <a:latin typeface="Arial" panose="020B0604020202020204" pitchFamily="34" charset="0"/>
                <a:cs typeface="Arial" panose="020B0604020202020204" pitchFamily="34" charset="0"/>
              </a:rPr>
              <a:t>Transparency of atmosphere/Cloud Cover –</a:t>
            </a:r>
          </a:p>
          <a:p>
            <a:pPr marL="0" indent="0">
              <a:buNone/>
            </a:pPr>
            <a:r>
              <a:rPr lang="en-AU" sz="2000" dirty="0" smtClean="0">
                <a:latin typeface="Arial" panose="020B0604020202020204" pitchFamily="34" charset="0"/>
                <a:cs typeface="Arial" panose="020B0604020202020204" pitchFamily="34" charset="0"/>
              </a:rPr>
              <a:t>Clouds can act as ‘sunshades during the day and as blankets at night’. This means that clouds will reduce insolation by blocking it out during the day time. However, once the land is heated, evening cloud cover tends to keep the heat in the atmosphere and to reduce the diurnal range. Desert areas tend to have little or no cloud cover and may often experience high daily temperatures and freezing nights.</a:t>
            </a:r>
          </a:p>
          <a:p>
            <a:pPr marL="0" indent="0">
              <a:buNone/>
            </a:pPr>
            <a:endParaRPr lang="en-AU" sz="2000" b="1" dirty="0">
              <a:latin typeface="Arial" panose="020B0604020202020204" pitchFamily="34" charset="0"/>
              <a:cs typeface="Arial" panose="020B0604020202020204" pitchFamily="34" charset="0"/>
            </a:endParaRPr>
          </a:p>
          <a:p>
            <a:pPr>
              <a:buFont typeface="Wingdings" panose="05000000000000000000" pitchFamily="2" charset="2"/>
              <a:buChar char="v"/>
            </a:pPr>
            <a:r>
              <a:rPr lang="en-AU" sz="2000" b="1" dirty="0" smtClean="0">
                <a:latin typeface="Arial" panose="020B0604020202020204" pitchFamily="34" charset="0"/>
                <a:cs typeface="Arial" panose="020B0604020202020204" pitchFamily="34" charset="0"/>
              </a:rPr>
              <a:t>Altitude –</a:t>
            </a:r>
          </a:p>
          <a:p>
            <a:pPr marL="0" indent="0">
              <a:buNone/>
            </a:pPr>
            <a:r>
              <a:rPr lang="en-AU" sz="2000" dirty="0" smtClean="0">
                <a:latin typeface="Arial" panose="020B0604020202020204" pitchFamily="34" charset="0"/>
                <a:cs typeface="Arial" panose="020B0604020202020204" pitchFamily="34" charset="0"/>
              </a:rPr>
              <a:t>The principal source of heat in the atmosphere is that which is radiated from the earth’s surface. </a:t>
            </a:r>
          </a:p>
          <a:p>
            <a:pPr marL="0" indent="0">
              <a:buNone/>
            </a:pPr>
            <a:r>
              <a:rPr lang="en-AU" sz="2000" dirty="0" smtClean="0">
                <a:latin typeface="Arial" panose="020B0604020202020204" pitchFamily="34" charset="0"/>
                <a:cs typeface="Arial" panose="020B0604020202020204" pitchFamily="34" charset="0"/>
              </a:rPr>
              <a:t>Air near the earth’s surface tends to be more dense and laden with dust and other particles compared with air in higher altitudes. The dense air tends to absorb heat better. </a:t>
            </a:r>
          </a:p>
          <a:p>
            <a:pPr marL="0" indent="0">
              <a:buNone/>
            </a:pPr>
            <a:r>
              <a:rPr lang="en-AU" sz="2000" dirty="0" smtClean="0">
                <a:latin typeface="Arial" panose="020B0604020202020204" pitchFamily="34" charset="0"/>
                <a:cs typeface="Arial" panose="020B0604020202020204" pitchFamily="34" charset="0"/>
              </a:rPr>
              <a:t>Air temperatures are higher close to the earth’s  surface and decline with increasing altitude. </a:t>
            </a:r>
          </a:p>
          <a:p>
            <a:pPr marL="0" indent="0">
              <a:buNone/>
            </a:pPr>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336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AU" sz="3200" b="1" dirty="0" smtClean="0"/>
              <a:t>Factors – help to explain the variation of air temperature over time and place.</a:t>
            </a:r>
            <a:endParaRPr lang="en-AU" sz="3200" b="1" dirty="0"/>
          </a:p>
        </p:txBody>
      </p:sp>
      <p:sp>
        <p:nvSpPr>
          <p:cNvPr id="3" name="Content Placeholder 2"/>
          <p:cNvSpPr>
            <a:spLocks noGrp="1"/>
          </p:cNvSpPr>
          <p:nvPr>
            <p:ph idx="1"/>
          </p:nvPr>
        </p:nvSpPr>
        <p:spPr>
          <a:xfrm>
            <a:off x="722860" y="2489589"/>
            <a:ext cx="11029615" cy="3678303"/>
          </a:xfrm>
        </p:spPr>
        <p:txBody>
          <a:bodyPr>
            <a:noAutofit/>
          </a:bodyPr>
          <a:lstStyle/>
          <a:p>
            <a:pPr>
              <a:buFont typeface="Wingdings" panose="05000000000000000000" pitchFamily="2" charset="2"/>
              <a:buChar char="v"/>
            </a:pPr>
            <a:r>
              <a:rPr lang="en-AU" sz="2000" b="1" dirty="0" smtClean="0">
                <a:latin typeface="Arial" panose="020B0604020202020204" pitchFamily="34" charset="0"/>
                <a:cs typeface="Arial" panose="020B0604020202020204" pitchFamily="34" charset="0"/>
              </a:rPr>
              <a:t>Aspect – </a:t>
            </a:r>
          </a:p>
          <a:p>
            <a:pPr marL="0" indent="0">
              <a:buNone/>
            </a:pPr>
            <a:r>
              <a:rPr lang="en-AU" sz="2000" dirty="0" smtClean="0">
                <a:latin typeface="Arial" panose="020B0604020202020204" pitchFamily="34" charset="0"/>
                <a:cs typeface="Arial" panose="020B0604020202020204" pitchFamily="34" charset="0"/>
              </a:rPr>
              <a:t>Slopes facing the sun receive more insolation during the day than those facing towards the poles.</a:t>
            </a:r>
          </a:p>
          <a:p>
            <a:pPr marL="0" indent="0">
              <a:buNone/>
            </a:pPr>
            <a:r>
              <a:rPr lang="en-AU" sz="2000" dirty="0" smtClean="0">
                <a:latin typeface="Arial" panose="020B0604020202020204" pitchFamily="34" charset="0"/>
                <a:cs typeface="Arial" panose="020B0604020202020204" pitchFamily="34" charset="0"/>
              </a:rPr>
              <a:t>Many houses in Australia are designed with windows facing n___________. This allows the sun to warm these areas during winter when the sun is lower in the northern sky.</a:t>
            </a:r>
          </a:p>
        </p:txBody>
      </p:sp>
    </p:spTree>
    <p:extLst>
      <p:ext uri="{BB962C8B-B14F-4D97-AF65-F5344CB8AC3E}">
        <p14:creationId xmlns:p14="http://schemas.microsoft.com/office/powerpoint/2010/main" val="754028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AU" sz="8000" b="1" dirty="0" smtClean="0">
                <a:solidFill>
                  <a:schemeClr val="bg2">
                    <a:lumMod val="25000"/>
                  </a:schemeClr>
                </a:solidFill>
              </a:rPr>
              <a:t>Weather v Climate</a:t>
            </a:r>
            <a:endParaRPr lang="en-AU" sz="8000" b="1" dirty="0">
              <a:solidFill>
                <a:schemeClr val="bg2">
                  <a:lumMod val="25000"/>
                </a:schemeClr>
              </a:solidFill>
            </a:endParaRPr>
          </a:p>
        </p:txBody>
      </p:sp>
      <p:sp>
        <p:nvSpPr>
          <p:cNvPr id="3" name="Content Placeholder 2"/>
          <p:cNvSpPr>
            <a:spLocks noGrp="1"/>
          </p:cNvSpPr>
          <p:nvPr>
            <p:ph idx="1"/>
          </p:nvPr>
        </p:nvSpPr>
        <p:spPr/>
        <p:txBody>
          <a:bodyPr>
            <a:normAutofit/>
          </a:bodyPr>
          <a:lstStyle/>
          <a:p>
            <a:pPr marL="0" indent="0" algn="ctr">
              <a:buNone/>
            </a:pPr>
            <a:r>
              <a:rPr lang="en-AU" sz="4800" b="1" dirty="0" smtClean="0">
                <a:latin typeface="Aharoni" panose="02010803020104030203" pitchFamily="2" charset="-79"/>
                <a:cs typeface="Aharoni" panose="02010803020104030203" pitchFamily="2" charset="-79"/>
              </a:rPr>
              <a:t>Weather</a:t>
            </a:r>
          </a:p>
          <a:p>
            <a:r>
              <a:rPr lang="en-AU" sz="2400" dirty="0" smtClean="0">
                <a:latin typeface="Arial" panose="020B0604020202020204" pitchFamily="34" charset="0"/>
                <a:cs typeface="Arial" panose="020B0604020202020204" pitchFamily="34" charset="0"/>
              </a:rPr>
              <a:t>* Weather is the short – term condition of the a_____________________ at a given place and time, such as: it is a rainy and cold day.</a:t>
            </a:r>
          </a:p>
          <a:p>
            <a:endParaRPr lang="en-AU" sz="2400" dirty="0">
              <a:latin typeface="Arial" panose="020B0604020202020204" pitchFamily="34" charset="0"/>
              <a:cs typeface="Arial" panose="020B0604020202020204" pitchFamily="34" charset="0"/>
            </a:endParaRPr>
          </a:p>
          <a:p>
            <a:r>
              <a:rPr lang="en-AU" sz="2400" dirty="0" smtClean="0">
                <a:latin typeface="Arial" panose="020B0604020202020204" pitchFamily="34" charset="0"/>
                <a:cs typeface="Arial" panose="020B0604020202020204" pitchFamily="34" charset="0"/>
              </a:rPr>
              <a:t>* Weather is measured by examining and looking at changes in daily temperature, precipitation (rainfall), wind speed and direction, cloud cover, humidity and atmospheric pressure. </a:t>
            </a:r>
            <a:endParaRPr lang="en-AU"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526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AU" sz="8000" b="1" dirty="0" smtClean="0">
                <a:solidFill>
                  <a:schemeClr val="bg2">
                    <a:lumMod val="25000"/>
                  </a:schemeClr>
                </a:solidFill>
              </a:rPr>
              <a:t>Weather v Climate</a:t>
            </a:r>
            <a:endParaRPr lang="en-AU" sz="8000" b="1" dirty="0">
              <a:solidFill>
                <a:schemeClr val="bg2">
                  <a:lumMod val="25000"/>
                </a:schemeClr>
              </a:solidFill>
            </a:endParaRPr>
          </a:p>
        </p:txBody>
      </p:sp>
      <p:sp>
        <p:nvSpPr>
          <p:cNvPr id="3" name="Content Placeholder 2"/>
          <p:cNvSpPr>
            <a:spLocks noGrp="1"/>
          </p:cNvSpPr>
          <p:nvPr>
            <p:ph idx="1"/>
          </p:nvPr>
        </p:nvSpPr>
        <p:spPr/>
        <p:txBody>
          <a:bodyPr>
            <a:normAutofit lnSpcReduction="10000"/>
          </a:bodyPr>
          <a:lstStyle/>
          <a:p>
            <a:pPr algn="ctr"/>
            <a:r>
              <a:rPr lang="en-AU" sz="4800" b="1" dirty="0" smtClean="0">
                <a:latin typeface="Aharoni" panose="02010803020104030203" pitchFamily="2" charset="-79"/>
                <a:cs typeface="Aharoni" panose="02010803020104030203" pitchFamily="2" charset="-79"/>
              </a:rPr>
              <a:t>Climate</a:t>
            </a:r>
          </a:p>
          <a:p>
            <a:endParaRPr lang="en-AU" sz="2400" dirty="0" smtClean="0">
              <a:latin typeface="Arial" panose="020B0604020202020204" pitchFamily="34" charset="0"/>
              <a:cs typeface="Arial" panose="020B0604020202020204" pitchFamily="34" charset="0"/>
            </a:endParaRPr>
          </a:p>
          <a:p>
            <a:r>
              <a:rPr lang="en-AU" sz="2400" dirty="0" smtClean="0">
                <a:latin typeface="Arial" panose="020B0604020202020204" pitchFamily="34" charset="0"/>
                <a:cs typeface="Arial" panose="020B0604020202020204" pitchFamily="34" charset="0"/>
              </a:rPr>
              <a:t>* Climate is the long - term, average weather conditions for a location, calculated over a long period of time. This time period is generally 30 years.</a:t>
            </a:r>
          </a:p>
          <a:p>
            <a:endParaRPr lang="en-AU" sz="2400" dirty="0">
              <a:latin typeface="Arial" panose="020B0604020202020204" pitchFamily="34" charset="0"/>
              <a:cs typeface="Arial" panose="020B0604020202020204" pitchFamily="34" charset="0"/>
            </a:endParaRPr>
          </a:p>
          <a:p>
            <a:r>
              <a:rPr lang="en-AU" sz="2400" dirty="0" smtClean="0">
                <a:latin typeface="Arial" panose="020B0604020202020204" pitchFamily="34" charset="0"/>
                <a:cs typeface="Arial" panose="020B0604020202020204" pitchFamily="34" charset="0"/>
              </a:rPr>
              <a:t>* Climate is measured from long – term temperature and precipitation (rainfall) data. It is often expressed as seasonal averages and/or monthly averages.</a:t>
            </a:r>
          </a:p>
          <a:p>
            <a:endParaRPr lang="en-AU"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7253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AU" sz="8000" b="1" dirty="0" smtClean="0">
                <a:solidFill>
                  <a:schemeClr val="bg2">
                    <a:lumMod val="25000"/>
                  </a:schemeClr>
                </a:solidFill>
              </a:rPr>
              <a:t>Climate variability</a:t>
            </a:r>
            <a:endParaRPr lang="en-AU" sz="8000" b="1" dirty="0">
              <a:solidFill>
                <a:schemeClr val="bg2">
                  <a:lumMod val="25000"/>
                </a:schemeClr>
              </a:solidFill>
            </a:endParaRPr>
          </a:p>
        </p:txBody>
      </p:sp>
      <p:sp>
        <p:nvSpPr>
          <p:cNvPr id="3" name="Content Placeholder 2"/>
          <p:cNvSpPr>
            <a:spLocks noGrp="1"/>
          </p:cNvSpPr>
          <p:nvPr>
            <p:ph idx="1"/>
          </p:nvPr>
        </p:nvSpPr>
        <p:spPr/>
        <p:txBody>
          <a:bodyPr>
            <a:normAutofit/>
          </a:bodyPr>
          <a:lstStyle/>
          <a:p>
            <a:pPr marL="0" indent="0">
              <a:buNone/>
            </a:pPr>
            <a:endParaRPr lang="en-AU" sz="5400" dirty="0" smtClean="0">
              <a:latin typeface="Arial" panose="020B0604020202020204" pitchFamily="34" charset="0"/>
              <a:cs typeface="Arial" panose="020B0604020202020204" pitchFamily="34" charset="0"/>
            </a:endParaRPr>
          </a:p>
          <a:p>
            <a:pPr marL="0" indent="0">
              <a:buNone/>
            </a:pPr>
            <a:r>
              <a:rPr lang="en-AU" sz="5400" dirty="0" smtClean="0">
                <a:latin typeface="Arial" panose="020B0604020202020204" pitchFamily="34" charset="0"/>
                <a:cs typeface="Arial" panose="020B0604020202020204" pitchFamily="34" charset="0"/>
              </a:rPr>
              <a:t>Climate variability is the year-to-year variation in monthly or seasonal conditions.</a:t>
            </a:r>
          </a:p>
        </p:txBody>
      </p:sp>
    </p:spTree>
    <p:extLst>
      <p:ext uri="{BB962C8B-B14F-4D97-AF65-F5344CB8AC3E}">
        <p14:creationId xmlns:p14="http://schemas.microsoft.com/office/powerpoint/2010/main" val="3993348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AU" sz="4000" dirty="0" smtClean="0"/>
          </a:p>
          <a:p>
            <a:r>
              <a:rPr lang="en-AU" sz="4000" dirty="0" smtClean="0"/>
              <a:t>* </a:t>
            </a:r>
            <a:r>
              <a:rPr lang="en-AU" sz="4000" dirty="0"/>
              <a:t>the </a:t>
            </a:r>
            <a:r>
              <a:rPr lang="en-AU" sz="4000" b="1" dirty="0"/>
              <a:t>spatial distribution </a:t>
            </a:r>
            <a:r>
              <a:rPr lang="en-AU" sz="4000" dirty="0"/>
              <a:t>of the </a:t>
            </a:r>
            <a:r>
              <a:rPr lang="en-AU" sz="4000" dirty="0">
                <a:solidFill>
                  <a:srgbClr val="C00000"/>
                </a:solidFill>
              </a:rPr>
              <a:t>world’s rainfall </a:t>
            </a:r>
            <a:r>
              <a:rPr lang="en-AU" sz="4000" dirty="0">
                <a:solidFill>
                  <a:schemeClr val="tx1"/>
                </a:solidFill>
              </a:rPr>
              <a:t>and</a:t>
            </a:r>
            <a:r>
              <a:rPr lang="en-AU" sz="4000" dirty="0">
                <a:solidFill>
                  <a:srgbClr val="C00000"/>
                </a:solidFill>
              </a:rPr>
              <a:t> temperature patterns</a:t>
            </a:r>
          </a:p>
          <a:p>
            <a:endParaRPr lang="en-AU" dirty="0"/>
          </a:p>
        </p:txBody>
      </p:sp>
      <p:sp>
        <p:nvSpPr>
          <p:cNvPr id="4" name="Title 1"/>
          <p:cNvSpPr>
            <a:spLocks noGrp="1"/>
          </p:cNvSpPr>
          <p:nvPr>
            <p:ph type="title"/>
          </p:nvPr>
        </p:nvSpPr>
        <p:spPr/>
        <p:txBody>
          <a:bodyPr>
            <a:normAutofit fontScale="90000"/>
          </a:bodyPr>
          <a:lstStyle/>
          <a:p>
            <a:pPr algn="ctr"/>
            <a:r>
              <a:rPr lang="en-AU" sz="6600" b="1" dirty="0" smtClean="0">
                <a:solidFill>
                  <a:srgbClr val="C00000"/>
                </a:solidFill>
              </a:rPr>
              <a:t>Syllabus Point</a:t>
            </a:r>
            <a:endParaRPr lang="en-AU" sz="6600" b="1" dirty="0">
              <a:solidFill>
                <a:srgbClr val="C00000"/>
              </a:solidFill>
            </a:endParaRPr>
          </a:p>
        </p:txBody>
      </p:sp>
    </p:spTree>
    <p:extLst>
      <p:ext uri="{BB962C8B-B14F-4D97-AF65-F5344CB8AC3E}">
        <p14:creationId xmlns:p14="http://schemas.microsoft.com/office/powerpoint/2010/main" val="3526525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33718"/>
            <a:ext cx="11029616" cy="882238"/>
          </a:xfrm>
        </p:spPr>
        <p:txBody>
          <a:bodyPr>
            <a:normAutofit/>
          </a:bodyPr>
          <a:lstStyle/>
          <a:p>
            <a:pPr algn="ctr"/>
            <a:r>
              <a:rPr lang="en-AU" sz="3200" b="1" dirty="0" smtClean="0">
                <a:solidFill>
                  <a:schemeClr val="tx2">
                    <a:lumMod val="75000"/>
                  </a:schemeClr>
                </a:solidFill>
              </a:rPr>
              <a:t>Spatial distribution of </a:t>
            </a:r>
            <a:r>
              <a:rPr lang="en-AU" sz="3200" b="1" u="sng" dirty="0" smtClean="0">
                <a:solidFill>
                  <a:schemeClr val="tx2">
                    <a:lumMod val="75000"/>
                  </a:schemeClr>
                </a:solidFill>
                <a:effectLst>
                  <a:outerShdw blurRad="38100" dist="38100" dir="2700000" algn="tl">
                    <a:srgbClr val="000000">
                      <a:alpha val="43137"/>
                    </a:srgbClr>
                  </a:outerShdw>
                </a:effectLst>
              </a:rPr>
              <a:t>Temperature</a:t>
            </a:r>
            <a:endParaRPr lang="en-AU" sz="3200" b="1" u="sng"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r>
              <a:rPr lang="en-AU" dirty="0" smtClean="0"/>
              <a:t>* Temperature recordings can be presented as minimums, maximums or averages.</a:t>
            </a:r>
          </a:p>
          <a:p>
            <a:r>
              <a:rPr lang="en-AU" dirty="0" smtClean="0"/>
              <a:t>* Climate temperature data is most commonly processed to provide monthly averages.</a:t>
            </a:r>
          </a:p>
          <a:p>
            <a:r>
              <a:rPr lang="en-AU" dirty="0" smtClean="0"/>
              <a:t>* There is greater temperature variation (extremes) in the ____________________ hemisphere compared to the Southern.</a:t>
            </a:r>
          </a:p>
          <a:p>
            <a:r>
              <a:rPr lang="en-AU" dirty="0" smtClean="0"/>
              <a:t>* Ocean currents affect land air temperatures when winds blow from the sea.</a:t>
            </a:r>
          </a:p>
          <a:p>
            <a:r>
              <a:rPr lang="en-AU" dirty="0" smtClean="0"/>
              <a:t>* Landmasses show greater variations in air temperature over the year than ocean air temperatures.</a:t>
            </a:r>
          </a:p>
          <a:p>
            <a:r>
              <a:rPr lang="en-AU" dirty="0" smtClean="0"/>
              <a:t>* Coastal temperatures are generally more moderate than inland temperatures.</a:t>
            </a:r>
          </a:p>
          <a:p>
            <a:r>
              <a:rPr lang="en-AU" dirty="0" smtClean="0"/>
              <a:t>* Temperatures in both summer and winter generally decrease with __________________ distance from the ___________________.</a:t>
            </a:r>
          </a:p>
          <a:p>
            <a:r>
              <a:rPr lang="en-AU" dirty="0" smtClean="0"/>
              <a:t>* Seasonal and diurnal (difference between day and night) temperatures vary more where there is less water vapour – low humidity and clear skies.</a:t>
            </a:r>
            <a:endParaRPr lang="en-AU" dirty="0"/>
          </a:p>
        </p:txBody>
      </p:sp>
      <p:pic>
        <p:nvPicPr>
          <p:cNvPr id="3074" name="Picture 2" descr="C:\Users\e2041615\AppData\Local\Microsoft\Windows\Temporary Internet Files\Content.IE5\IU11W1OL\Article356356_sweat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9076" y="287079"/>
            <a:ext cx="1069056" cy="1324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020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sz="3200" b="1" dirty="0" smtClean="0">
                <a:solidFill>
                  <a:schemeClr val="tx2">
                    <a:lumMod val="75000"/>
                  </a:schemeClr>
                </a:solidFill>
              </a:rPr>
              <a:t>Spatial distribution of </a:t>
            </a:r>
            <a:r>
              <a:rPr lang="en-AU" sz="3200" b="1" u="sng" dirty="0" smtClean="0">
                <a:solidFill>
                  <a:schemeClr val="tx2">
                    <a:lumMod val="75000"/>
                  </a:schemeClr>
                </a:solidFill>
                <a:effectLst>
                  <a:outerShdw blurRad="38100" dist="38100" dir="2700000" algn="tl">
                    <a:srgbClr val="000000">
                      <a:alpha val="43137"/>
                    </a:srgbClr>
                  </a:outerShdw>
                </a:effectLst>
              </a:rPr>
              <a:t>Temperature</a:t>
            </a:r>
            <a:endParaRPr lang="en-AU" sz="3200" b="1" u="sng"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AU" dirty="0" smtClean="0"/>
              <a:t>* Temperature recordings can be presented as minimums, maximums or averages.</a:t>
            </a:r>
          </a:p>
          <a:p>
            <a:r>
              <a:rPr lang="en-AU" dirty="0" smtClean="0"/>
              <a:t>* Climate temperature data is most commonly processed to provide monthly averages.</a:t>
            </a:r>
          </a:p>
          <a:p>
            <a:r>
              <a:rPr lang="en-AU" dirty="0" smtClean="0"/>
              <a:t>* There is greater temperature variation (extremes) in the </a:t>
            </a:r>
            <a:r>
              <a:rPr lang="en-AU" b="1" dirty="0" smtClean="0">
                <a:solidFill>
                  <a:srgbClr val="FF0000"/>
                </a:solidFill>
              </a:rPr>
              <a:t>Northern</a:t>
            </a:r>
            <a:r>
              <a:rPr lang="en-AU" dirty="0" smtClean="0">
                <a:solidFill>
                  <a:srgbClr val="FF0000"/>
                </a:solidFill>
              </a:rPr>
              <a:t> </a:t>
            </a:r>
            <a:r>
              <a:rPr lang="en-AU" dirty="0" smtClean="0"/>
              <a:t>hemisphere compared to the Southern.</a:t>
            </a:r>
          </a:p>
          <a:p>
            <a:r>
              <a:rPr lang="en-AU" dirty="0" smtClean="0"/>
              <a:t>* Ocean currents affect land air temperatures when winds blow from the sea.</a:t>
            </a:r>
          </a:p>
          <a:p>
            <a:r>
              <a:rPr lang="en-AU" dirty="0" smtClean="0"/>
              <a:t>* Landmasses show greater variations in air temperature over the year than ocean air temperatures.</a:t>
            </a:r>
          </a:p>
          <a:p>
            <a:r>
              <a:rPr lang="en-AU" dirty="0" smtClean="0"/>
              <a:t>* Coastal temperatures are generally more moderate than inland temperatures.</a:t>
            </a:r>
          </a:p>
          <a:p>
            <a:r>
              <a:rPr lang="en-AU" dirty="0" smtClean="0"/>
              <a:t>* Temperatures in both summer and winter generally decrease with</a:t>
            </a:r>
            <a:r>
              <a:rPr lang="en-AU" b="1" dirty="0" smtClean="0"/>
              <a:t> </a:t>
            </a:r>
            <a:r>
              <a:rPr lang="en-AU" b="1" dirty="0" smtClean="0">
                <a:solidFill>
                  <a:srgbClr val="FF0000"/>
                </a:solidFill>
              </a:rPr>
              <a:t>increasing </a:t>
            </a:r>
            <a:r>
              <a:rPr lang="en-AU" dirty="0" smtClean="0"/>
              <a:t>distance from the </a:t>
            </a:r>
            <a:r>
              <a:rPr lang="en-AU" b="1" dirty="0" smtClean="0">
                <a:solidFill>
                  <a:srgbClr val="FF0000"/>
                </a:solidFill>
              </a:rPr>
              <a:t>Equator</a:t>
            </a:r>
            <a:r>
              <a:rPr lang="en-AU" dirty="0" smtClean="0"/>
              <a:t>.</a:t>
            </a:r>
          </a:p>
          <a:p>
            <a:r>
              <a:rPr lang="en-AU" dirty="0" smtClean="0"/>
              <a:t>* Seasonal and diurnal (difference between day and night) temperatures vary more where there is less water vapour – low humidity and clear skies.</a:t>
            </a:r>
            <a:endParaRPr lang="en-AU" dirty="0"/>
          </a:p>
        </p:txBody>
      </p:sp>
      <p:pic>
        <p:nvPicPr>
          <p:cNvPr id="3074" name="Picture 2" descr="C:\Users\e2041615\AppData\Local\Microsoft\Windows\Temporary Internet Files\Content.IE5\IU11W1OL\Article356356_sweat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9076" y="287079"/>
            <a:ext cx="1069056" cy="1324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27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AU" b="1" dirty="0" smtClean="0">
                <a:solidFill>
                  <a:schemeClr val="accent1">
                    <a:lumMod val="75000"/>
                  </a:schemeClr>
                </a:solidFill>
              </a:rPr>
              <a:t>OLDMAP – </a:t>
            </a:r>
            <a:br>
              <a:rPr lang="en-AU" b="1" dirty="0" smtClean="0">
                <a:solidFill>
                  <a:schemeClr val="accent1">
                    <a:lumMod val="75000"/>
                  </a:schemeClr>
                </a:solidFill>
              </a:rPr>
            </a:br>
            <a:r>
              <a:rPr lang="en-AU" b="1" dirty="0" smtClean="0">
                <a:solidFill>
                  <a:schemeClr val="accent1">
                    <a:lumMod val="75000"/>
                  </a:schemeClr>
                </a:solidFill>
              </a:rPr>
              <a:t>Factors affecting CLIMATE</a:t>
            </a:r>
            <a:endParaRPr lang="en-AU" b="1" dirty="0">
              <a:solidFill>
                <a:schemeClr val="accent1">
                  <a:lumMod val="75000"/>
                </a:schemeClr>
              </a:solidFill>
            </a:endParaRPr>
          </a:p>
        </p:txBody>
      </p:sp>
      <p:sp>
        <p:nvSpPr>
          <p:cNvPr id="3" name="Content Placeholder 2"/>
          <p:cNvSpPr>
            <a:spLocks noGrp="1"/>
          </p:cNvSpPr>
          <p:nvPr>
            <p:ph idx="1"/>
          </p:nvPr>
        </p:nvSpPr>
        <p:spPr/>
        <p:txBody>
          <a:bodyPr>
            <a:normAutofit fontScale="77500" lnSpcReduction="20000"/>
          </a:bodyPr>
          <a:lstStyle/>
          <a:p>
            <a:r>
              <a:rPr lang="en-AU" sz="4400" dirty="0" smtClean="0"/>
              <a:t>O –</a:t>
            </a:r>
          </a:p>
          <a:p>
            <a:r>
              <a:rPr lang="en-AU" sz="4400" dirty="0" smtClean="0"/>
              <a:t>L –</a:t>
            </a:r>
          </a:p>
          <a:p>
            <a:r>
              <a:rPr lang="en-AU" sz="4400" dirty="0" smtClean="0"/>
              <a:t>D – </a:t>
            </a:r>
          </a:p>
          <a:p>
            <a:r>
              <a:rPr lang="en-AU" sz="4400" dirty="0" smtClean="0"/>
              <a:t>M – </a:t>
            </a:r>
          </a:p>
          <a:p>
            <a:r>
              <a:rPr lang="en-AU" sz="4400" dirty="0" smtClean="0"/>
              <a:t>A –</a:t>
            </a:r>
          </a:p>
          <a:p>
            <a:r>
              <a:rPr lang="en-AU" sz="4400" dirty="0" smtClean="0"/>
              <a:t>P – </a:t>
            </a:r>
            <a:endParaRPr lang="en-AU" sz="4400" dirty="0"/>
          </a:p>
        </p:txBody>
      </p:sp>
      <p:pic>
        <p:nvPicPr>
          <p:cNvPr id="4098" name="Picture 2" descr="C:\Users\e2041615\AppData\Local\Microsoft\Windows\Temporary Internet Files\Content.IE5\TM8SEV2T\Latitude_PS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5866" y="3925364"/>
            <a:ext cx="2101074" cy="2178114"/>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e2041615\AppData\Local\Microsoft\Windows\Temporary Internet Files\Content.IE5\1FQ2KZFB\figure_02-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2709" y="1956389"/>
            <a:ext cx="3298808" cy="190152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ers\e2041615\AppData\Local\Microsoft\Windows\Temporary Internet Files\Content.IE5\1FQ2KZFB\OceanCurrent[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3571" y="3978180"/>
            <a:ext cx="3602284" cy="2072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076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645" y="415124"/>
            <a:ext cx="10993549" cy="2289439"/>
          </a:xfrm>
        </p:spPr>
        <p:txBody>
          <a:bodyPr>
            <a:normAutofit/>
          </a:bodyPr>
          <a:lstStyle/>
          <a:p>
            <a:pPr algn="ctr"/>
            <a:r>
              <a:rPr lang="en-AU" sz="9600" dirty="0" smtClean="0">
                <a:latin typeface="Aharoni" panose="02010803020104030203" pitchFamily="2" charset="-79"/>
                <a:cs typeface="Aharoni" panose="02010803020104030203" pitchFamily="2" charset="-79"/>
              </a:rPr>
              <a:t>Air pressure</a:t>
            </a:r>
            <a:endParaRPr lang="en-AU" sz="9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38663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AU" b="1" dirty="0" smtClean="0">
                <a:solidFill>
                  <a:schemeClr val="accent1">
                    <a:lumMod val="75000"/>
                  </a:schemeClr>
                </a:solidFill>
              </a:rPr>
              <a:t>OLDMAP – </a:t>
            </a:r>
            <a:br>
              <a:rPr lang="en-AU" b="1" dirty="0" smtClean="0">
                <a:solidFill>
                  <a:schemeClr val="accent1">
                    <a:lumMod val="75000"/>
                  </a:schemeClr>
                </a:solidFill>
              </a:rPr>
            </a:br>
            <a:r>
              <a:rPr lang="en-AU" b="1" dirty="0" smtClean="0">
                <a:solidFill>
                  <a:schemeClr val="accent1">
                    <a:lumMod val="75000"/>
                  </a:schemeClr>
                </a:solidFill>
              </a:rPr>
              <a:t>Factors affecting CLIMATE</a:t>
            </a:r>
            <a:endParaRPr lang="en-AU" b="1" dirty="0">
              <a:solidFill>
                <a:schemeClr val="accent1">
                  <a:lumMod val="75000"/>
                </a:schemeClr>
              </a:solidFill>
            </a:endParaRPr>
          </a:p>
        </p:txBody>
      </p:sp>
      <p:sp>
        <p:nvSpPr>
          <p:cNvPr id="3" name="Content Placeholder 2"/>
          <p:cNvSpPr>
            <a:spLocks noGrp="1"/>
          </p:cNvSpPr>
          <p:nvPr>
            <p:ph idx="1"/>
          </p:nvPr>
        </p:nvSpPr>
        <p:spPr/>
        <p:txBody>
          <a:bodyPr>
            <a:normAutofit fontScale="77500" lnSpcReduction="20000"/>
          </a:bodyPr>
          <a:lstStyle/>
          <a:p>
            <a:r>
              <a:rPr lang="en-AU" sz="4400" dirty="0" smtClean="0"/>
              <a:t>O – Ocean Currents</a:t>
            </a:r>
          </a:p>
          <a:p>
            <a:r>
              <a:rPr lang="en-AU" sz="4400" dirty="0" smtClean="0"/>
              <a:t>L – Latitude</a:t>
            </a:r>
          </a:p>
          <a:p>
            <a:r>
              <a:rPr lang="en-AU" sz="4400" dirty="0" smtClean="0"/>
              <a:t>D – Distance from Sea</a:t>
            </a:r>
          </a:p>
          <a:p>
            <a:r>
              <a:rPr lang="en-AU" sz="4400" dirty="0" smtClean="0"/>
              <a:t>M – Mountain Barriers</a:t>
            </a:r>
          </a:p>
          <a:p>
            <a:r>
              <a:rPr lang="en-AU" sz="4400" dirty="0" smtClean="0"/>
              <a:t>A – Altitude</a:t>
            </a:r>
          </a:p>
          <a:p>
            <a:r>
              <a:rPr lang="en-AU" sz="4400" dirty="0" smtClean="0"/>
              <a:t>P – Prevailing Winds</a:t>
            </a:r>
            <a:endParaRPr lang="en-AU" sz="4400" dirty="0"/>
          </a:p>
        </p:txBody>
      </p:sp>
    </p:spTree>
    <p:extLst>
      <p:ext uri="{BB962C8B-B14F-4D97-AF65-F5344CB8AC3E}">
        <p14:creationId xmlns:p14="http://schemas.microsoft.com/office/powerpoint/2010/main" val="150086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 Equatorial regions have the highest average precipitation rates.</a:t>
            </a:r>
          </a:p>
          <a:p>
            <a:r>
              <a:rPr lang="en-AU" dirty="0" smtClean="0"/>
              <a:t>* Continental interiors tend to be drier due to their distance from the oceans.</a:t>
            </a:r>
          </a:p>
          <a:p>
            <a:r>
              <a:rPr lang="en-AU" dirty="0" smtClean="0"/>
              <a:t>* Deserts occur on the west coasts and interiors of continents in the latitudes dominated by high pressure systems.</a:t>
            </a:r>
          </a:p>
          <a:p>
            <a:r>
              <a:rPr lang="en-AU" dirty="0" smtClean="0"/>
              <a:t>* Land areas adjacent to cool/cold ocean currents have less precipitation than areas where there are warm ocean currents.</a:t>
            </a:r>
          </a:p>
          <a:p>
            <a:r>
              <a:rPr lang="en-AU" dirty="0" smtClean="0"/>
              <a:t>* Cold air masses over polar regions contain little moisture and therefore less p________________. </a:t>
            </a:r>
          </a:p>
          <a:p>
            <a:r>
              <a:rPr lang="en-AU" dirty="0" smtClean="0"/>
              <a:t>* Mountain ranges both increase and decrease p__________________. </a:t>
            </a:r>
            <a:endParaRPr lang="en-AU" dirty="0"/>
          </a:p>
        </p:txBody>
      </p:sp>
      <p:sp>
        <p:nvSpPr>
          <p:cNvPr id="4" name="Title 1"/>
          <p:cNvSpPr>
            <a:spLocks noGrp="1"/>
          </p:cNvSpPr>
          <p:nvPr>
            <p:ph type="title"/>
          </p:nvPr>
        </p:nvSpPr>
        <p:spPr/>
        <p:txBody>
          <a:bodyPr>
            <a:normAutofit/>
          </a:bodyPr>
          <a:lstStyle/>
          <a:p>
            <a:pPr algn="ctr"/>
            <a:r>
              <a:rPr lang="en-AU" sz="3600" b="1" dirty="0" smtClean="0">
                <a:solidFill>
                  <a:schemeClr val="tx2">
                    <a:lumMod val="75000"/>
                  </a:schemeClr>
                </a:solidFill>
              </a:rPr>
              <a:t>Spatial distribution of </a:t>
            </a:r>
            <a:r>
              <a:rPr lang="en-AU" sz="3600" b="1" u="sng" dirty="0" smtClean="0">
                <a:solidFill>
                  <a:schemeClr val="tx2">
                    <a:lumMod val="75000"/>
                  </a:schemeClr>
                </a:solidFill>
                <a:effectLst>
                  <a:outerShdw blurRad="38100" dist="38100" dir="2700000" algn="tl">
                    <a:srgbClr val="000000">
                      <a:alpha val="43137"/>
                    </a:srgbClr>
                  </a:outerShdw>
                </a:effectLst>
              </a:rPr>
              <a:t>Precipitation</a:t>
            </a:r>
            <a:endParaRPr lang="en-AU" sz="3600" b="1" u="sng" dirty="0">
              <a:solidFill>
                <a:schemeClr val="tx2">
                  <a:lumMod val="75000"/>
                </a:schemeClr>
              </a:solidFill>
              <a:effectLst>
                <a:outerShdw blurRad="38100" dist="38100" dir="2700000" algn="tl">
                  <a:srgbClr val="000000">
                    <a:alpha val="43137"/>
                  </a:srgbClr>
                </a:outerShdw>
              </a:effectLst>
            </a:endParaRPr>
          </a:p>
        </p:txBody>
      </p:sp>
      <p:pic>
        <p:nvPicPr>
          <p:cNvPr id="5122" name="Picture 2" descr="C:\Users\e2041615\AppData\Local\Microsoft\Windows\Temporary Internet Files\Content.IE5\TM8SEV2T\nicubunu-Weather-Symbols-Rai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0806" y="579191"/>
            <a:ext cx="984212" cy="936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753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 Windward slopes facing the moisture bearing winds produce orographic uplift and increased precipitation.</a:t>
            </a:r>
          </a:p>
          <a:p>
            <a:r>
              <a:rPr lang="en-AU" dirty="0" smtClean="0"/>
              <a:t>* ‘Leeward slopes’ form what are known as rain shadows.</a:t>
            </a:r>
          </a:p>
          <a:p>
            <a:r>
              <a:rPr lang="en-AU" dirty="0" smtClean="0"/>
              <a:t>* Orographic rainfall occurs when winds push moist air over elevated landforms such as mountains.</a:t>
            </a:r>
          </a:p>
          <a:p>
            <a:r>
              <a:rPr lang="en-AU" dirty="0" smtClean="0"/>
              <a:t>E.g. In Australia more rain falls on the eastern side of the Great Dividing Range than on the western side.</a:t>
            </a:r>
          </a:p>
        </p:txBody>
      </p:sp>
      <p:sp>
        <p:nvSpPr>
          <p:cNvPr id="4" name="Title 1"/>
          <p:cNvSpPr>
            <a:spLocks noGrp="1"/>
          </p:cNvSpPr>
          <p:nvPr>
            <p:ph type="title"/>
          </p:nvPr>
        </p:nvSpPr>
        <p:spPr/>
        <p:txBody>
          <a:bodyPr>
            <a:normAutofit/>
          </a:bodyPr>
          <a:lstStyle/>
          <a:p>
            <a:pPr algn="ctr"/>
            <a:r>
              <a:rPr lang="en-AU" sz="3600" b="1" dirty="0" smtClean="0">
                <a:solidFill>
                  <a:schemeClr val="accent1">
                    <a:lumMod val="75000"/>
                  </a:schemeClr>
                </a:solidFill>
              </a:rPr>
              <a:t>Mountain ranges and precipitation</a:t>
            </a:r>
            <a:endParaRPr lang="en-AU" sz="3600" b="1" dirty="0">
              <a:solidFill>
                <a:schemeClr val="accent1">
                  <a:lumMod val="75000"/>
                </a:schemeClr>
              </a:solidFill>
            </a:endParaRPr>
          </a:p>
        </p:txBody>
      </p:sp>
    </p:spTree>
    <p:extLst>
      <p:ext uri="{BB962C8B-B14F-4D97-AF65-F5344CB8AC3E}">
        <p14:creationId xmlns:p14="http://schemas.microsoft.com/office/powerpoint/2010/main" val="3784632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AU" dirty="0" smtClean="0"/>
          </a:p>
          <a:p>
            <a:r>
              <a:rPr lang="en-AU" sz="2800" dirty="0" smtClean="0"/>
              <a:t>Climate change refers to any significant statistical difference in the measurements of some or all elements of the weather conditions (e.g. atmospheric composition, temperature, precipitation) in a particular place over the long term (e.g. decades or thousands of years). For example, it occurs when the long-term weather pattern demonstrates a general warming or cooling of the atmosphere, compared to the average.</a:t>
            </a:r>
            <a:r>
              <a:rPr lang="en-AU" sz="2800" dirty="0" smtClean="0">
                <a:solidFill>
                  <a:srgbClr val="FF0000"/>
                </a:solidFill>
              </a:rPr>
              <a:t> Over recent human history, global temperatures have increased by 0.85°C since 1880.</a:t>
            </a:r>
            <a:endParaRPr lang="en-AU" sz="2800" dirty="0">
              <a:solidFill>
                <a:srgbClr val="FF0000"/>
              </a:solidFill>
            </a:endParaRPr>
          </a:p>
        </p:txBody>
      </p:sp>
      <p:sp>
        <p:nvSpPr>
          <p:cNvPr id="4" name="Title 1"/>
          <p:cNvSpPr>
            <a:spLocks noGrp="1"/>
          </p:cNvSpPr>
          <p:nvPr>
            <p:ph type="title"/>
          </p:nvPr>
        </p:nvSpPr>
        <p:spPr>
          <a:xfrm>
            <a:off x="1132449" y="485895"/>
            <a:ext cx="10058400" cy="1450757"/>
          </a:xfrm>
        </p:spPr>
        <p:txBody>
          <a:bodyPr>
            <a:normAutofit/>
          </a:bodyPr>
          <a:lstStyle/>
          <a:p>
            <a:pPr algn="ctr"/>
            <a:r>
              <a:rPr lang="en-AU" sz="3600" b="1" dirty="0" smtClean="0">
                <a:solidFill>
                  <a:schemeClr val="accent1"/>
                </a:solidFill>
              </a:rPr>
              <a:t>Climate </a:t>
            </a:r>
            <a:r>
              <a:rPr lang="en-AU" sz="3600" b="1" dirty="0" smtClean="0">
                <a:solidFill>
                  <a:schemeClr val="accent1"/>
                </a:solidFill>
              </a:rPr>
              <a:t>change</a:t>
            </a:r>
            <a:endParaRPr lang="en-AU" sz="3600" b="1" dirty="0">
              <a:solidFill>
                <a:schemeClr val="accent1"/>
              </a:solidFill>
            </a:endParaRPr>
          </a:p>
        </p:txBody>
      </p:sp>
    </p:spTree>
    <p:extLst>
      <p:ext uri="{BB962C8B-B14F-4D97-AF65-F5344CB8AC3E}">
        <p14:creationId xmlns:p14="http://schemas.microsoft.com/office/powerpoint/2010/main" val="4032681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887" y="917400"/>
            <a:ext cx="10993549" cy="2289439"/>
          </a:xfrm>
        </p:spPr>
        <p:txBody>
          <a:bodyPr>
            <a:normAutofit fontScale="90000"/>
          </a:bodyPr>
          <a:lstStyle/>
          <a:p>
            <a:pPr algn="ctr"/>
            <a:r>
              <a:rPr lang="en-AU" sz="9600" dirty="0" smtClean="0">
                <a:latin typeface="Aharoni" panose="02010803020104030203" pitchFamily="2" charset="-79"/>
                <a:cs typeface="Aharoni" panose="02010803020104030203" pitchFamily="2" charset="-79"/>
              </a:rPr>
              <a:t>Rainfall</a:t>
            </a:r>
            <a:br>
              <a:rPr lang="en-AU" sz="9600" dirty="0" smtClean="0">
                <a:latin typeface="Aharoni" panose="02010803020104030203" pitchFamily="2" charset="-79"/>
                <a:cs typeface="Aharoni" panose="02010803020104030203" pitchFamily="2" charset="-79"/>
              </a:rPr>
            </a:br>
            <a:r>
              <a:rPr lang="en-AU" sz="9600" dirty="0" smtClean="0">
                <a:latin typeface="Aharoni" panose="02010803020104030203" pitchFamily="2" charset="-79"/>
                <a:cs typeface="Aharoni" panose="02010803020104030203" pitchFamily="2" charset="-79"/>
              </a:rPr>
              <a:t>3 MAIN TYPES</a:t>
            </a:r>
            <a:endParaRPr lang="en-AU" sz="9600" dirty="0">
              <a:latin typeface="Aharoni" panose="02010803020104030203" pitchFamily="2" charset="-79"/>
              <a:cs typeface="Aharoni" panose="02010803020104030203" pitchFamily="2" charset="-79"/>
            </a:endParaRPr>
          </a:p>
        </p:txBody>
      </p:sp>
      <p:pic>
        <p:nvPicPr>
          <p:cNvPr id="3" name="Picture 2" descr="Datei:Weather-showers-scattered.svg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083" y="2918012"/>
            <a:ext cx="3809999" cy="3809999"/>
          </a:xfrm>
          <a:prstGeom prst="rect">
            <a:avLst/>
          </a:prstGeom>
        </p:spPr>
      </p:pic>
    </p:spTree>
    <p:extLst>
      <p:ext uri="{BB962C8B-B14F-4D97-AF65-F5344CB8AC3E}">
        <p14:creationId xmlns:p14="http://schemas.microsoft.com/office/powerpoint/2010/main" val="3533700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CONVECTIONAL RAINFALL</a:t>
            </a:r>
            <a:endParaRPr lang="en-AU" dirty="0"/>
          </a:p>
        </p:txBody>
      </p:sp>
      <p:sp>
        <p:nvSpPr>
          <p:cNvPr id="3" name="Content Placeholder 2"/>
          <p:cNvSpPr>
            <a:spLocks noGrp="1"/>
          </p:cNvSpPr>
          <p:nvPr>
            <p:ph idx="1"/>
          </p:nvPr>
        </p:nvSpPr>
        <p:spPr>
          <a:xfrm>
            <a:off x="581192" y="2436634"/>
            <a:ext cx="11029615" cy="3678303"/>
          </a:xfrm>
        </p:spPr>
        <p:txBody>
          <a:bodyPr>
            <a:noAutofit/>
          </a:bodyPr>
          <a:lstStyle/>
          <a:p>
            <a:r>
              <a:rPr lang="en-AU" sz="2400" dirty="0" smtClean="0"/>
              <a:t>This type of rainfall occurs in warmer regions.</a:t>
            </a:r>
            <a:endParaRPr lang="en-AU" sz="2400" dirty="0"/>
          </a:p>
          <a:p>
            <a:r>
              <a:rPr lang="en-AU" sz="2400" dirty="0" smtClean="0"/>
              <a:t>Incoming insolation rapidly heats the surface of the earth which in turn heats the atmosphere, causing it to expand and become less dense. The air then rises in convection currents. </a:t>
            </a:r>
            <a:r>
              <a:rPr lang="en-AU" sz="2400" dirty="0"/>
              <a:t> </a:t>
            </a:r>
            <a:r>
              <a:rPr lang="en-AU" sz="2400" dirty="0" smtClean="0"/>
              <a:t>As it rises it cools. When saturation point is reached, condensation occurs. </a:t>
            </a:r>
          </a:p>
          <a:p>
            <a:r>
              <a:rPr lang="en-AU" sz="2400" dirty="0" smtClean="0"/>
              <a:t>In equatorial regions (near the Equator), convectional rainfall is very predictable, usually occurring every afternoon when the land has heated sufficiently to create convectional currents.</a:t>
            </a:r>
          </a:p>
          <a:p>
            <a:r>
              <a:rPr lang="en-AU" sz="2400" dirty="0" smtClean="0"/>
              <a:t>Convectional rainfall also occurs in some parts of Australia, particularly from December to March in the northern parts when hot humid conditions exist.</a:t>
            </a:r>
            <a:endParaRPr lang="en-AU" sz="2400" dirty="0"/>
          </a:p>
        </p:txBody>
      </p:sp>
    </p:spTree>
    <p:extLst>
      <p:ext uri="{BB962C8B-B14F-4D97-AF65-F5344CB8AC3E}">
        <p14:creationId xmlns:p14="http://schemas.microsoft.com/office/powerpoint/2010/main" val="1311146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OROGRAPHIC RAINFALL</a:t>
            </a:r>
            <a:endParaRPr lang="en-AU" dirty="0"/>
          </a:p>
        </p:txBody>
      </p:sp>
      <p:sp>
        <p:nvSpPr>
          <p:cNvPr id="5" name="Content Placeholder 4"/>
          <p:cNvSpPr>
            <a:spLocks noGrp="1"/>
          </p:cNvSpPr>
          <p:nvPr>
            <p:ph idx="1"/>
          </p:nvPr>
        </p:nvSpPr>
        <p:spPr>
          <a:xfrm>
            <a:off x="581193" y="2565979"/>
            <a:ext cx="11029615" cy="3678303"/>
          </a:xfrm>
        </p:spPr>
        <p:txBody>
          <a:bodyPr>
            <a:noAutofit/>
          </a:bodyPr>
          <a:lstStyle/>
          <a:p>
            <a:r>
              <a:rPr lang="en-AU" sz="3200" dirty="0" smtClean="0"/>
              <a:t>Occurs where mountains force moisture laden winds to rise, the temperature of the air falls, condensation occurs and heavy precipitation results.</a:t>
            </a:r>
          </a:p>
          <a:p>
            <a:endParaRPr lang="en-AU" sz="3200" dirty="0"/>
          </a:p>
          <a:p>
            <a:r>
              <a:rPr lang="en-AU" sz="3200" dirty="0" smtClean="0"/>
              <a:t>The side of the mountain barrier where rain falls is called the w__________________ side. The other side of the mountain is called the l_____________ side and receives vastly reduced rainfall. This side is referred to as the r_______________. </a:t>
            </a:r>
            <a:endParaRPr lang="en-AU" sz="3200" dirty="0"/>
          </a:p>
        </p:txBody>
      </p:sp>
    </p:spTree>
    <p:extLst>
      <p:ext uri="{BB962C8B-B14F-4D97-AF65-F5344CB8AC3E}">
        <p14:creationId xmlns:p14="http://schemas.microsoft.com/office/powerpoint/2010/main" val="3587584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FRONTAL RAINFALL</a:t>
            </a:r>
            <a:endParaRPr lang="en-AU" dirty="0"/>
          </a:p>
        </p:txBody>
      </p:sp>
      <p:sp>
        <p:nvSpPr>
          <p:cNvPr id="3" name="Content Placeholder 2"/>
          <p:cNvSpPr>
            <a:spLocks noGrp="1"/>
          </p:cNvSpPr>
          <p:nvPr>
            <p:ph idx="1"/>
          </p:nvPr>
        </p:nvSpPr>
        <p:spPr/>
        <p:txBody>
          <a:bodyPr>
            <a:normAutofit/>
          </a:bodyPr>
          <a:lstStyle/>
          <a:p>
            <a:r>
              <a:rPr lang="en-AU" sz="2400" dirty="0" smtClean="0"/>
              <a:t>Frontal rainfall occurs when an advancing mass of cold air (a c________ f___________) forces relatively warmer air to rise over the cold air mass. </a:t>
            </a:r>
          </a:p>
          <a:p>
            <a:endParaRPr lang="en-AU" sz="2400" dirty="0"/>
          </a:p>
          <a:p>
            <a:r>
              <a:rPr lang="en-AU" sz="2400" dirty="0" smtClean="0"/>
              <a:t>Cooling with increasing altitude and contact with colder air occurs and eventually p________________ results. </a:t>
            </a:r>
          </a:p>
          <a:p>
            <a:endParaRPr lang="en-AU" sz="2400" dirty="0"/>
          </a:p>
          <a:p>
            <a:r>
              <a:rPr lang="en-AU" sz="2400" dirty="0" smtClean="0"/>
              <a:t>Most common in southern Australia, including the South West of W.A., especially during winter.</a:t>
            </a:r>
            <a:endParaRPr lang="en-AU" sz="2400" dirty="0"/>
          </a:p>
        </p:txBody>
      </p:sp>
      <p:pic>
        <p:nvPicPr>
          <p:cNvPr id="5" name="Picture 4" descr="File:Coldfront.jpg - Wikimedia Comm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0141" y="851071"/>
            <a:ext cx="1624853" cy="1329425"/>
          </a:xfrm>
          <a:prstGeom prst="rect">
            <a:avLst/>
          </a:prstGeom>
        </p:spPr>
      </p:pic>
    </p:spTree>
    <p:extLst>
      <p:ext uri="{BB962C8B-B14F-4D97-AF65-F5344CB8AC3E}">
        <p14:creationId xmlns:p14="http://schemas.microsoft.com/office/powerpoint/2010/main" val="2848339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10058400" cy="4439156"/>
          </a:xfrm>
        </p:spPr>
        <p:txBody>
          <a:bodyPr>
            <a:noAutofit/>
          </a:bodyPr>
          <a:lstStyle/>
          <a:p>
            <a:r>
              <a:rPr lang="en-AU" sz="2800" dirty="0" smtClean="0"/>
              <a:t>Natural systems include:</a:t>
            </a:r>
            <a:endParaRPr lang="en-AU" sz="2800" dirty="0"/>
          </a:p>
          <a:p>
            <a:r>
              <a:rPr lang="en-AU" sz="2800" b="1" dirty="0" smtClean="0"/>
              <a:t>- The Heat Budget</a:t>
            </a:r>
          </a:p>
          <a:p>
            <a:r>
              <a:rPr lang="en-AU" sz="2800" b="1" dirty="0" smtClean="0"/>
              <a:t>- Natural Greenhouse Effect</a:t>
            </a:r>
          </a:p>
          <a:p>
            <a:r>
              <a:rPr lang="en-AU" sz="2800" b="1" dirty="0" smtClean="0"/>
              <a:t>- Hydrological cycle</a:t>
            </a:r>
          </a:p>
          <a:p>
            <a:r>
              <a:rPr lang="en-AU" sz="2800" b="1" dirty="0" smtClean="0"/>
              <a:t>- Atmospheric circulation</a:t>
            </a:r>
          </a:p>
          <a:p>
            <a:r>
              <a:rPr lang="en-AU" sz="2800" b="1" dirty="0" smtClean="0"/>
              <a:t>- Carbon Cycle</a:t>
            </a:r>
            <a:endParaRPr lang="en-AU" sz="2800" b="1" dirty="0"/>
          </a:p>
        </p:txBody>
      </p:sp>
      <p:sp>
        <p:nvSpPr>
          <p:cNvPr id="4" name="Title 1"/>
          <p:cNvSpPr>
            <a:spLocks noGrp="1"/>
          </p:cNvSpPr>
          <p:nvPr>
            <p:ph type="title"/>
          </p:nvPr>
        </p:nvSpPr>
        <p:spPr/>
        <p:txBody>
          <a:bodyPr>
            <a:noAutofit/>
          </a:bodyPr>
          <a:lstStyle/>
          <a:p>
            <a:pPr algn="ctr"/>
            <a:r>
              <a:rPr lang="en-AU" sz="3200" b="1" dirty="0" smtClean="0">
                <a:solidFill>
                  <a:srgbClr val="C00000"/>
                </a:solidFill>
              </a:rPr>
              <a:t>Natural Systems that drive the Earth’s Climate</a:t>
            </a:r>
            <a:endParaRPr lang="en-AU" sz="3200" b="1" dirty="0">
              <a:solidFill>
                <a:srgbClr val="C00000"/>
              </a:solidFill>
            </a:endParaRPr>
          </a:p>
        </p:txBody>
      </p:sp>
    </p:spTree>
    <p:extLst>
      <p:ext uri="{BB962C8B-B14F-4D97-AF65-F5344CB8AC3E}">
        <p14:creationId xmlns:p14="http://schemas.microsoft.com/office/powerpoint/2010/main" val="13774762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AU" sz="4000" dirty="0" smtClean="0"/>
          </a:p>
          <a:p>
            <a:r>
              <a:rPr lang="en-AU" sz="4000" dirty="0" smtClean="0"/>
              <a:t>* the </a:t>
            </a:r>
            <a:r>
              <a:rPr lang="en-AU" sz="4000" b="1" dirty="0"/>
              <a:t>key elements </a:t>
            </a:r>
            <a:r>
              <a:rPr lang="en-AU" sz="4000" dirty="0"/>
              <a:t>of the following </a:t>
            </a:r>
            <a:r>
              <a:rPr lang="en-AU" sz="4000" b="1" dirty="0"/>
              <a:t>natural systems:</a:t>
            </a:r>
            <a:r>
              <a:rPr lang="en-AU" sz="4000" dirty="0"/>
              <a:t> </a:t>
            </a:r>
            <a:r>
              <a:rPr lang="en-AU" sz="4000" dirty="0">
                <a:solidFill>
                  <a:srgbClr val="C00000"/>
                </a:solidFill>
              </a:rPr>
              <a:t>heat budget (including the greenhouse effect)</a:t>
            </a:r>
            <a:r>
              <a:rPr lang="en-AU" sz="4000" dirty="0"/>
              <a:t>, </a:t>
            </a:r>
            <a:r>
              <a:rPr lang="en-AU" sz="4000" dirty="0">
                <a:solidFill>
                  <a:srgbClr val="C00000"/>
                </a:solidFill>
              </a:rPr>
              <a:t>hydrological cycle, carbon cycle and atmospheric circulation, </a:t>
            </a:r>
            <a:r>
              <a:rPr lang="en-AU" sz="4000" dirty="0"/>
              <a:t>and the </a:t>
            </a:r>
            <a:r>
              <a:rPr lang="en-AU" sz="4000" dirty="0">
                <a:solidFill>
                  <a:srgbClr val="C00000"/>
                </a:solidFill>
              </a:rPr>
              <a:t>ways in which they interact to influence the Earth’s </a:t>
            </a:r>
            <a:r>
              <a:rPr lang="en-AU" sz="4000" dirty="0" smtClean="0">
                <a:solidFill>
                  <a:srgbClr val="C00000"/>
                </a:solidFill>
              </a:rPr>
              <a:t>climate</a:t>
            </a:r>
            <a:r>
              <a:rPr lang="en-AU" sz="4000" dirty="0" smtClean="0"/>
              <a:t>.</a:t>
            </a:r>
            <a:endParaRPr lang="en-AU" sz="4000" dirty="0"/>
          </a:p>
          <a:p>
            <a:endParaRPr lang="en-AU" dirty="0"/>
          </a:p>
        </p:txBody>
      </p:sp>
      <p:sp>
        <p:nvSpPr>
          <p:cNvPr id="4" name="Title 1"/>
          <p:cNvSpPr>
            <a:spLocks noGrp="1"/>
          </p:cNvSpPr>
          <p:nvPr>
            <p:ph type="title"/>
          </p:nvPr>
        </p:nvSpPr>
        <p:spPr/>
        <p:txBody>
          <a:bodyPr>
            <a:normAutofit fontScale="90000"/>
          </a:bodyPr>
          <a:lstStyle/>
          <a:p>
            <a:pPr algn="ctr"/>
            <a:r>
              <a:rPr lang="en-AU" sz="6600" b="1" dirty="0" smtClean="0">
                <a:solidFill>
                  <a:srgbClr val="C00000"/>
                </a:solidFill>
              </a:rPr>
              <a:t>Syllabus Point</a:t>
            </a:r>
            <a:endParaRPr lang="en-AU" sz="6600" b="1" dirty="0">
              <a:solidFill>
                <a:srgbClr val="C00000"/>
              </a:solidFill>
            </a:endParaRPr>
          </a:p>
        </p:txBody>
      </p:sp>
    </p:spTree>
    <p:extLst>
      <p:ext uri="{BB962C8B-B14F-4D97-AF65-F5344CB8AC3E}">
        <p14:creationId xmlns:p14="http://schemas.microsoft.com/office/powerpoint/2010/main" val="3183468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400" b="1" dirty="0" smtClean="0">
                <a:solidFill>
                  <a:schemeClr val="tx1"/>
                </a:solidFill>
              </a:rPr>
              <a:t>Air PRESSURE	</a:t>
            </a:r>
            <a:endParaRPr lang="en-AU" sz="4400" b="1" dirty="0">
              <a:solidFill>
                <a:schemeClr val="tx1"/>
              </a:solidFill>
            </a:endParaRPr>
          </a:p>
        </p:txBody>
      </p:sp>
      <p:sp>
        <p:nvSpPr>
          <p:cNvPr id="3" name="Content Placeholder 2"/>
          <p:cNvSpPr>
            <a:spLocks noGrp="1"/>
          </p:cNvSpPr>
          <p:nvPr>
            <p:ph idx="1"/>
          </p:nvPr>
        </p:nvSpPr>
        <p:spPr/>
        <p:txBody>
          <a:bodyPr>
            <a:normAutofit/>
          </a:bodyPr>
          <a:lstStyle/>
          <a:p>
            <a:r>
              <a:rPr lang="en-AU" sz="2800" dirty="0" smtClean="0">
                <a:solidFill>
                  <a:schemeClr val="tx1"/>
                </a:solidFill>
                <a:latin typeface="Arial" panose="020B0604020202020204" pitchFamily="34" charset="0"/>
                <a:cs typeface="Arial" panose="020B0604020202020204" pitchFamily="34" charset="0"/>
              </a:rPr>
              <a:t>Air has weight because of gravity and because of the weight exerts pressure.</a:t>
            </a:r>
          </a:p>
          <a:p>
            <a:endParaRPr lang="en-AU" sz="2800" dirty="0">
              <a:latin typeface="Arial" panose="020B0604020202020204" pitchFamily="34" charset="0"/>
              <a:cs typeface="Arial" panose="020B0604020202020204" pitchFamily="34" charset="0"/>
            </a:endParaRPr>
          </a:p>
          <a:p>
            <a:r>
              <a:rPr lang="en-AU" sz="2800" dirty="0" smtClean="0">
                <a:solidFill>
                  <a:schemeClr val="tx1"/>
                </a:solidFill>
                <a:latin typeface="Arial" panose="020B0604020202020204" pitchFamily="34" charset="0"/>
                <a:cs typeface="Arial" panose="020B0604020202020204" pitchFamily="34" charset="0"/>
              </a:rPr>
              <a:t>Atmospheric pressure is measured by a </a:t>
            </a:r>
            <a:r>
              <a:rPr lang="en-AU" sz="2800" dirty="0" smtClean="0">
                <a:solidFill>
                  <a:srgbClr val="FF0000"/>
                </a:solidFill>
                <a:latin typeface="Arial" panose="020B0604020202020204" pitchFamily="34" charset="0"/>
                <a:cs typeface="Arial" panose="020B0604020202020204" pitchFamily="34" charset="0"/>
              </a:rPr>
              <a:t>barometer.</a:t>
            </a:r>
          </a:p>
          <a:p>
            <a:endParaRPr lang="en-AU" sz="2800" dirty="0">
              <a:solidFill>
                <a:srgbClr val="FF0000"/>
              </a:solidFill>
              <a:latin typeface="Arial" panose="020B0604020202020204" pitchFamily="34" charset="0"/>
              <a:cs typeface="Arial" panose="020B0604020202020204" pitchFamily="34" charset="0"/>
            </a:endParaRPr>
          </a:p>
          <a:p>
            <a:r>
              <a:rPr lang="en-AU" sz="2800" dirty="0" smtClean="0">
                <a:solidFill>
                  <a:schemeClr val="tx1"/>
                </a:solidFill>
                <a:latin typeface="Arial" panose="020B0604020202020204" pitchFamily="34" charset="0"/>
                <a:cs typeface="Arial" panose="020B0604020202020204" pitchFamily="34" charset="0"/>
              </a:rPr>
              <a:t>The units of measurement are referred to as </a:t>
            </a:r>
            <a:r>
              <a:rPr lang="en-AU" sz="2800" dirty="0" err="1" smtClean="0">
                <a:solidFill>
                  <a:srgbClr val="FF0000"/>
                </a:solidFill>
                <a:latin typeface="Arial" panose="020B0604020202020204" pitchFamily="34" charset="0"/>
                <a:cs typeface="Arial" panose="020B0604020202020204" pitchFamily="34" charset="0"/>
              </a:rPr>
              <a:t>hectopascals</a:t>
            </a:r>
            <a:r>
              <a:rPr lang="en-AU" sz="2800" dirty="0" smtClean="0">
                <a:solidFill>
                  <a:srgbClr val="FF0000"/>
                </a:solidFill>
                <a:latin typeface="Arial" panose="020B0604020202020204" pitchFamily="34" charset="0"/>
                <a:cs typeface="Arial" panose="020B0604020202020204" pitchFamily="34" charset="0"/>
              </a:rPr>
              <a:t>.</a:t>
            </a:r>
            <a:endParaRPr lang="en-AU"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7560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AU" sz="8800" b="1" dirty="0" smtClean="0">
                <a:solidFill>
                  <a:schemeClr val="tx1"/>
                </a:solidFill>
              </a:rPr>
              <a:t>Sample Questions</a:t>
            </a:r>
            <a:endParaRPr lang="en-AU" sz="8800" b="1" dirty="0">
              <a:solidFill>
                <a:schemeClr val="tx1"/>
              </a:solidFill>
            </a:endParaRPr>
          </a:p>
        </p:txBody>
      </p:sp>
      <p:sp>
        <p:nvSpPr>
          <p:cNvPr id="3" name="Content Placeholder 2"/>
          <p:cNvSpPr>
            <a:spLocks noGrp="1"/>
          </p:cNvSpPr>
          <p:nvPr>
            <p:ph idx="1"/>
          </p:nvPr>
        </p:nvSpPr>
        <p:spPr/>
        <p:txBody>
          <a:bodyPr/>
          <a:lstStyle/>
          <a:p>
            <a:r>
              <a:rPr lang="en-AU" dirty="0" smtClean="0"/>
              <a:t>1. Describe</a:t>
            </a:r>
            <a:r>
              <a:rPr lang="en-AU" b="1" dirty="0" smtClean="0"/>
              <a:t> four </a:t>
            </a:r>
            <a:r>
              <a:rPr lang="en-AU" dirty="0" smtClean="0"/>
              <a:t>key elements of</a:t>
            </a:r>
            <a:r>
              <a:rPr lang="en-AU" b="1" dirty="0" smtClean="0"/>
              <a:t> one </a:t>
            </a:r>
            <a:r>
              <a:rPr lang="en-AU" dirty="0" smtClean="0"/>
              <a:t>of the following:</a:t>
            </a:r>
          </a:p>
          <a:p>
            <a:r>
              <a:rPr lang="en-AU" dirty="0" smtClean="0"/>
              <a:t>- hydrological cycle</a:t>
            </a:r>
          </a:p>
          <a:p>
            <a:r>
              <a:rPr lang="en-AU" dirty="0" smtClean="0">
                <a:solidFill>
                  <a:srgbClr val="FFC000"/>
                </a:solidFill>
              </a:rPr>
              <a:t>- ecosystem structure</a:t>
            </a:r>
          </a:p>
          <a:p>
            <a:r>
              <a:rPr lang="en-AU" dirty="0" smtClean="0"/>
              <a:t>- atmospheric circulation</a:t>
            </a:r>
          </a:p>
          <a:p>
            <a:r>
              <a:rPr lang="en-AU" dirty="0" smtClean="0">
                <a:solidFill>
                  <a:srgbClr val="FFC000"/>
                </a:solidFill>
              </a:rPr>
              <a:t>- ecosystem dynamics</a:t>
            </a:r>
          </a:p>
          <a:p>
            <a:r>
              <a:rPr lang="en-AU" dirty="0" smtClean="0"/>
              <a:t>- heat budget</a:t>
            </a:r>
          </a:p>
          <a:p>
            <a:r>
              <a:rPr lang="en-AU" dirty="0" smtClean="0"/>
              <a:t>- carbon cycle</a:t>
            </a:r>
          </a:p>
          <a:p>
            <a:pPr lvl="8"/>
            <a:r>
              <a:rPr lang="en-AU" dirty="0" smtClean="0"/>
              <a:t>                                           (8 marks)</a:t>
            </a:r>
          </a:p>
          <a:p>
            <a:endParaRPr lang="en-AU" dirty="0"/>
          </a:p>
        </p:txBody>
      </p:sp>
    </p:spTree>
    <p:extLst>
      <p:ext uri="{BB962C8B-B14F-4D97-AF65-F5344CB8AC3E}">
        <p14:creationId xmlns:p14="http://schemas.microsoft.com/office/powerpoint/2010/main" val="5097884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AU" dirty="0" smtClean="0"/>
              <a:t>2) With the aid of a diagram, briefly describe  the key elements of one (1) of the following:</a:t>
            </a:r>
          </a:p>
          <a:p>
            <a:pPr>
              <a:buFont typeface="Arial" charset="0"/>
              <a:buChar char="•"/>
            </a:pPr>
            <a:r>
              <a:rPr lang="en-AU" dirty="0" smtClean="0"/>
              <a:t>Heat budget</a:t>
            </a:r>
          </a:p>
          <a:p>
            <a:pPr>
              <a:buFont typeface="Arial" charset="0"/>
              <a:buChar char="•"/>
            </a:pPr>
            <a:r>
              <a:rPr lang="en-AU" dirty="0" smtClean="0"/>
              <a:t>Hydrological cycle</a:t>
            </a:r>
          </a:p>
          <a:p>
            <a:pPr>
              <a:buFont typeface="Arial" charset="0"/>
              <a:buChar char="•"/>
            </a:pPr>
            <a:r>
              <a:rPr lang="en-AU" dirty="0" smtClean="0"/>
              <a:t>Carbon cycle</a:t>
            </a:r>
          </a:p>
          <a:p>
            <a:pPr>
              <a:buFont typeface="Arial" charset="0"/>
              <a:buChar char="•"/>
            </a:pPr>
            <a:r>
              <a:rPr lang="en-AU" dirty="0" smtClean="0"/>
              <a:t>Atmospheric circulation</a:t>
            </a:r>
          </a:p>
          <a:p>
            <a:pPr>
              <a:buFont typeface="Arial" charset="0"/>
              <a:buChar char="•"/>
            </a:pPr>
            <a:r>
              <a:rPr lang="en-AU" dirty="0" smtClean="0">
                <a:solidFill>
                  <a:srgbClr val="FFC000"/>
                </a:solidFill>
              </a:rPr>
              <a:t>Ecosystem structure</a:t>
            </a:r>
          </a:p>
          <a:p>
            <a:pPr>
              <a:buFont typeface="Arial" charset="0"/>
              <a:buChar char="•"/>
            </a:pPr>
            <a:r>
              <a:rPr lang="en-AU" dirty="0" smtClean="0">
                <a:solidFill>
                  <a:srgbClr val="FFC000"/>
                </a:solidFill>
              </a:rPr>
              <a:t>Ecosystem dynamics</a:t>
            </a:r>
          </a:p>
          <a:p>
            <a:pPr marL="0" indent="0">
              <a:buNone/>
            </a:pPr>
            <a:r>
              <a:rPr lang="en-AU" dirty="0" smtClean="0">
                <a:solidFill>
                  <a:schemeClr val="tx1"/>
                </a:solidFill>
              </a:rPr>
              <a:t>                                                               (4 marks)</a:t>
            </a:r>
            <a:endParaRPr lang="en-AU" dirty="0">
              <a:solidFill>
                <a:schemeClr val="tx1"/>
              </a:solidFill>
            </a:endParaRPr>
          </a:p>
        </p:txBody>
      </p:sp>
      <p:sp>
        <p:nvSpPr>
          <p:cNvPr id="4" name="Title 1"/>
          <p:cNvSpPr>
            <a:spLocks noGrp="1"/>
          </p:cNvSpPr>
          <p:nvPr>
            <p:ph type="title"/>
          </p:nvPr>
        </p:nvSpPr>
        <p:spPr/>
        <p:txBody>
          <a:bodyPr>
            <a:normAutofit fontScale="90000"/>
          </a:bodyPr>
          <a:lstStyle/>
          <a:p>
            <a:pPr algn="ctr"/>
            <a:r>
              <a:rPr lang="en-AU" sz="8800" b="1" dirty="0" smtClean="0">
                <a:solidFill>
                  <a:schemeClr val="tx1"/>
                </a:solidFill>
              </a:rPr>
              <a:t>Sample Questions</a:t>
            </a:r>
            <a:endParaRPr lang="en-AU" sz="8800" b="1" dirty="0">
              <a:solidFill>
                <a:schemeClr val="tx1"/>
              </a:solidFill>
            </a:endParaRPr>
          </a:p>
        </p:txBody>
      </p:sp>
    </p:spTree>
    <p:extLst>
      <p:ext uri="{BB962C8B-B14F-4D97-AF65-F5344CB8AC3E}">
        <p14:creationId xmlns:p14="http://schemas.microsoft.com/office/powerpoint/2010/main" val="9814213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215" y="597831"/>
            <a:ext cx="11029616" cy="1013800"/>
          </a:xfrm>
        </p:spPr>
        <p:txBody>
          <a:bodyPr>
            <a:normAutofit/>
          </a:bodyPr>
          <a:lstStyle/>
          <a:p>
            <a:pPr algn="ctr"/>
            <a:r>
              <a:rPr lang="en-AU" sz="4000" b="1" dirty="0" smtClean="0">
                <a:solidFill>
                  <a:schemeClr val="tx1">
                    <a:lumMod val="95000"/>
                    <a:lumOff val="5000"/>
                  </a:schemeClr>
                </a:solidFill>
              </a:rPr>
              <a:t>Key Terms - Definitions</a:t>
            </a:r>
            <a:endParaRPr lang="en-AU" sz="4000" b="1" dirty="0">
              <a:solidFill>
                <a:schemeClr val="tx1">
                  <a:lumMod val="95000"/>
                  <a:lumOff val="5000"/>
                </a:schemeClr>
              </a:solidFill>
            </a:endParaRPr>
          </a:p>
        </p:txBody>
      </p:sp>
      <p:sp>
        <p:nvSpPr>
          <p:cNvPr id="3" name="Content Placeholder 2"/>
          <p:cNvSpPr>
            <a:spLocks noGrp="1"/>
          </p:cNvSpPr>
          <p:nvPr>
            <p:ph idx="1"/>
          </p:nvPr>
        </p:nvSpPr>
        <p:spPr/>
        <p:txBody>
          <a:bodyPr>
            <a:normAutofit fontScale="25000" lnSpcReduction="20000"/>
          </a:bodyPr>
          <a:lstStyle/>
          <a:p>
            <a:endParaRPr lang="en-AU" sz="4400" dirty="0" smtClean="0"/>
          </a:p>
          <a:p>
            <a:r>
              <a:rPr lang="en-AU" sz="4400" dirty="0" smtClean="0"/>
              <a:t>Define the following terms. Provide examples to support your definitions.</a:t>
            </a:r>
          </a:p>
          <a:p>
            <a:pPr>
              <a:lnSpc>
                <a:spcPct val="200000"/>
              </a:lnSpc>
            </a:pPr>
            <a:r>
              <a:rPr lang="en-AU" sz="7200" dirty="0" smtClean="0"/>
              <a:t>* Heat Budget</a:t>
            </a:r>
          </a:p>
          <a:p>
            <a:pPr>
              <a:lnSpc>
                <a:spcPct val="200000"/>
              </a:lnSpc>
            </a:pPr>
            <a:r>
              <a:rPr lang="en-AU" sz="7200" dirty="0" smtClean="0"/>
              <a:t>* Albedo</a:t>
            </a:r>
          </a:p>
          <a:p>
            <a:pPr>
              <a:lnSpc>
                <a:spcPct val="200000"/>
              </a:lnSpc>
            </a:pPr>
            <a:r>
              <a:rPr lang="en-AU" sz="7200" dirty="0" smtClean="0"/>
              <a:t>* Conduction and convection</a:t>
            </a:r>
          </a:p>
          <a:p>
            <a:pPr>
              <a:lnSpc>
                <a:spcPct val="200000"/>
              </a:lnSpc>
            </a:pPr>
            <a:r>
              <a:rPr lang="en-AU" sz="7200" dirty="0" smtClean="0"/>
              <a:t>* Absorption and reflection</a:t>
            </a:r>
          </a:p>
          <a:p>
            <a:pPr>
              <a:lnSpc>
                <a:spcPct val="200000"/>
              </a:lnSpc>
            </a:pPr>
            <a:r>
              <a:rPr lang="en-AU" sz="7200" dirty="0" smtClean="0"/>
              <a:t>* Natural greenhouse effect</a:t>
            </a:r>
          </a:p>
          <a:p>
            <a:pPr>
              <a:lnSpc>
                <a:spcPct val="200000"/>
              </a:lnSpc>
            </a:pPr>
            <a:r>
              <a:rPr lang="en-AU" sz="7200" dirty="0" smtClean="0"/>
              <a:t>* Greenhouse gases</a:t>
            </a:r>
            <a:r>
              <a:rPr lang="en-AU" dirty="0" smtClean="0"/>
              <a:t/>
            </a:r>
            <a:br>
              <a:rPr lang="en-AU" dirty="0" smtClean="0"/>
            </a:br>
            <a:endParaRPr lang="en-AU" dirty="0" smtClean="0"/>
          </a:p>
          <a:p>
            <a:endParaRPr lang="en-AU" dirty="0"/>
          </a:p>
        </p:txBody>
      </p:sp>
    </p:spTree>
    <p:extLst>
      <p:ext uri="{BB962C8B-B14F-4D97-AF65-F5344CB8AC3E}">
        <p14:creationId xmlns:p14="http://schemas.microsoft.com/office/powerpoint/2010/main" val="39989742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AU" sz="8000" b="1" dirty="0" smtClean="0">
                <a:solidFill>
                  <a:srgbClr val="FF0000"/>
                </a:solidFill>
              </a:rPr>
              <a:t>The Heat Budget</a:t>
            </a:r>
            <a:endParaRPr lang="en-AU" sz="8000"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AU" dirty="0">
                <a:sym typeface="Wingdings"/>
              </a:rPr>
              <a:t></a:t>
            </a:r>
            <a:r>
              <a:rPr lang="en-AU" dirty="0"/>
              <a:t>  As the short wave </a:t>
            </a:r>
            <a:r>
              <a:rPr lang="en-AU" dirty="0" err="1"/>
              <a:t>i</a:t>
            </a:r>
            <a:r>
              <a:rPr lang="en-AU" dirty="0"/>
              <a:t>_________________ passes through the atmosphere some is reflected back into space by clouds and particularly matter. Some of it is reflected from light coloured surfaces on the earth (albedo), such as ice and snow. Albedo – degree of reflection of a surface</a:t>
            </a:r>
            <a:r>
              <a:rPr lang="en-AU" dirty="0" smtClean="0"/>
              <a:t>.</a:t>
            </a:r>
          </a:p>
          <a:p>
            <a:r>
              <a:rPr lang="en-AU" b="1" u="sng" dirty="0" smtClean="0"/>
              <a:t> </a:t>
            </a:r>
            <a:r>
              <a:rPr lang="en-AU" b="1" u="sng" dirty="0">
                <a:solidFill>
                  <a:schemeClr val="tx1"/>
                </a:solidFill>
              </a:rPr>
              <a:t>Albedo</a:t>
            </a:r>
            <a:r>
              <a:rPr lang="en-AU" dirty="0">
                <a:solidFill>
                  <a:schemeClr val="tx1"/>
                </a:solidFill>
              </a:rPr>
              <a:t> – The capacity of different surfaces to reflect sunlight. It is a measure of the reflectivity of the earth’s surface. Ice, especially with snow on the top has a high albedo.</a:t>
            </a:r>
          </a:p>
          <a:p>
            <a:r>
              <a:rPr lang="en-AU" dirty="0"/>
              <a:t> </a:t>
            </a:r>
          </a:p>
          <a:p>
            <a:r>
              <a:rPr lang="en-AU" dirty="0">
                <a:sym typeface="Wingdings"/>
              </a:rPr>
              <a:t></a:t>
            </a:r>
            <a:r>
              <a:rPr lang="en-AU" dirty="0"/>
              <a:t> Approximately </a:t>
            </a:r>
            <a:r>
              <a:rPr lang="en-AU" dirty="0" smtClean="0"/>
              <a:t>19-20% </a:t>
            </a:r>
            <a:r>
              <a:rPr lang="en-AU" dirty="0"/>
              <a:t>of the insolation is a___________________ by clouds and particles such as ozone molecules. This leaves approximately 50-51% of the short-wave energy actually being absorbed by the earth’s surface where the solid earth changes this radiant energy to heat energy and thus becomes warm. This then leads to the warming within the lower atmosphere, through the various processes including – </a:t>
            </a:r>
            <a:r>
              <a:rPr lang="en-AU" i="1" dirty="0"/>
              <a:t>radiation, evaporation, convection, conduction…</a:t>
            </a:r>
            <a:endParaRPr lang="en-AU" dirty="0"/>
          </a:p>
          <a:p>
            <a:r>
              <a:rPr lang="en-AU" i="1" dirty="0"/>
              <a:t> </a:t>
            </a:r>
            <a:endParaRPr lang="en-AU" dirty="0"/>
          </a:p>
          <a:p>
            <a:r>
              <a:rPr lang="en-AU" dirty="0">
                <a:sym typeface="Wingdings"/>
              </a:rPr>
              <a:t></a:t>
            </a:r>
            <a:r>
              <a:rPr lang="en-AU" dirty="0"/>
              <a:t> Heat budget – generally is seen as a balance between incoming and outgoing energy. This helps to maintain the earth’s temperature at a relatively constant level. Imbalances in the h__________ b_____________ can lead to significant changes in the earth’s climate. This could be through natural processes, such as circulation of ocean currents or by human activity leading to changes in the composition of gases within the atmosphere. </a:t>
            </a:r>
          </a:p>
          <a:p>
            <a:endParaRPr lang="en-AU" dirty="0"/>
          </a:p>
        </p:txBody>
      </p:sp>
    </p:spTree>
    <p:extLst>
      <p:ext uri="{BB962C8B-B14F-4D97-AF65-F5344CB8AC3E}">
        <p14:creationId xmlns:p14="http://schemas.microsoft.com/office/powerpoint/2010/main" val="19477265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AU" sz="2800" dirty="0" smtClean="0"/>
              <a:t>- Water is in a constant circulation system known as the hydrological cycle.</a:t>
            </a:r>
          </a:p>
          <a:p>
            <a:r>
              <a:rPr lang="en-AU" sz="2800" dirty="0" smtClean="0"/>
              <a:t>- This cycle carries water from the oceans, through the atmosphere to the land and back to the sea.</a:t>
            </a:r>
          </a:p>
          <a:p>
            <a:r>
              <a:rPr lang="en-AU" sz="2800" dirty="0" smtClean="0"/>
              <a:t>- Main source of energy in the hydrological cycle is the _ _ _.</a:t>
            </a:r>
          </a:p>
          <a:p>
            <a:r>
              <a:rPr lang="en-AU" sz="2800" dirty="0" smtClean="0"/>
              <a:t>- There is no starting or finishing point to the hydrological cycle.</a:t>
            </a:r>
          </a:p>
          <a:p>
            <a:r>
              <a:rPr lang="en-AU" sz="2800" dirty="0" smtClean="0"/>
              <a:t>- Each process is continuous and involves water either moving physically or changing state from l___________, g______ or s_____________.</a:t>
            </a:r>
            <a:endParaRPr lang="en-AU" sz="2800" dirty="0"/>
          </a:p>
        </p:txBody>
      </p:sp>
      <p:sp>
        <p:nvSpPr>
          <p:cNvPr id="4" name="Title 1"/>
          <p:cNvSpPr>
            <a:spLocks noGrp="1"/>
          </p:cNvSpPr>
          <p:nvPr>
            <p:ph type="title"/>
          </p:nvPr>
        </p:nvSpPr>
        <p:spPr/>
        <p:txBody>
          <a:bodyPr>
            <a:normAutofit/>
          </a:bodyPr>
          <a:lstStyle/>
          <a:p>
            <a:pPr algn="ctr"/>
            <a:r>
              <a:rPr lang="en-AU" sz="4400" b="1" dirty="0" smtClean="0">
                <a:solidFill>
                  <a:srgbClr val="002060"/>
                </a:solidFill>
              </a:rPr>
              <a:t>The Hydrological Cycle</a:t>
            </a:r>
            <a:endParaRPr lang="en-AU" sz="4400" b="1" dirty="0">
              <a:solidFill>
                <a:srgbClr val="002060"/>
              </a:solidFill>
            </a:endParaRPr>
          </a:p>
        </p:txBody>
      </p:sp>
    </p:spTree>
    <p:extLst>
      <p:ext uri="{BB962C8B-B14F-4D97-AF65-F5344CB8AC3E}">
        <p14:creationId xmlns:p14="http://schemas.microsoft.com/office/powerpoint/2010/main" val="25665186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10058400" cy="4320604"/>
          </a:xfrm>
        </p:spPr>
        <p:txBody>
          <a:bodyPr>
            <a:normAutofit lnSpcReduction="10000"/>
          </a:bodyPr>
          <a:lstStyle/>
          <a:p>
            <a:pPr marL="0" indent="0">
              <a:buNone/>
            </a:pPr>
            <a:r>
              <a:rPr lang="en-AU" sz="4400" b="1" dirty="0" smtClean="0"/>
              <a:t>PERTIC: </a:t>
            </a:r>
          </a:p>
          <a:p>
            <a:r>
              <a:rPr lang="en-AU" sz="2500" dirty="0" smtClean="0"/>
              <a:t>* </a:t>
            </a:r>
            <a:r>
              <a:rPr lang="en-AU" sz="2500" dirty="0" smtClean="0">
                <a:solidFill>
                  <a:srgbClr val="FF0000"/>
                </a:solidFill>
              </a:rPr>
              <a:t>Precipitation </a:t>
            </a:r>
            <a:r>
              <a:rPr lang="en-AU" sz="2500" dirty="0" smtClean="0"/>
              <a:t>– occurs when the suspended droplets in the a______________ fall as rain, hail, sleet or snow. Approximately 79% of precipitation falls on the oceans and 21% falls on land.</a:t>
            </a:r>
          </a:p>
          <a:p>
            <a:r>
              <a:rPr lang="en-AU" sz="2500" dirty="0" smtClean="0"/>
              <a:t>* </a:t>
            </a:r>
            <a:r>
              <a:rPr lang="en-AU" sz="2500" dirty="0" smtClean="0">
                <a:solidFill>
                  <a:srgbClr val="FF0000"/>
                </a:solidFill>
              </a:rPr>
              <a:t>Evaporation</a:t>
            </a:r>
            <a:r>
              <a:rPr lang="en-AU" sz="2500" dirty="0">
                <a:solidFill>
                  <a:schemeClr val="tx1"/>
                </a:solidFill>
              </a:rPr>
              <a:t> </a:t>
            </a:r>
            <a:r>
              <a:rPr lang="en-AU" sz="2500" dirty="0" smtClean="0">
                <a:solidFill>
                  <a:schemeClr val="tx1"/>
                </a:solidFill>
              </a:rPr>
              <a:t>– occurs when water is heated and changes into w_________ v__________. The oceans supply approximately 85% of the evaporated water and the land supplies approximately 14% through e__________________.</a:t>
            </a:r>
          </a:p>
          <a:p>
            <a:r>
              <a:rPr lang="en-AU" sz="2500" dirty="0" smtClean="0"/>
              <a:t>* </a:t>
            </a:r>
            <a:r>
              <a:rPr lang="en-AU" sz="2500" dirty="0" smtClean="0">
                <a:solidFill>
                  <a:srgbClr val="FF0000"/>
                </a:solidFill>
              </a:rPr>
              <a:t>Runoff </a:t>
            </a:r>
            <a:r>
              <a:rPr lang="en-AU" sz="2500" dirty="0" smtClean="0">
                <a:solidFill>
                  <a:schemeClr val="tx1"/>
                </a:solidFill>
              </a:rPr>
              <a:t>- occurs when some precipitation remains on the surface and feeds into rivers, streams, lakes and wetlands.</a:t>
            </a:r>
            <a:endParaRPr lang="en-AU" sz="2500" dirty="0"/>
          </a:p>
        </p:txBody>
      </p:sp>
      <p:sp>
        <p:nvSpPr>
          <p:cNvPr id="4" name="Title 1"/>
          <p:cNvSpPr>
            <a:spLocks noGrp="1"/>
          </p:cNvSpPr>
          <p:nvPr>
            <p:ph type="title"/>
          </p:nvPr>
        </p:nvSpPr>
        <p:spPr/>
        <p:txBody>
          <a:bodyPr>
            <a:normAutofit/>
          </a:bodyPr>
          <a:lstStyle/>
          <a:p>
            <a:pPr algn="ctr"/>
            <a:r>
              <a:rPr lang="en-AU" sz="4800" b="1" dirty="0" smtClean="0">
                <a:solidFill>
                  <a:srgbClr val="002060"/>
                </a:solidFill>
              </a:rPr>
              <a:t>The Hydrological Cycle</a:t>
            </a:r>
            <a:endParaRPr lang="en-AU" sz="4800" b="1" dirty="0">
              <a:solidFill>
                <a:srgbClr val="002060"/>
              </a:solidFill>
            </a:endParaRPr>
          </a:p>
        </p:txBody>
      </p:sp>
    </p:spTree>
    <p:extLst>
      <p:ext uri="{BB962C8B-B14F-4D97-AF65-F5344CB8AC3E}">
        <p14:creationId xmlns:p14="http://schemas.microsoft.com/office/powerpoint/2010/main" val="28411308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sz="2500" dirty="0" smtClean="0"/>
              <a:t>* </a:t>
            </a:r>
            <a:r>
              <a:rPr lang="en-AU" sz="2500" dirty="0" smtClean="0">
                <a:solidFill>
                  <a:srgbClr val="FF0000"/>
                </a:solidFill>
              </a:rPr>
              <a:t>Transpiration </a:t>
            </a:r>
            <a:r>
              <a:rPr lang="en-AU" sz="2500" dirty="0" smtClean="0">
                <a:solidFill>
                  <a:schemeClr val="tx1"/>
                </a:solidFill>
              </a:rPr>
              <a:t>- is the process whereby plants lose moisture to the a______________. Plants take in moisture from the soil and release it through pores on leaves. Animals also lose water through their respiration.</a:t>
            </a:r>
          </a:p>
          <a:p>
            <a:r>
              <a:rPr lang="en-AU" sz="2500" dirty="0" smtClean="0"/>
              <a:t>* </a:t>
            </a:r>
            <a:r>
              <a:rPr lang="en-AU" sz="2500" dirty="0" smtClean="0">
                <a:solidFill>
                  <a:srgbClr val="FF0000"/>
                </a:solidFill>
              </a:rPr>
              <a:t>Infiltration </a:t>
            </a:r>
            <a:r>
              <a:rPr lang="en-AU" sz="2500" dirty="0" smtClean="0">
                <a:solidFill>
                  <a:schemeClr val="tx1"/>
                </a:solidFill>
              </a:rPr>
              <a:t>- occurs when surface water seeps underground to become g_______________. It then flows into rivers, streams, lakes and seas or artesian basins.</a:t>
            </a:r>
          </a:p>
          <a:p>
            <a:r>
              <a:rPr lang="en-AU" sz="2500" dirty="0" smtClean="0"/>
              <a:t>* </a:t>
            </a:r>
            <a:r>
              <a:rPr lang="en-AU" sz="2500" dirty="0" smtClean="0">
                <a:solidFill>
                  <a:srgbClr val="FF0000"/>
                </a:solidFill>
              </a:rPr>
              <a:t>Condensation - </a:t>
            </a:r>
            <a:r>
              <a:rPr lang="en-AU" sz="2500" dirty="0" smtClean="0">
                <a:solidFill>
                  <a:schemeClr val="tx1"/>
                </a:solidFill>
              </a:rPr>
              <a:t>occurs when w__________ v__________ cools as it rises in the atmosphere and forms clouds, mist and fog.</a:t>
            </a:r>
            <a:endParaRPr lang="en-AU" sz="2500" dirty="0"/>
          </a:p>
        </p:txBody>
      </p:sp>
      <p:sp>
        <p:nvSpPr>
          <p:cNvPr id="4" name="Title 1"/>
          <p:cNvSpPr>
            <a:spLocks noGrp="1"/>
          </p:cNvSpPr>
          <p:nvPr>
            <p:ph type="title"/>
          </p:nvPr>
        </p:nvSpPr>
        <p:spPr/>
        <p:txBody>
          <a:bodyPr>
            <a:normAutofit/>
          </a:bodyPr>
          <a:lstStyle/>
          <a:p>
            <a:pPr algn="ctr"/>
            <a:r>
              <a:rPr lang="en-AU" sz="4400" b="1" dirty="0" smtClean="0">
                <a:solidFill>
                  <a:srgbClr val="002060"/>
                </a:solidFill>
              </a:rPr>
              <a:t>The Hydrological Cycle</a:t>
            </a:r>
            <a:endParaRPr lang="en-AU" sz="4400" b="1" dirty="0">
              <a:solidFill>
                <a:srgbClr val="002060"/>
              </a:solidFill>
            </a:endParaRPr>
          </a:p>
        </p:txBody>
      </p:sp>
    </p:spTree>
    <p:extLst>
      <p:ext uri="{BB962C8B-B14F-4D97-AF65-F5344CB8AC3E}">
        <p14:creationId xmlns:p14="http://schemas.microsoft.com/office/powerpoint/2010/main" val="30004222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Atmospheric Circulation refers to the general movement of the air across and above the surface of the Earth. </a:t>
            </a:r>
          </a:p>
          <a:p>
            <a:endParaRPr lang="en-AU" dirty="0"/>
          </a:p>
          <a:p>
            <a:r>
              <a:rPr lang="en-AU" dirty="0" smtClean="0"/>
              <a:t>It is a natural system which developed in responses to the uneven heating of the Earth. </a:t>
            </a:r>
          </a:p>
          <a:p>
            <a:endParaRPr lang="en-AU" dirty="0"/>
          </a:p>
          <a:p>
            <a:r>
              <a:rPr lang="en-AU" dirty="0" smtClean="0"/>
              <a:t>The pressure systems and winds that are created help to redistribute heat away from the Equator towards the Poles.</a:t>
            </a:r>
          </a:p>
          <a:p>
            <a:endParaRPr lang="en-AU" dirty="0"/>
          </a:p>
          <a:p>
            <a:endParaRPr lang="en-AU" dirty="0"/>
          </a:p>
        </p:txBody>
      </p:sp>
      <p:sp>
        <p:nvSpPr>
          <p:cNvPr id="4" name="Title 1"/>
          <p:cNvSpPr>
            <a:spLocks noGrp="1"/>
          </p:cNvSpPr>
          <p:nvPr>
            <p:ph type="title"/>
          </p:nvPr>
        </p:nvSpPr>
        <p:spPr/>
        <p:txBody>
          <a:bodyPr>
            <a:normAutofit/>
          </a:bodyPr>
          <a:lstStyle/>
          <a:p>
            <a:pPr algn="ctr"/>
            <a:r>
              <a:rPr lang="en-AU" sz="5400" b="1" dirty="0" smtClean="0">
                <a:solidFill>
                  <a:srgbClr val="0070C0"/>
                </a:solidFill>
              </a:rPr>
              <a:t>Atmospheric Circulation</a:t>
            </a:r>
            <a:endParaRPr lang="en-AU" sz="5400" b="1" dirty="0">
              <a:solidFill>
                <a:srgbClr val="0070C0"/>
              </a:solidFill>
            </a:endParaRPr>
          </a:p>
        </p:txBody>
      </p:sp>
    </p:spTree>
    <p:extLst>
      <p:ext uri="{BB962C8B-B14F-4D97-AF65-F5344CB8AC3E}">
        <p14:creationId xmlns:p14="http://schemas.microsoft.com/office/powerpoint/2010/main" val="29036234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Global air pressure belts and prevailing wind systems are the product of the heat budget, the rotation of the earth and localised effect of landforms. </a:t>
            </a:r>
          </a:p>
          <a:p>
            <a:endParaRPr lang="en-AU" dirty="0"/>
          </a:p>
          <a:p>
            <a:r>
              <a:rPr lang="en-AU" dirty="0" smtClean="0"/>
              <a:t>These wind and pressure systems shift north and south by about 15 degrees of latitude over the course of a year. Causes – tilt of the earth’s axis and effect that this has on overhead position of the sun.</a:t>
            </a:r>
          </a:p>
          <a:p>
            <a:endParaRPr lang="en-AU" dirty="0"/>
          </a:p>
          <a:p>
            <a:endParaRPr lang="en-AU" dirty="0"/>
          </a:p>
        </p:txBody>
      </p:sp>
      <p:sp>
        <p:nvSpPr>
          <p:cNvPr id="4" name="Title 1"/>
          <p:cNvSpPr>
            <a:spLocks noGrp="1"/>
          </p:cNvSpPr>
          <p:nvPr>
            <p:ph type="title"/>
          </p:nvPr>
        </p:nvSpPr>
        <p:spPr/>
        <p:txBody>
          <a:bodyPr>
            <a:normAutofit/>
          </a:bodyPr>
          <a:lstStyle/>
          <a:p>
            <a:pPr algn="ctr"/>
            <a:r>
              <a:rPr lang="en-AU" sz="5400" b="1" dirty="0" smtClean="0">
                <a:solidFill>
                  <a:srgbClr val="0070C0"/>
                </a:solidFill>
              </a:rPr>
              <a:t>Atmospheric Circulation</a:t>
            </a:r>
            <a:endParaRPr lang="en-AU" sz="5400" b="1" dirty="0">
              <a:solidFill>
                <a:srgbClr val="0070C0"/>
              </a:solidFill>
            </a:endParaRPr>
          </a:p>
        </p:txBody>
      </p:sp>
    </p:spTree>
    <p:extLst>
      <p:ext uri="{BB962C8B-B14F-4D97-AF65-F5344CB8AC3E}">
        <p14:creationId xmlns:p14="http://schemas.microsoft.com/office/powerpoint/2010/main" val="627523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AU" sz="3600" b="1" dirty="0" smtClean="0">
                <a:solidFill>
                  <a:srgbClr val="FF0000"/>
                </a:solidFill>
              </a:rPr>
              <a:t>Pressure Belts:</a:t>
            </a:r>
          </a:p>
          <a:p>
            <a:r>
              <a:rPr lang="en-AU" sz="2400" dirty="0" smtClean="0">
                <a:solidFill>
                  <a:schemeClr val="tx1"/>
                </a:solidFill>
              </a:rPr>
              <a:t>The earth is heated unevenly by the sun. </a:t>
            </a:r>
          </a:p>
          <a:p>
            <a:r>
              <a:rPr lang="en-AU" sz="2400" dirty="0" smtClean="0">
                <a:solidFill>
                  <a:schemeClr val="tx1"/>
                </a:solidFill>
              </a:rPr>
              <a:t>Warm air rises forming low pressure systems at the surface.</a:t>
            </a:r>
          </a:p>
          <a:p>
            <a:r>
              <a:rPr lang="en-AU" sz="2400" dirty="0" smtClean="0">
                <a:solidFill>
                  <a:schemeClr val="tx1"/>
                </a:solidFill>
              </a:rPr>
              <a:t>Cold air descends creating high pressure systems.</a:t>
            </a:r>
          </a:p>
          <a:p>
            <a:r>
              <a:rPr lang="en-AU" sz="2400" dirty="0" smtClean="0">
                <a:solidFill>
                  <a:schemeClr val="tx1"/>
                </a:solidFill>
              </a:rPr>
              <a:t>Belts of pressure form across the earth as a result.</a:t>
            </a:r>
            <a:endParaRPr lang="en-AU" dirty="0" smtClean="0"/>
          </a:p>
          <a:p>
            <a:r>
              <a:rPr lang="en-AU" sz="2400" i="1" dirty="0" smtClean="0">
                <a:solidFill>
                  <a:schemeClr val="tx1"/>
                </a:solidFill>
              </a:rPr>
              <a:t>Examples: Polar Highs (found between 60 and 90 degrees north and south), Sub Polar Lows (found between 30 and 60 degrees in either hemisphere) , Sub Tropical Highs (found between 15 and 30 degrees in northern and southern hemisphere), Equatorial Lows (shifts north and south in a zone 15 degrees either side of the Equator)</a:t>
            </a:r>
            <a:endParaRPr lang="en-AU" sz="2400" i="1" dirty="0">
              <a:solidFill>
                <a:schemeClr val="tx1"/>
              </a:solidFill>
            </a:endParaRPr>
          </a:p>
        </p:txBody>
      </p:sp>
      <p:sp>
        <p:nvSpPr>
          <p:cNvPr id="4" name="Title 1"/>
          <p:cNvSpPr>
            <a:spLocks noGrp="1"/>
          </p:cNvSpPr>
          <p:nvPr>
            <p:ph type="title"/>
          </p:nvPr>
        </p:nvSpPr>
        <p:spPr/>
        <p:txBody>
          <a:bodyPr>
            <a:noAutofit/>
          </a:bodyPr>
          <a:lstStyle/>
          <a:p>
            <a:pPr algn="ctr"/>
            <a:r>
              <a:rPr lang="en-AU" sz="4000" b="1" dirty="0" smtClean="0">
                <a:solidFill>
                  <a:srgbClr val="0070C0"/>
                </a:solidFill>
              </a:rPr>
              <a:t>Atmospheric Circulation System</a:t>
            </a:r>
            <a:endParaRPr lang="en-AU" sz="4000" b="1" dirty="0">
              <a:solidFill>
                <a:srgbClr val="0070C0"/>
              </a:solidFill>
            </a:endParaRPr>
          </a:p>
        </p:txBody>
      </p:sp>
    </p:spTree>
    <p:extLst>
      <p:ext uri="{BB962C8B-B14F-4D97-AF65-F5344CB8AC3E}">
        <p14:creationId xmlns:p14="http://schemas.microsoft.com/office/powerpoint/2010/main" val="2404118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645" y="415124"/>
            <a:ext cx="10993549" cy="1475013"/>
          </a:xfrm>
        </p:spPr>
        <p:txBody>
          <a:bodyPr>
            <a:normAutofit/>
          </a:bodyPr>
          <a:lstStyle/>
          <a:p>
            <a:pPr algn="ctr"/>
            <a:r>
              <a:rPr lang="en-AU" sz="7200" dirty="0" smtClean="0">
                <a:latin typeface="Aharoni" panose="02010803020104030203" pitchFamily="2" charset="-79"/>
                <a:cs typeface="Aharoni" panose="02010803020104030203" pitchFamily="2" charset="-79"/>
              </a:rPr>
              <a:t>Air pressure</a:t>
            </a:r>
            <a:endParaRPr lang="en-AU" sz="7200"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p:txBody>
          <a:bodyPr>
            <a:normAutofit fontScale="85000" lnSpcReduction="10000"/>
          </a:bodyPr>
          <a:lstStyle/>
          <a:p>
            <a:pPr algn="ctr"/>
            <a:r>
              <a:rPr lang="en-AU" sz="3200" b="1" dirty="0" smtClean="0">
                <a:solidFill>
                  <a:srgbClr val="002060"/>
                </a:solidFill>
              </a:rPr>
              <a:t>LOW PRESSURE SYSTEMS AND HIGH PRESSURE SYSTEMS</a:t>
            </a:r>
            <a:endParaRPr lang="en-AU" sz="3200" b="1" dirty="0">
              <a:solidFill>
                <a:srgbClr val="002060"/>
              </a:solidFill>
            </a:endParaRPr>
          </a:p>
        </p:txBody>
      </p:sp>
    </p:spTree>
    <p:extLst>
      <p:ext uri="{BB962C8B-B14F-4D97-AF65-F5344CB8AC3E}">
        <p14:creationId xmlns:p14="http://schemas.microsoft.com/office/powerpoint/2010/main" val="3453880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dirty="0" smtClean="0">
                <a:solidFill>
                  <a:schemeClr val="bg2">
                    <a:lumMod val="75000"/>
                  </a:schemeClr>
                </a:solidFill>
              </a:rPr>
              <a:t>Key Elements – Atmospheric Circulation</a:t>
            </a:r>
            <a:endParaRPr lang="en-AU" b="1" dirty="0">
              <a:solidFill>
                <a:schemeClr val="bg2">
                  <a:lumMod val="75000"/>
                </a:schemeClr>
              </a:solidFill>
            </a:endParaRPr>
          </a:p>
        </p:txBody>
      </p:sp>
      <p:sp>
        <p:nvSpPr>
          <p:cNvPr id="3" name="Content Placeholder 2"/>
          <p:cNvSpPr>
            <a:spLocks noGrp="1"/>
          </p:cNvSpPr>
          <p:nvPr>
            <p:ph idx="1"/>
          </p:nvPr>
        </p:nvSpPr>
        <p:spPr/>
        <p:txBody>
          <a:bodyPr/>
          <a:lstStyle/>
          <a:p>
            <a:r>
              <a:rPr lang="en-AU" sz="2800" b="1" dirty="0" smtClean="0">
                <a:solidFill>
                  <a:srgbClr val="FF0000"/>
                </a:solidFill>
              </a:rPr>
              <a:t>Air Movement in Low Pressure Systems</a:t>
            </a:r>
          </a:p>
          <a:p>
            <a:pPr marL="0" indent="0">
              <a:buNone/>
            </a:pPr>
            <a:endParaRPr lang="en-AU" sz="2800" dirty="0" smtClean="0">
              <a:solidFill>
                <a:schemeClr val="tx1"/>
              </a:solidFill>
            </a:endParaRPr>
          </a:p>
          <a:p>
            <a:r>
              <a:rPr lang="en-AU" sz="2800" dirty="0" smtClean="0">
                <a:solidFill>
                  <a:schemeClr val="tx1"/>
                </a:solidFill>
              </a:rPr>
              <a:t>* Air in low pressure systems moves away from the earth’s surface. As it does so it becomes cooler and less stable. Condensation occurs as dew point is reached with p___________________ likely to follow. Air also circulates into low pressure cells. It is clockwise in the southern hemisphere and anti-clockwise in the northern hemisphere.</a:t>
            </a:r>
            <a:endParaRPr lang="en-AU" dirty="0">
              <a:solidFill>
                <a:schemeClr val="tx1"/>
              </a:solidFill>
            </a:endParaRPr>
          </a:p>
        </p:txBody>
      </p:sp>
    </p:spTree>
    <p:extLst>
      <p:ext uri="{BB962C8B-B14F-4D97-AF65-F5344CB8AC3E}">
        <p14:creationId xmlns:p14="http://schemas.microsoft.com/office/powerpoint/2010/main" val="20736633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dirty="0" smtClean="0">
                <a:solidFill>
                  <a:schemeClr val="bg2">
                    <a:lumMod val="75000"/>
                  </a:schemeClr>
                </a:solidFill>
              </a:rPr>
              <a:t>Key Elements – Atmospheric Circulation</a:t>
            </a:r>
            <a:endParaRPr lang="en-AU" b="1" dirty="0">
              <a:solidFill>
                <a:schemeClr val="bg2">
                  <a:lumMod val="75000"/>
                </a:schemeClr>
              </a:solidFill>
            </a:endParaRPr>
          </a:p>
        </p:txBody>
      </p:sp>
      <p:sp>
        <p:nvSpPr>
          <p:cNvPr id="3" name="Content Placeholder 2"/>
          <p:cNvSpPr>
            <a:spLocks noGrp="1"/>
          </p:cNvSpPr>
          <p:nvPr>
            <p:ph idx="1"/>
          </p:nvPr>
        </p:nvSpPr>
        <p:spPr/>
        <p:txBody>
          <a:bodyPr/>
          <a:lstStyle/>
          <a:p>
            <a:r>
              <a:rPr lang="en-AU" sz="2800" b="1" dirty="0" smtClean="0">
                <a:solidFill>
                  <a:srgbClr val="FF0000"/>
                </a:solidFill>
              </a:rPr>
              <a:t>Air Movement in High Pressure Systems</a:t>
            </a:r>
          </a:p>
          <a:p>
            <a:endParaRPr lang="en-AU" sz="2800" b="1" dirty="0">
              <a:solidFill>
                <a:srgbClr val="FF0000"/>
              </a:solidFill>
            </a:endParaRPr>
          </a:p>
          <a:p>
            <a:r>
              <a:rPr lang="en-AU" sz="2400" dirty="0" smtClean="0">
                <a:solidFill>
                  <a:schemeClr val="tx1"/>
                </a:solidFill>
              </a:rPr>
              <a:t>* Air in high pressure systems sinks towards the earth’s surface and is heated by compression. This increases its ability to absorb water vapour and decreases the probability of precipitation. Fine, dry conditions are common in high pressure zones. It is clockwise in the northern hemisphere and anti-clockwise in the southern hemisphere. </a:t>
            </a:r>
            <a:endParaRPr lang="en-AU" sz="2400" dirty="0">
              <a:solidFill>
                <a:schemeClr val="tx1"/>
              </a:solidFill>
            </a:endParaRPr>
          </a:p>
        </p:txBody>
      </p:sp>
    </p:spTree>
    <p:extLst>
      <p:ext uri="{BB962C8B-B14F-4D97-AF65-F5344CB8AC3E}">
        <p14:creationId xmlns:p14="http://schemas.microsoft.com/office/powerpoint/2010/main" val="3293737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dirty="0" smtClean="0">
                <a:solidFill>
                  <a:schemeClr val="bg2">
                    <a:lumMod val="75000"/>
                  </a:schemeClr>
                </a:solidFill>
              </a:rPr>
              <a:t>Key Elements – Atmospheric Circulation</a:t>
            </a:r>
            <a:endParaRPr lang="en-AU" b="1" dirty="0">
              <a:solidFill>
                <a:schemeClr val="bg2">
                  <a:lumMod val="75000"/>
                </a:schemeClr>
              </a:solidFill>
            </a:endParaRPr>
          </a:p>
        </p:txBody>
      </p:sp>
      <p:sp>
        <p:nvSpPr>
          <p:cNvPr id="3" name="Content Placeholder 2"/>
          <p:cNvSpPr>
            <a:spLocks noGrp="1"/>
          </p:cNvSpPr>
          <p:nvPr>
            <p:ph idx="1"/>
          </p:nvPr>
        </p:nvSpPr>
        <p:spPr/>
        <p:txBody>
          <a:bodyPr>
            <a:normAutofit lnSpcReduction="10000"/>
          </a:bodyPr>
          <a:lstStyle/>
          <a:p>
            <a:r>
              <a:rPr lang="en-AU" sz="2800" b="1" dirty="0" smtClean="0">
                <a:solidFill>
                  <a:srgbClr val="FF0000"/>
                </a:solidFill>
              </a:rPr>
              <a:t>High and Low Pressure Belts</a:t>
            </a:r>
          </a:p>
          <a:p>
            <a:r>
              <a:rPr lang="en-AU" dirty="0" smtClean="0">
                <a:solidFill>
                  <a:schemeClr val="tx1"/>
                </a:solidFill>
              </a:rPr>
              <a:t>* Pressure belts form alternating bands of high and low pressure with winds blowing from high pressure to low pressure cells.</a:t>
            </a:r>
          </a:p>
          <a:p>
            <a:endParaRPr lang="en-AU" dirty="0">
              <a:solidFill>
                <a:schemeClr val="tx1"/>
              </a:solidFill>
            </a:endParaRPr>
          </a:p>
          <a:p>
            <a:r>
              <a:rPr lang="en-AU" dirty="0" smtClean="0">
                <a:solidFill>
                  <a:schemeClr val="tx1"/>
                </a:solidFill>
              </a:rPr>
              <a:t>* High pressure systems mainly correspond to regions of low precipitation.</a:t>
            </a:r>
          </a:p>
          <a:p>
            <a:endParaRPr lang="en-AU" dirty="0">
              <a:solidFill>
                <a:schemeClr val="tx1"/>
              </a:solidFill>
            </a:endParaRPr>
          </a:p>
          <a:p>
            <a:r>
              <a:rPr lang="en-AU" dirty="0" smtClean="0">
                <a:solidFill>
                  <a:schemeClr val="tx1"/>
                </a:solidFill>
              </a:rPr>
              <a:t>* Low pressure belts correspond to the rainy regions of the globe. </a:t>
            </a:r>
          </a:p>
          <a:p>
            <a:endParaRPr lang="en-AU" dirty="0">
              <a:solidFill>
                <a:schemeClr val="tx1"/>
              </a:solidFill>
            </a:endParaRPr>
          </a:p>
          <a:p>
            <a:r>
              <a:rPr lang="en-AU" dirty="0" smtClean="0">
                <a:solidFill>
                  <a:schemeClr val="tx1"/>
                </a:solidFill>
              </a:rPr>
              <a:t>* The heat budget is mainly responsible for the global pressure belts surrounding the earth.</a:t>
            </a:r>
            <a:endParaRPr lang="en-AU" dirty="0">
              <a:solidFill>
                <a:schemeClr val="tx1"/>
              </a:solidFill>
            </a:endParaRPr>
          </a:p>
          <a:p>
            <a:endParaRPr lang="en-AU" dirty="0"/>
          </a:p>
        </p:txBody>
      </p:sp>
    </p:spTree>
    <p:extLst>
      <p:ext uri="{BB962C8B-B14F-4D97-AF65-F5344CB8AC3E}">
        <p14:creationId xmlns:p14="http://schemas.microsoft.com/office/powerpoint/2010/main" val="23961798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sz="3600" b="1" dirty="0" smtClean="0">
                <a:solidFill>
                  <a:srgbClr val="FF0000"/>
                </a:solidFill>
              </a:rPr>
              <a:t>Wind Systems:</a:t>
            </a:r>
          </a:p>
          <a:p>
            <a:r>
              <a:rPr lang="en-AU" sz="2400" dirty="0" smtClean="0"/>
              <a:t>Air moves from areas of high pressure to areas of low pressure, creating winds across the surface of the Earth.</a:t>
            </a:r>
          </a:p>
          <a:p>
            <a:r>
              <a:rPr lang="en-AU" sz="2400" i="1" dirty="0" smtClean="0"/>
              <a:t>Examples: Easterlies, Westerlies, Trade Winds</a:t>
            </a:r>
            <a:endParaRPr lang="en-AU" sz="2400" i="1" dirty="0"/>
          </a:p>
        </p:txBody>
      </p:sp>
      <p:sp>
        <p:nvSpPr>
          <p:cNvPr id="4" name="Title 1"/>
          <p:cNvSpPr>
            <a:spLocks noGrp="1"/>
          </p:cNvSpPr>
          <p:nvPr>
            <p:ph type="title"/>
          </p:nvPr>
        </p:nvSpPr>
        <p:spPr/>
        <p:txBody>
          <a:bodyPr>
            <a:noAutofit/>
          </a:bodyPr>
          <a:lstStyle/>
          <a:p>
            <a:pPr algn="ctr"/>
            <a:r>
              <a:rPr lang="en-AU" sz="4000" b="1" dirty="0" smtClean="0">
                <a:solidFill>
                  <a:srgbClr val="0070C0"/>
                </a:solidFill>
              </a:rPr>
              <a:t>Atmospheric Circulation System</a:t>
            </a:r>
            <a:endParaRPr lang="en-AU" sz="4000" b="1" dirty="0">
              <a:solidFill>
                <a:srgbClr val="0070C0"/>
              </a:solidFill>
            </a:endParaRPr>
          </a:p>
        </p:txBody>
      </p:sp>
    </p:spTree>
    <p:extLst>
      <p:ext uri="{BB962C8B-B14F-4D97-AF65-F5344CB8AC3E}">
        <p14:creationId xmlns:p14="http://schemas.microsoft.com/office/powerpoint/2010/main" val="17750061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AU" sz="3600" b="1" dirty="0" smtClean="0">
                <a:solidFill>
                  <a:srgbClr val="FF0000"/>
                </a:solidFill>
              </a:rPr>
              <a:t>Circulation Cells:</a:t>
            </a:r>
          </a:p>
          <a:p>
            <a:pPr marL="0" indent="0">
              <a:buNone/>
            </a:pPr>
            <a:r>
              <a:rPr lang="en-AU" sz="2400" dirty="0" smtClean="0">
                <a:solidFill>
                  <a:schemeClr val="tx1"/>
                </a:solidFill>
              </a:rPr>
              <a:t> Warm, rising air and cold, falling air create circulation cells within the troposphere between the pressure belts.</a:t>
            </a:r>
          </a:p>
          <a:p>
            <a:pPr marL="0" indent="0">
              <a:buNone/>
            </a:pPr>
            <a:endParaRPr lang="en-AU" sz="2400" dirty="0">
              <a:solidFill>
                <a:schemeClr val="tx1"/>
              </a:solidFill>
            </a:endParaRPr>
          </a:p>
          <a:p>
            <a:pPr marL="0" indent="0">
              <a:buNone/>
            </a:pPr>
            <a:r>
              <a:rPr lang="en-AU" sz="2400" i="1" dirty="0" smtClean="0">
                <a:solidFill>
                  <a:schemeClr val="tx1"/>
                </a:solidFill>
              </a:rPr>
              <a:t>Example: Hadley cells</a:t>
            </a:r>
            <a:endParaRPr lang="en-AU" sz="2400" i="1" dirty="0">
              <a:solidFill>
                <a:schemeClr val="tx1"/>
              </a:solidFill>
            </a:endParaRPr>
          </a:p>
        </p:txBody>
      </p:sp>
      <p:sp>
        <p:nvSpPr>
          <p:cNvPr id="4" name="Title 1"/>
          <p:cNvSpPr>
            <a:spLocks noGrp="1"/>
          </p:cNvSpPr>
          <p:nvPr>
            <p:ph type="title"/>
          </p:nvPr>
        </p:nvSpPr>
        <p:spPr/>
        <p:txBody>
          <a:bodyPr>
            <a:noAutofit/>
          </a:bodyPr>
          <a:lstStyle/>
          <a:p>
            <a:pPr algn="ctr"/>
            <a:r>
              <a:rPr lang="en-AU" sz="4000" b="1" dirty="0" smtClean="0">
                <a:solidFill>
                  <a:srgbClr val="0070C0"/>
                </a:solidFill>
              </a:rPr>
              <a:t>Atmospheric Circulation System</a:t>
            </a:r>
            <a:endParaRPr lang="en-AU" sz="4000" b="1" dirty="0">
              <a:solidFill>
                <a:srgbClr val="0070C0"/>
              </a:solidFill>
            </a:endParaRPr>
          </a:p>
        </p:txBody>
      </p:sp>
    </p:spTree>
    <p:extLst>
      <p:ext uri="{BB962C8B-B14F-4D97-AF65-F5344CB8AC3E}">
        <p14:creationId xmlns:p14="http://schemas.microsoft.com/office/powerpoint/2010/main" val="33144810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 Carbon is found in all living things as well as atmosphere, rocks, soil and water.</a:t>
            </a:r>
          </a:p>
          <a:p>
            <a:endParaRPr lang="en-AU" dirty="0"/>
          </a:p>
          <a:p>
            <a:r>
              <a:rPr lang="en-AU" dirty="0" smtClean="0"/>
              <a:t>* Carbon deposits are called sinks. They are also sources of carbon.</a:t>
            </a:r>
          </a:p>
          <a:p>
            <a:endParaRPr lang="en-AU" dirty="0"/>
          </a:p>
          <a:p>
            <a:r>
              <a:rPr lang="en-AU" dirty="0" smtClean="0"/>
              <a:t>* Carbon is exchanged between different sources and sinks.</a:t>
            </a:r>
          </a:p>
          <a:p>
            <a:endParaRPr lang="en-AU" dirty="0"/>
          </a:p>
          <a:p>
            <a:r>
              <a:rPr lang="en-AU" dirty="0" smtClean="0"/>
              <a:t>* Carbon dioxide is found in the atmosphere as a greenhouse gas. Has an important effect on weather and climate.</a:t>
            </a:r>
          </a:p>
        </p:txBody>
      </p:sp>
      <p:sp>
        <p:nvSpPr>
          <p:cNvPr id="4" name="Title 1"/>
          <p:cNvSpPr>
            <a:spLocks noGrp="1"/>
          </p:cNvSpPr>
          <p:nvPr>
            <p:ph type="title"/>
          </p:nvPr>
        </p:nvSpPr>
        <p:spPr/>
        <p:txBody>
          <a:bodyPr>
            <a:normAutofit fontScale="90000"/>
          </a:bodyPr>
          <a:lstStyle/>
          <a:p>
            <a:pPr algn="ctr"/>
            <a:r>
              <a:rPr lang="en-AU" sz="7200" b="1" dirty="0" smtClean="0">
                <a:solidFill>
                  <a:schemeClr val="accent1">
                    <a:lumMod val="50000"/>
                  </a:schemeClr>
                </a:solidFill>
              </a:rPr>
              <a:t>The Carbon Cycle</a:t>
            </a:r>
            <a:endParaRPr lang="en-AU" sz="7200" b="1" dirty="0">
              <a:solidFill>
                <a:schemeClr val="accent1">
                  <a:lumMod val="50000"/>
                </a:schemeClr>
              </a:solidFill>
            </a:endParaRPr>
          </a:p>
        </p:txBody>
      </p:sp>
    </p:spTree>
    <p:extLst>
      <p:ext uri="{BB962C8B-B14F-4D97-AF65-F5344CB8AC3E}">
        <p14:creationId xmlns:p14="http://schemas.microsoft.com/office/powerpoint/2010/main" val="31153982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085088"/>
            <a:ext cx="10058400" cy="3784005"/>
          </a:xfrm>
        </p:spPr>
        <p:txBody>
          <a:bodyPr/>
          <a:lstStyle/>
          <a:p>
            <a:pPr marL="0" indent="0">
              <a:buNone/>
            </a:pPr>
            <a:r>
              <a:rPr lang="en-AU" sz="3600" b="1" dirty="0" smtClean="0">
                <a:solidFill>
                  <a:schemeClr val="accent6">
                    <a:lumMod val="75000"/>
                  </a:schemeClr>
                </a:solidFill>
              </a:rPr>
              <a:t>The Atmosphere</a:t>
            </a:r>
          </a:p>
          <a:p>
            <a:pPr marL="0" indent="0">
              <a:buNone/>
            </a:pPr>
            <a:r>
              <a:rPr lang="en-AU" dirty="0" smtClean="0">
                <a:solidFill>
                  <a:schemeClr val="tx1"/>
                </a:solidFill>
              </a:rPr>
              <a:t> Atmospheric carbon (carbon dioxide) has increased over the last 200 years.</a:t>
            </a:r>
          </a:p>
          <a:p>
            <a:pPr marL="0" indent="0">
              <a:buNone/>
            </a:pPr>
            <a:endParaRPr lang="en-AU" dirty="0">
              <a:solidFill>
                <a:schemeClr val="tx1"/>
              </a:solidFill>
            </a:endParaRPr>
          </a:p>
          <a:p>
            <a:pPr marL="0" indent="0">
              <a:buNone/>
            </a:pPr>
            <a:r>
              <a:rPr lang="en-AU" dirty="0" smtClean="0">
                <a:solidFill>
                  <a:schemeClr val="tx1"/>
                </a:solidFill>
              </a:rPr>
              <a:t>Atmospheric carbon plays an important role in the heat budget as a greenhouse gas.</a:t>
            </a:r>
            <a:endParaRPr lang="en-AU" dirty="0">
              <a:solidFill>
                <a:schemeClr val="tx1"/>
              </a:solidFill>
            </a:endParaRPr>
          </a:p>
        </p:txBody>
      </p:sp>
      <p:sp>
        <p:nvSpPr>
          <p:cNvPr id="4" name="Title 1"/>
          <p:cNvSpPr>
            <a:spLocks noGrp="1"/>
          </p:cNvSpPr>
          <p:nvPr>
            <p:ph type="title"/>
          </p:nvPr>
        </p:nvSpPr>
        <p:spPr>
          <a:xfrm>
            <a:off x="1097280" y="490897"/>
            <a:ext cx="10058400" cy="1450757"/>
          </a:xfrm>
        </p:spPr>
        <p:txBody>
          <a:bodyPr>
            <a:normAutofit/>
          </a:bodyPr>
          <a:lstStyle/>
          <a:p>
            <a:pPr algn="ctr"/>
            <a:r>
              <a:rPr lang="en-AU" sz="4400" b="1" dirty="0" smtClean="0">
                <a:solidFill>
                  <a:schemeClr val="accent1">
                    <a:lumMod val="50000"/>
                  </a:schemeClr>
                </a:solidFill>
              </a:rPr>
              <a:t>Key Elements – </a:t>
            </a:r>
            <a:br>
              <a:rPr lang="en-AU" sz="4400" b="1" dirty="0" smtClean="0">
                <a:solidFill>
                  <a:schemeClr val="accent1">
                    <a:lumMod val="50000"/>
                  </a:schemeClr>
                </a:solidFill>
              </a:rPr>
            </a:br>
            <a:r>
              <a:rPr lang="en-AU" sz="4400" b="1" dirty="0" smtClean="0">
                <a:solidFill>
                  <a:schemeClr val="accent1">
                    <a:lumMod val="50000"/>
                  </a:schemeClr>
                </a:solidFill>
              </a:rPr>
              <a:t>The Carbon Cycle</a:t>
            </a:r>
            <a:endParaRPr lang="en-AU" sz="4400" b="1" dirty="0">
              <a:solidFill>
                <a:schemeClr val="accent1">
                  <a:lumMod val="50000"/>
                </a:schemeClr>
              </a:solidFill>
            </a:endParaRPr>
          </a:p>
        </p:txBody>
      </p:sp>
    </p:spTree>
    <p:extLst>
      <p:ext uri="{BB962C8B-B14F-4D97-AF65-F5344CB8AC3E}">
        <p14:creationId xmlns:p14="http://schemas.microsoft.com/office/powerpoint/2010/main" val="16030625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sz="3600" b="1" dirty="0" smtClean="0">
                <a:solidFill>
                  <a:schemeClr val="accent6">
                    <a:lumMod val="75000"/>
                  </a:schemeClr>
                </a:solidFill>
              </a:rPr>
              <a:t>Vegetation</a:t>
            </a:r>
          </a:p>
          <a:p>
            <a:r>
              <a:rPr lang="en-AU" sz="2400" dirty="0" smtClean="0">
                <a:solidFill>
                  <a:schemeClr val="tx1"/>
                </a:solidFill>
              </a:rPr>
              <a:t>Vegetation and phytoplankton are important in the removal of CO</a:t>
            </a:r>
            <a:r>
              <a:rPr lang="en-AU" sz="1000" dirty="0" smtClean="0">
                <a:solidFill>
                  <a:schemeClr val="tx1"/>
                </a:solidFill>
              </a:rPr>
              <a:t>2 </a:t>
            </a:r>
            <a:r>
              <a:rPr lang="en-AU" sz="2400" dirty="0" smtClean="0">
                <a:solidFill>
                  <a:schemeClr val="tx1"/>
                </a:solidFill>
              </a:rPr>
              <a:t> from the atmosphere.</a:t>
            </a:r>
          </a:p>
          <a:p>
            <a:r>
              <a:rPr lang="en-AU" sz="2400" dirty="0" smtClean="0">
                <a:solidFill>
                  <a:schemeClr val="tx1"/>
                </a:solidFill>
              </a:rPr>
              <a:t>Carbon uptake by vegetation offsets carbon which is released into the atmosphere from the soils.</a:t>
            </a:r>
          </a:p>
          <a:p>
            <a:endParaRPr lang="en-AU" sz="2400" dirty="0">
              <a:solidFill>
                <a:schemeClr val="accent6">
                  <a:lumMod val="75000"/>
                </a:schemeClr>
              </a:solidFill>
            </a:endParaRPr>
          </a:p>
          <a:p>
            <a:endParaRPr lang="en-AU" sz="2400" dirty="0">
              <a:solidFill>
                <a:schemeClr val="accent6">
                  <a:lumMod val="75000"/>
                </a:schemeClr>
              </a:solidFill>
            </a:endParaRPr>
          </a:p>
        </p:txBody>
      </p:sp>
      <p:sp>
        <p:nvSpPr>
          <p:cNvPr id="4" name="Title 1"/>
          <p:cNvSpPr>
            <a:spLocks noGrp="1"/>
          </p:cNvSpPr>
          <p:nvPr>
            <p:ph type="title"/>
          </p:nvPr>
        </p:nvSpPr>
        <p:spPr/>
        <p:txBody>
          <a:bodyPr>
            <a:normAutofit fontScale="90000"/>
          </a:bodyPr>
          <a:lstStyle/>
          <a:p>
            <a:pPr algn="ctr"/>
            <a:r>
              <a:rPr lang="en-AU" sz="7200" b="1" dirty="0" smtClean="0">
                <a:solidFill>
                  <a:schemeClr val="accent1">
                    <a:lumMod val="50000"/>
                  </a:schemeClr>
                </a:solidFill>
              </a:rPr>
              <a:t>The Carbon Cycle</a:t>
            </a:r>
            <a:endParaRPr lang="en-AU" sz="7200" b="1" dirty="0">
              <a:solidFill>
                <a:schemeClr val="accent1">
                  <a:lumMod val="50000"/>
                </a:schemeClr>
              </a:solidFill>
            </a:endParaRPr>
          </a:p>
        </p:txBody>
      </p:sp>
    </p:spTree>
    <p:extLst>
      <p:ext uri="{BB962C8B-B14F-4D97-AF65-F5344CB8AC3E}">
        <p14:creationId xmlns:p14="http://schemas.microsoft.com/office/powerpoint/2010/main" val="16573208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sz="3600" b="1" dirty="0" smtClean="0">
                <a:solidFill>
                  <a:schemeClr val="accent6">
                    <a:lumMod val="75000"/>
                  </a:schemeClr>
                </a:solidFill>
              </a:rPr>
              <a:t>Soils and fossil carbon</a:t>
            </a:r>
          </a:p>
          <a:p>
            <a:r>
              <a:rPr lang="en-AU" sz="2400" dirty="0" smtClean="0">
                <a:solidFill>
                  <a:schemeClr val="tx1"/>
                </a:solidFill>
              </a:rPr>
              <a:t>Soils, rocks and fossil  fuel deposits are major stores of carbon, some of which can be released into the atmosphere. </a:t>
            </a:r>
          </a:p>
          <a:p>
            <a:r>
              <a:rPr lang="en-AU" sz="2400" dirty="0" smtClean="0">
                <a:solidFill>
                  <a:schemeClr val="tx1"/>
                </a:solidFill>
              </a:rPr>
              <a:t>Most of the world’s carbon is found in rocks such as limestone.</a:t>
            </a:r>
          </a:p>
          <a:p>
            <a:r>
              <a:rPr lang="en-AU" sz="2400" dirty="0" smtClean="0">
                <a:solidFill>
                  <a:schemeClr val="tx1"/>
                </a:solidFill>
              </a:rPr>
              <a:t>Some soils, such as permafrost soils, lock carbon away while they remain frozen and release it when they thaw.</a:t>
            </a:r>
            <a:endParaRPr lang="en-AU" sz="2400" dirty="0">
              <a:solidFill>
                <a:schemeClr val="tx1"/>
              </a:solidFill>
            </a:endParaRPr>
          </a:p>
        </p:txBody>
      </p:sp>
      <p:sp>
        <p:nvSpPr>
          <p:cNvPr id="4" name="Title 1"/>
          <p:cNvSpPr>
            <a:spLocks noGrp="1"/>
          </p:cNvSpPr>
          <p:nvPr>
            <p:ph type="title"/>
          </p:nvPr>
        </p:nvSpPr>
        <p:spPr/>
        <p:txBody>
          <a:bodyPr>
            <a:normAutofit fontScale="90000"/>
          </a:bodyPr>
          <a:lstStyle/>
          <a:p>
            <a:pPr algn="ctr"/>
            <a:r>
              <a:rPr lang="en-AU" sz="7200" b="1" dirty="0" smtClean="0">
                <a:solidFill>
                  <a:schemeClr val="accent1">
                    <a:lumMod val="50000"/>
                  </a:schemeClr>
                </a:solidFill>
              </a:rPr>
              <a:t>The Carbon Cycle</a:t>
            </a:r>
            <a:endParaRPr lang="en-AU" sz="7200" b="1" dirty="0">
              <a:solidFill>
                <a:schemeClr val="accent1">
                  <a:lumMod val="50000"/>
                </a:schemeClr>
              </a:solidFill>
            </a:endParaRPr>
          </a:p>
        </p:txBody>
      </p:sp>
    </p:spTree>
    <p:extLst>
      <p:ext uri="{BB962C8B-B14F-4D97-AF65-F5344CB8AC3E}">
        <p14:creationId xmlns:p14="http://schemas.microsoft.com/office/powerpoint/2010/main" val="442920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sz="3600" b="1" dirty="0" smtClean="0">
                <a:solidFill>
                  <a:schemeClr val="accent6">
                    <a:lumMod val="75000"/>
                  </a:schemeClr>
                </a:solidFill>
              </a:rPr>
              <a:t>The Oceans</a:t>
            </a:r>
          </a:p>
          <a:p>
            <a:r>
              <a:rPr lang="en-AU" sz="2400" dirty="0" smtClean="0">
                <a:solidFill>
                  <a:schemeClr val="tx1"/>
                </a:solidFill>
              </a:rPr>
              <a:t>The oceans are major carbon sink, especially when it is taken down into the deep ocean.</a:t>
            </a:r>
          </a:p>
          <a:p>
            <a:r>
              <a:rPr lang="en-AU" sz="2400" dirty="0" smtClean="0">
                <a:solidFill>
                  <a:schemeClr val="tx1"/>
                </a:solidFill>
              </a:rPr>
              <a:t>Over time (long) carbon will form sedimentary deposits on the ocean floor.</a:t>
            </a:r>
          </a:p>
          <a:p>
            <a:r>
              <a:rPr lang="en-AU" sz="2400" dirty="0" smtClean="0">
                <a:solidFill>
                  <a:schemeClr val="tx1"/>
                </a:solidFill>
              </a:rPr>
              <a:t>Changes in ocean temperature can affect the rate at which carbon is absorbed or released.</a:t>
            </a:r>
          </a:p>
          <a:p>
            <a:r>
              <a:rPr lang="en-AU" sz="2400" dirty="0" smtClean="0">
                <a:solidFill>
                  <a:schemeClr val="tx1"/>
                </a:solidFill>
              </a:rPr>
              <a:t>Warm oceans release more carbon than they absorb.</a:t>
            </a:r>
          </a:p>
          <a:p>
            <a:endParaRPr lang="en-AU" sz="2400" dirty="0">
              <a:solidFill>
                <a:schemeClr val="tx1"/>
              </a:solidFill>
            </a:endParaRPr>
          </a:p>
        </p:txBody>
      </p:sp>
      <p:sp>
        <p:nvSpPr>
          <p:cNvPr id="4" name="Title 1"/>
          <p:cNvSpPr>
            <a:spLocks noGrp="1"/>
          </p:cNvSpPr>
          <p:nvPr>
            <p:ph type="title"/>
          </p:nvPr>
        </p:nvSpPr>
        <p:spPr/>
        <p:txBody>
          <a:bodyPr>
            <a:normAutofit fontScale="90000"/>
          </a:bodyPr>
          <a:lstStyle/>
          <a:p>
            <a:pPr algn="ctr"/>
            <a:r>
              <a:rPr lang="en-AU" sz="7200" b="1" dirty="0" smtClean="0">
                <a:solidFill>
                  <a:schemeClr val="accent1">
                    <a:lumMod val="50000"/>
                  </a:schemeClr>
                </a:solidFill>
              </a:rPr>
              <a:t>The Carbon Cycle</a:t>
            </a:r>
            <a:endParaRPr lang="en-AU" sz="7200" b="1" dirty="0">
              <a:solidFill>
                <a:schemeClr val="accent1">
                  <a:lumMod val="50000"/>
                </a:schemeClr>
              </a:solidFill>
            </a:endParaRPr>
          </a:p>
        </p:txBody>
      </p:sp>
    </p:spTree>
    <p:extLst>
      <p:ext uri="{BB962C8B-B14F-4D97-AF65-F5344CB8AC3E}">
        <p14:creationId xmlns:p14="http://schemas.microsoft.com/office/powerpoint/2010/main" val="2885804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sz="5400" b="1" dirty="0" smtClean="0"/>
              <a:t>Low pressure systems</a:t>
            </a:r>
            <a:endParaRPr lang="en-AU" sz="5400" b="1" dirty="0"/>
          </a:p>
        </p:txBody>
      </p:sp>
      <p:sp>
        <p:nvSpPr>
          <p:cNvPr id="3" name="Content Placeholder 2"/>
          <p:cNvSpPr>
            <a:spLocks noGrp="1"/>
          </p:cNvSpPr>
          <p:nvPr>
            <p:ph idx="1"/>
          </p:nvPr>
        </p:nvSpPr>
        <p:spPr>
          <a:xfrm>
            <a:off x="722860" y="2489589"/>
            <a:ext cx="11029615" cy="3678303"/>
          </a:xfrm>
        </p:spPr>
        <p:txBody>
          <a:bodyPr>
            <a:noAutofit/>
          </a:bodyPr>
          <a:lstStyle/>
          <a:p>
            <a:r>
              <a:rPr lang="en-AU" sz="2000" b="1" i="1" dirty="0" smtClean="0">
                <a:latin typeface="Arial" panose="020B0604020202020204" pitchFamily="34" charset="0"/>
                <a:cs typeface="Arial" panose="020B0604020202020204" pitchFamily="34" charset="0"/>
              </a:rPr>
              <a:t>Low pressure systems are characterised by:</a:t>
            </a:r>
          </a:p>
          <a:p>
            <a:pPr marL="0" indent="0">
              <a:buNone/>
            </a:pPr>
            <a:endParaRPr lang="en-AU" sz="2000" dirty="0">
              <a:latin typeface="Arial" panose="020B0604020202020204" pitchFamily="34" charset="0"/>
              <a:cs typeface="Arial" panose="020B0604020202020204" pitchFamily="34" charset="0"/>
            </a:endParaRPr>
          </a:p>
          <a:p>
            <a:pPr>
              <a:buFontTx/>
              <a:buChar char="-"/>
            </a:pPr>
            <a:r>
              <a:rPr lang="en-AU" sz="2000" dirty="0" smtClean="0">
                <a:latin typeface="Arial" panose="020B0604020202020204" pitchFamily="34" charset="0"/>
                <a:cs typeface="Arial" panose="020B0604020202020204" pitchFamily="34" charset="0"/>
              </a:rPr>
              <a:t>Lowest pressure in the centre of the system with pressures increasing towards the periphery or edge.</a:t>
            </a:r>
          </a:p>
          <a:p>
            <a:pPr>
              <a:buFontTx/>
              <a:buChar char="-"/>
            </a:pPr>
            <a:endParaRPr lang="en-AU" sz="2000" dirty="0">
              <a:latin typeface="Arial" panose="020B0604020202020204" pitchFamily="34" charset="0"/>
              <a:cs typeface="Arial" panose="020B0604020202020204" pitchFamily="34" charset="0"/>
            </a:endParaRPr>
          </a:p>
          <a:p>
            <a:pPr>
              <a:buFontTx/>
              <a:buChar char="-"/>
            </a:pPr>
            <a:r>
              <a:rPr lang="en-AU" sz="2000" dirty="0" smtClean="0">
                <a:latin typeface="Arial" panose="020B0604020202020204" pitchFamily="34" charset="0"/>
                <a:cs typeface="Arial" panose="020B0604020202020204" pitchFamily="34" charset="0"/>
              </a:rPr>
              <a:t>Relatively warmer or ascending air, spiralling in a clockwise direction (in the southern hemisphere)</a:t>
            </a:r>
          </a:p>
          <a:p>
            <a:pPr>
              <a:buFontTx/>
              <a:buChar char="-"/>
            </a:pPr>
            <a:endParaRPr lang="en-AU" sz="2000" dirty="0">
              <a:latin typeface="Arial" panose="020B0604020202020204" pitchFamily="34" charset="0"/>
              <a:cs typeface="Arial" panose="020B0604020202020204" pitchFamily="34" charset="0"/>
            </a:endParaRPr>
          </a:p>
          <a:p>
            <a:pPr>
              <a:buFontTx/>
              <a:buChar char="-"/>
            </a:pPr>
            <a:r>
              <a:rPr lang="en-AU" sz="2000" dirty="0" smtClean="0">
                <a:latin typeface="Arial" panose="020B0604020202020204" pitchFamily="34" charset="0"/>
                <a:cs typeface="Arial" panose="020B0604020202020204" pitchFamily="34" charset="0"/>
              </a:rPr>
              <a:t>Winds converging towards the centre.</a:t>
            </a:r>
          </a:p>
          <a:p>
            <a:pPr>
              <a:buFontTx/>
              <a:buChar char="-"/>
            </a:pPr>
            <a:endParaRPr lang="en-AU" sz="2000" dirty="0">
              <a:latin typeface="Arial" panose="020B0604020202020204" pitchFamily="34" charset="0"/>
              <a:cs typeface="Arial" panose="020B0604020202020204" pitchFamily="34" charset="0"/>
            </a:endParaRPr>
          </a:p>
          <a:p>
            <a:pPr>
              <a:buFontTx/>
              <a:buChar char="-"/>
            </a:pPr>
            <a:r>
              <a:rPr lang="en-AU" sz="2000" dirty="0" smtClean="0">
                <a:latin typeface="Arial" panose="020B0604020202020204" pitchFamily="34" charset="0"/>
                <a:cs typeface="Arial" panose="020B0604020202020204" pitchFamily="34" charset="0"/>
              </a:rPr>
              <a:t>Relatively unstable weather conditions caused by the uplift of air – often associated with rainy conditions.</a:t>
            </a:r>
          </a:p>
        </p:txBody>
      </p:sp>
    </p:spTree>
    <p:extLst>
      <p:ext uri="{BB962C8B-B14F-4D97-AF65-F5344CB8AC3E}">
        <p14:creationId xmlns:p14="http://schemas.microsoft.com/office/powerpoint/2010/main" val="4172369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sz="3600" b="1" dirty="0" smtClean="0">
                <a:solidFill>
                  <a:schemeClr val="accent6">
                    <a:lumMod val="75000"/>
                  </a:schemeClr>
                </a:solidFill>
              </a:rPr>
              <a:t>Anthropogenic Carbon</a:t>
            </a:r>
          </a:p>
          <a:p>
            <a:r>
              <a:rPr lang="en-AU" sz="2400" dirty="0" smtClean="0">
                <a:solidFill>
                  <a:schemeClr val="tx1"/>
                </a:solidFill>
              </a:rPr>
              <a:t>Increasing amounts of carbon are being released into the atmosphere from </a:t>
            </a:r>
            <a:r>
              <a:rPr lang="en-AU" sz="2400" dirty="0" err="1" smtClean="0">
                <a:solidFill>
                  <a:schemeClr val="tx1"/>
                </a:solidFill>
              </a:rPr>
              <a:t>i</a:t>
            </a:r>
            <a:r>
              <a:rPr lang="en-AU" sz="2400" dirty="0" smtClean="0">
                <a:solidFill>
                  <a:schemeClr val="tx1"/>
                </a:solidFill>
              </a:rPr>
              <a:t>____________, u________ and rural activities.</a:t>
            </a:r>
          </a:p>
          <a:p>
            <a:r>
              <a:rPr lang="en-AU" sz="2400" dirty="0" smtClean="0">
                <a:solidFill>
                  <a:schemeClr val="tx1"/>
                </a:solidFill>
              </a:rPr>
              <a:t>This is greater than the capacity of vegetation or the oceans to remove it.</a:t>
            </a:r>
          </a:p>
          <a:p>
            <a:r>
              <a:rPr lang="en-AU" sz="2400" dirty="0" smtClean="0">
                <a:solidFill>
                  <a:schemeClr val="tx1"/>
                </a:solidFill>
              </a:rPr>
              <a:t>This imbalance is mainly responsible for the rise in atmospheric carbon levels and for changes in the greenhouse effect, known as the e______________ greenhouse effect.</a:t>
            </a:r>
            <a:endParaRPr lang="en-AU" sz="2400" dirty="0">
              <a:solidFill>
                <a:schemeClr val="tx1"/>
              </a:solidFill>
            </a:endParaRPr>
          </a:p>
        </p:txBody>
      </p:sp>
      <p:sp>
        <p:nvSpPr>
          <p:cNvPr id="4" name="Title 1"/>
          <p:cNvSpPr>
            <a:spLocks noGrp="1"/>
          </p:cNvSpPr>
          <p:nvPr>
            <p:ph type="title"/>
          </p:nvPr>
        </p:nvSpPr>
        <p:spPr/>
        <p:txBody>
          <a:bodyPr>
            <a:normAutofit fontScale="90000"/>
          </a:bodyPr>
          <a:lstStyle/>
          <a:p>
            <a:pPr algn="ctr"/>
            <a:r>
              <a:rPr lang="en-AU" sz="7200" b="1" dirty="0" smtClean="0">
                <a:solidFill>
                  <a:schemeClr val="accent1">
                    <a:lumMod val="50000"/>
                  </a:schemeClr>
                </a:solidFill>
              </a:rPr>
              <a:t>The Carbon Cycle</a:t>
            </a:r>
            <a:endParaRPr lang="en-AU" sz="7200" b="1" dirty="0">
              <a:solidFill>
                <a:schemeClr val="accent1">
                  <a:lumMod val="50000"/>
                </a:schemeClr>
              </a:solidFill>
            </a:endParaRPr>
          </a:p>
        </p:txBody>
      </p:sp>
    </p:spTree>
    <p:extLst>
      <p:ext uri="{BB962C8B-B14F-4D97-AF65-F5344CB8AC3E}">
        <p14:creationId xmlns:p14="http://schemas.microsoft.com/office/powerpoint/2010/main" val="29101251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774" y="37931"/>
            <a:ext cx="10058400" cy="1450757"/>
          </a:xfrm>
        </p:spPr>
        <p:txBody>
          <a:bodyPr>
            <a:normAutofit/>
          </a:bodyPr>
          <a:lstStyle/>
          <a:p>
            <a:pPr algn="ctr"/>
            <a:r>
              <a:rPr lang="en-AU" sz="4400" b="1" dirty="0" smtClean="0">
                <a:solidFill>
                  <a:schemeClr val="bg2">
                    <a:lumMod val="25000"/>
                  </a:schemeClr>
                </a:solidFill>
              </a:rPr>
              <a:t>Causes of Climate variability</a:t>
            </a:r>
            <a:endParaRPr lang="en-AU" sz="4400" b="1" dirty="0">
              <a:solidFill>
                <a:schemeClr val="bg2">
                  <a:lumMod val="25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endParaRPr lang="en-AU" sz="5400" dirty="0" smtClean="0">
              <a:latin typeface="Arial" panose="020B0604020202020204" pitchFamily="34" charset="0"/>
              <a:cs typeface="Arial" panose="020B0604020202020204" pitchFamily="34" charset="0"/>
            </a:endParaRPr>
          </a:p>
          <a:p>
            <a:pPr marL="0" indent="0">
              <a:buNone/>
            </a:pPr>
            <a:r>
              <a:rPr lang="en-AU" sz="5400" dirty="0" smtClean="0">
                <a:latin typeface="Arial" panose="020B0604020202020204" pitchFamily="34" charset="0"/>
                <a:cs typeface="Arial" panose="020B0604020202020204" pitchFamily="34" charset="0"/>
              </a:rPr>
              <a:t>Changes in the heat budget, hydrological cycle, atmospheric circulation and ocean currents will produce climate variability. </a:t>
            </a:r>
          </a:p>
        </p:txBody>
      </p:sp>
    </p:spTree>
    <p:extLst>
      <p:ext uri="{BB962C8B-B14F-4D97-AF65-F5344CB8AC3E}">
        <p14:creationId xmlns:p14="http://schemas.microsoft.com/office/powerpoint/2010/main" val="31906283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AU" sz="4800" dirty="0" smtClean="0"/>
              <a:t>* the interrelationship between</a:t>
            </a:r>
            <a:r>
              <a:rPr lang="en-AU" sz="4800" dirty="0" smtClean="0">
                <a:solidFill>
                  <a:srgbClr val="FF0000"/>
                </a:solidFill>
              </a:rPr>
              <a:t> land cover change </a:t>
            </a:r>
            <a:r>
              <a:rPr lang="en-AU" sz="4800" dirty="0" smtClean="0"/>
              <a:t>and </a:t>
            </a:r>
            <a:r>
              <a:rPr lang="en-AU" sz="4800" dirty="0" smtClean="0">
                <a:solidFill>
                  <a:srgbClr val="FF0000"/>
                </a:solidFill>
              </a:rPr>
              <a:t>climate. </a:t>
            </a:r>
            <a:endParaRPr lang="en-AU" dirty="0">
              <a:solidFill>
                <a:srgbClr val="FF0000"/>
              </a:solidFill>
            </a:endParaRPr>
          </a:p>
        </p:txBody>
      </p:sp>
      <p:sp>
        <p:nvSpPr>
          <p:cNvPr id="4" name="Title 1"/>
          <p:cNvSpPr>
            <a:spLocks noGrp="1"/>
          </p:cNvSpPr>
          <p:nvPr>
            <p:ph type="title"/>
          </p:nvPr>
        </p:nvSpPr>
        <p:spPr/>
        <p:txBody>
          <a:bodyPr>
            <a:normAutofit fontScale="90000"/>
          </a:bodyPr>
          <a:lstStyle/>
          <a:p>
            <a:pPr algn="ctr"/>
            <a:r>
              <a:rPr lang="en-AU" sz="6600" b="1" dirty="0" smtClean="0">
                <a:solidFill>
                  <a:srgbClr val="C00000"/>
                </a:solidFill>
              </a:rPr>
              <a:t>Syllabus Point</a:t>
            </a:r>
            <a:endParaRPr lang="en-AU" sz="6600" b="1" dirty="0">
              <a:solidFill>
                <a:srgbClr val="C00000"/>
              </a:solidFill>
            </a:endParaRPr>
          </a:p>
        </p:txBody>
      </p:sp>
    </p:spTree>
    <p:extLst>
      <p:ext uri="{BB962C8B-B14F-4D97-AF65-F5344CB8AC3E}">
        <p14:creationId xmlns:p14="http://schemas.microsoft.com/office/powerpoint/2010/main" val="6697140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7200" b="1" dirty="0" smtClean="0">
                <a:solidFill>
                  <a:srgbClr val="FF0000"/>
                </a:solidFill>
              </a:rPr>
              <a:t>Examples:</a:t>
            </a:r>
            <a:endParaRPr lang="en-AU" sz="7200" b="1" dirty="0">
              <a:solidFill>
                <a:srgbClr val="FF0000"/>
              </a:solidFill>
            </a:endParaRPr>
          </a:p>
        </p:txBody>
      </p:sp>
      <p:sp>
        <p:nvSpPr>
          <p:cNvPr id="3" name="Content Placeholder 2"/>
          <p:cNvSpPr>
            <a:spLocks noGrp="1"/>
          </p:cNvSpPr>
          <p:nvPr>
            <p:ph idx="1"/>
          </p:nvPr>
        </p:nvSpPr>
        <p:spPr/>
        <p:txBody>
          <a:bodyPr/>
          <a:lstStyle/>
          <a:p>
            <a:r>
              <a:rPr lang="en-AU" sz="2800" dirty="0" smtClean="0"/>
              <a:t>* Clearing of land for agriculture or urban development reduces carbon sequestration (e.g. reduction in the storage capacity of the Earth’s carbon sinks)</a:t>
            </a:r>
          </a:p>
          <a:p>
            <a:endParaRPr lang="en-AU" sz="2800" dirty="0"/>
          </a:p>
          <a:p>
            <a:r>
              <a:rPr lang="en-AU" sz="2800" dirty="0" smtClean="0"/>
              <a:t>* Land cover change can cause changes to surface albedo/reflectivity. (e.g. can have a positive and negative impact on heat absorption)</a:t>
            </a:r>
          </a:p>
          <a:p>
            <a:endParaRPr lang="en-AU" dirty="0"/>
          </a:p>
        </p:txBody>
      </p:sp>
    </p:spTree>
    <p:extLst>
      <p:ext uri="{BB962C8B-B14F-4D97-AF65-F5344CB8AC3E}">
        <p14:creationId xmlns:p14="http://schemas.microsoft.com/office/powerpoint/2010/main" val="41062109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sz="5400" b="1" dirty="0" smtClean="0">
                <a:solidFill>
                  <a:srgbClr val="0070C0"/>
                </a:solidFill>
              </a:rPr>
              <a:t>Causes of Climate Change</a:t>
            </a:r>
            <a:endParaRPr lang="en-AU" sz="5400" b="1"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r>
              <a:rPr lang="en-AU" sz="6600" dirty="0" smtClean="0"/>
              <a:t>*  Natural causes </a:t>
            </a:r>
          </a:p>
          <a:p>
            <a:r>
              <a:rPr lang="en-AU" sz="5000" dirty="0" smtClean="0">
                <a:solidFill>
                  <a:srgbClr val="FF0000"/>
                </a:solidFill>
              </a:rPr>
              <a:t>(Natural climate change)</a:t>
            </a:r>
          </a:p>
          <a:p>
            <a:r>
              <a:rPr lang="en-AU" sz="6600" dirty="0" smtClean="0"/>
              <a:t>* Anthropogenic causes</a:t>
            </a:r>
          </a:p>
          <a:p>
            <a:r>
              <a:rPr lang="en-AU" sz="5400" dirty="0" smtClean="0">
                <a:solidFill>
                  <a:srgbClr val="FF0000"/>
                </a:solidFill>
              </a:rPr>
              <a:t>(Anthropogenic climate change)</a:t>
            </a:r>
          </a:p>
        </p:txBody>
      </p:sp>
    </p:spTree>
    <p:extLst>
      <p:ext uri="{BB962C8B-B14F-4D97-AF65-F5344CB8AC3E}">
        <p14:creationId xmlns:p14="http://schemas.microsoft.com/office/powerpoint/2010/main" val="3581629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15582"/>
            <a:ext cx="10058400" cy="1450757"/>
          </a:xfrm>
        </p:spPr>
        <p:txBody>
          <a:bodyPr>
            <a:noAutofit/>
          </a:bodyPr>
          <a:lstStyle/>
          <a:p>
            <a:pPr algn="ctr"/>
            <a:r>
              <a:rPr lang="en-AU" sz="3600" b="1" dirty="0" smtClean="0">
                <a:solidFill>
                  <a:srgbClr val="7030A0"/>
                </a:solidFill>
              </a:rPr>
              <a:t>Natural Causes </a:t>
            </a:r>
            <a:r>
              <a:rPr lang="en-AU" sz="3600" b="1" dirty="0" smtClean="0">
                <a:solidFill>
                  <a:srgbClr val="00B0F0"/>
                </a:solidFill>
              </a:rPr>
              <a:t>–</a:t>
            </a:r>
            <a:br>
              <a:rPr lang="en-AU" sz="3600" b="1" dirty="0" smtClean="0">
                <a:solidFill>
                  <a:srgbClr val="00B0F0"/>
                </a:solidFill>
              </a:rPr>
            </a:br>
            <a:r>
              <a:rPr lang="en-AU" sz="3600" b="1" dirty="0" smtClean="0">
                <a:solidFill>
                  <a:srgbClr val="00B0F0"/>
                </a:solidFill>
              </a:rPr>
              <a:t> Global Climate Change</a:t>
            </a:r>
            <a:endParaRPr lang="en-AU" sz="3600" b="1" dirty="0">
              <a:solidFill>
                <a:srgbClr val="00B0F0"/>
              </a:solidFill>
            </a:endParaRPr>
          </a:p>
        </p:txBody>
      </p:sp>
      <p:sp>
        <p:nvSpPr>
          <p:cNvPr id="3" name="Content Placeholder 2"/>
          <p:cNvSpPr>
            <a:spLocks noGrp="1"/>
          </p:cNvSpPr>
          <p:nvPr>
            <p:ph idx="1"/>
          </p:nvPr>
        </p:nvSpPr>
        <p:spPr/>
        <p:txBody>
          <a:bodyPr/>
          <a:lstStyle/>
          <a:p>
            <a:r>
              <a:rPr lang="en-AU" dirty="0" smtClean="0"/>
              <a:t>Examples:</a:t>
            </a:r>
          </a:p>
          <a:p>
            <a:endParaRPr lang="en-AU" dirty="0"/>
          </a:p>
          <a:p>
            <a:r>
              <a:rPr lang="en-AU" i="1" dirty="0" smtClean="0"/>
              <a:t>* Orbit variations – Changes in the earth’s orbit and/or axis.</a:t>
            </a:r>
          </a:p>
          <a:p>
            <a:r>
              <a:rPr lang="en-AU" i="1" dirty="0" smtClean="0"/>
              <a:t>* Axis variations</a:t>
            </a:r>
          </a:p>
          <a:p>
            <a:r>
              <a:rPr lang="en-AU" i="1" dirty="0" smtClean="0"/>
              <a:t>* Variations in solar output</a:t>
            </a:r>
          </a:p>
          <a:p>
            <a:r>
              <a:rPr lang="en-AU" i="1" dirty="0" smtClean="0"/>
              <a:t>* Changes in the angle of Earth’s inclination</a:t>
            </a:r>
          </a:p>
          <a:p>
            <a:r>
              <a:rPr lang="en-AU" i="1" dirty="0" smtClean="0"/>
              <a:t>* Changes in atmospheric composition</a:t>
            </a:r>
          </a:p>
          <a:p>
            <a:r>
              <a:rPr lang="en-AU" i="1" dirty="0" smtClean="0"/>
              <a:t>* Volcanic eruptions</a:t>
            </a:r>
          </a:p>
          <a:p>
            <a:endParaRPr lang="en-AU" dirty="0"/>
          </a:p>
        </p:txBody>
      </p:sp>
    </p:spTree>
    <p:extLst>
      <p:ext uri="{BB962C8B-B14F-4D97-AF65-F5344CB8AC3E}">
        <p14:creationId xmlns:p14="http://schemas.microsoft.com/office/powerpoint/2010/main" val="13057091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964" y="341088"/>
            <a:ext cx="10058400" cy="1450757"/>
          </a:xfrm>
        </p:spPr>
        <p:txBody>
          <a:bodyPr>
            <a:noAutofit/>
          </a:bodyPr>
          <a:lstStyle/>
          <a:p>
            <a:pPr algn="ctr"/>
            <a:r>
              <a:rPr lang="en-AU" sz="3600" b="1" dirty="0" smtClean="0">
                <a:solidFill>
                  <a:srgbClr val="7030A0"/>
                </a:solidFill>
              </a:rPr>
              <a:t>Anthropogenic Causes </a:t>
            </a:r>
            <a:r>
              <a:rPr lang="en-AU" sz="3600" b="1" dirty="0" smtClean="0">
                <a:solidFill>
                  <a:srgbClr val="00B0F0"/>
                </a:solidFill>
              </a:rPr>
              <a:t>–</a:t>
            </a:r>
            <a:br>
              <a:rPr lang="en-AU" sz="3600" b="1" dirty="0" smtClean="0">
                <a:solidFill>
                  <a:srgbClr val="00B0F0"/>
                </a:solidFill>
              </a:rPr>
            </a:br>
            <a:r>
              <a:rPr lang="en-AU" sz="3600" b="1" dirty="0" smtClean="0">
                <a:solidFill>
                  <a:srgbClr val="00B0F0"/>
                </a:solidFill>
              </a:rPr>
              <a:t> Global Climate Change</a:t>
            </a:r>
            <a:endParaRPr lang="en-AU" sz="3600" b="1" dirty="0">
              <a:solidFill>
                <a:srgbClr val="00B0F0"/>
              </a:solidFill>
            </a:endParaRPr>
          </a:p>
        </p:txBody>
      </p:sp>
      <p:sp>
        <p:nvSpPr>
          <p:cNvPr id="3" name="Content Placeholder 2"/>
          <p:cNvSpPr>
            <a:spLocks noGrp="1"/>
          </p:cNvSpPr>
          <p:nvPr>
            <p:ph idx="1"/>
          </p:nvPr>
        </p:nvSpPr>
        <p:spPr/>
        <p:txBody>
          <a:bodyPr/>
          <a:lstStyle/>
          <a:p>
            <a:r>
              <a:rPr lang="en-AU" dirty="0" smtClean="0"/>
              <a:t>Examples:</a:t>
            </a:r>
          </a:p>
          <a:p>
            <a:endParaRPr lang="en-AU" dirty="0"/>
          </a:p>
          <a:p>
            <a:r>
              <a:rPr lang="en-AU" i="1" dirty="0" smtClean="0"/>
              <a:t>* Burning of fossil fuels</a:t>
            </a:r>
          </a:p>
          <a:p>
            <a:r>
              <a:rPr lang="en-AU" i="1" dirty="0" smtClean="0"/>
              <a:t>* Land cover changes</a:t>
            </a:r>
          </a:p>
          <a:p>
            <a:r>
              <a:rPr lang="en-AU" i="1" dirty="0" smtClean="0"/>
              <a:t>* Intervention in natural systems</a:t>
            </a:r>
          </a:p>
          <a:p>
            <a:r>
              <a:rPr lang="en-AU" i="1" dirty="0" smtClean="0"/>
              <a:t>* Production of aerosols</a:t>
            </a:r>
          </a:p>
          <a:p>
            <a:r>
              <a:rPr lang="en-AU" i="1" dirty="0" smtClean="0"/>
              <a:t>* Increasing concentrations of atmospheric CO</a:t>
            </a:r>
            <a:r>
              <a:rPr lang="en-AU" sz="700" i="1" dirty="0" smtClean="0"/>
              <a:t>2  </a:t>
            </a:r>
            <a:r>
              <a:rPr lang="en-AU" i="1" dirty="0" smtClean="0"/>
              <a:t>through the burning of fossil fuels</a:t>
            </a:r>
          </a:p>
          <a:p>
            <a:r>
              <a:rPr lang="en-AU" i="1" dirty="0" smtClean="0"/>
              <a:t>* The release of vast quantities of methane from herds of ruminant animals</a:t>
            </a:r>
          </a:p>
          <a:p>
            <a:endParaRPr lang="en-AU" dirty="0"/>
          </a:p>
        </p:txBody>
      </p:sp>
    </p:spTree>
    <p:extLst>
      <p:ext uri="{BB962C8B-B14F-4D97-AF65-F5344CB8AC3E}">
        <p14:creationId xmlns:p14="http://schemas.microsoft.com/office/powerpoint/2010/main" val="41495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180496"/>
            <a:ext cx="11029615" cy="4349093"/>
          </a:xfrm>
        </p:spPr>
        <p:txBody>
          <a:bodyPr>
            <a:normAutofit fontScale="92500" lnSpcReduction="10000"/>
          </a:bodyPr>
          <a:lstStyle/>
          <a:p>
            <a:r>
              <a:rPr lang="en-AU" sz="2400" b="1" i="1" dirty="0" smtClean="0">
                <a:latin typeface="Arial" panose="020B0604020202020204" pitchFamily="34" charset="0"/>
                <a:cs typeface="Arial" panose="020B0604020202020204" pitchFamily="34" charset="0"/>
              </a:rPr>
              <a:t>High pressure </a:t>
            </a:r>
            <a:r>
              <a:rPr lang="en-AU" sz="2400" b="1" i="1" dirty="0">
                <a:latin typeface="Arial" panose="020B0604020202020204" pitchFamily="34" charset="0"/>
                <a:cs typeface="Arial" panose="020B0604020202020204" pitchFamily="34" charset="0"/>
              </a:rPr>
              <a:t>systems are characterised by</a:t>
            </a:r>
            <a:r>
              <a:rPr lang="en-AU" sz="2400" b="1" i="1" dirty="0" smtClean="0">
                <a:latin typeface="Arial" panose="020B0604020202020204" pitchFamily="34" charset="0"/>
                <a:cs typeface="Arial" panose="020B0604020202020204" pitchFamily="34" charset="0"/>
              </a:rPr>
              <a:t>:</a:t>
            </a:r>
          </a:p>
          <a:p>
            <a:pPr marL="0" indent="0">
              <a:buNone/>
            </a:pPr>
            <a:endParaRPr lang="en-AU" dirty="0" smtClean="0"/>
          </a:p>
          <a:p>
            <a:pPr>
              <a:buFontTx/>
              <a:buChar char="-"/>
            </a:pPr>
            <a:r>
              <a:rPr lang="en-AU" sz="2200" dirty="0" smtClean="0">
                <a:latin typeface="Arial" panose="020B0604020202020204" pitchFamily="34" charset="0"/>
                <a:cs typeface="Arial" panose="020B0604020202020204" pitchFamily="34" charset="0"/>
              </a:rPr>
              <a:t>Highest pressure in the centre of the system with pressures decreasing towards the edge.</a:t>
            </a:r>
          </a:p>
          <a:p>
            <a:pPr>
              <a:buFontTx/>
              <a:buChar char="-"/>
            </a:pPr>
            <a:endParaRPr lang="en-AU" sz="2200" dirty="0">
              <a:latin typeface="Arial" panose="020B0604020202020204" pitchFamily="34" charset="0"/>
              <a:cs typeface="Arial" panose="020B0604020202020204" pitchFamily="34" charset="0"/>
            </a:endParaRPr>
          </a:p>
          <a:p>
            <a:pPr>
              <a:buFontTx/>
              <a:buChar char="-"/>
            </a:pPr>
            <a:r>
              <a:rPr lang="en-AU" sz="2200" dirty="0" smtClean="0">
                <a:latin typeface="Arial" panose="020B0604020202020204" pitchFamily="34" charset="0"/>
                <a:cs typeface="Arial" panose="020B0604020202020204" pitchFamily="34" charset="0"/>
              </a:rPr>
              <a:t>Relatively cooler descending air (and becoming warmer) which spirals in an anti-clockwise direction (southern hemisphere).</a:t>
            </a:r>
          </a:p>
          <a:p>
            <a:pPr>
              <a:buFontTx/>
              <a:buChar char="-"/>
            </a:pPr>
            <a:endParaRPr lang="en-AU" sz="2200" dirty="0">
              <a:latin typeface="Arial" panose="020B0604020202020204" pitchFamily="34" charset="0"/>
              <a:cs typeface="Arial" panose="020B0604020202020204" pitchFamily="34" charset="0"/>
            </a:endParaRPr>
          </a:p>
          <a:p>
            <a:pPr>
              <a:buFontTx/>
              <a:buChar char="-"/>
            </a:pPr>
            <a:r>
              <a:rPr lang="en-AU" sz="2200" dirty="0" smtClean="0">
                <a:latin typeface="Arial" panose="020B0604020202020204" pitchFamily="34" charset="0"/>
                <a:cs typeface="Arial" panose="020B0604020202020204" pitchFamily="34" charset="0"/>
              </a:rPr>
              <a:t>Winds diverging away from the centre.</a:t>
            </a:r>
          </a:p>
          <a:p>
            <a:pPr marL="0" indent="0">
              <a:buNone/>
            </a:pPr>
            <a:endParaRPr lang="en-AU" sz="2200" dirty="0">
              <a:latin typeface="Arial" panose="020B0604020202020204" pitchFamily="34" charset="0"/>
              <a:cs typeface="Arial" panose="020B0604020202020204" pitchFamily="34" charset="0"/>
            </a:endParaRPr>
          </a:p>
          <a:p>
            <a:pPr>
              <a:buFontTx/>
              <a:buChar char="-"/>
            </a:pPr>
            <a:r>
              <a:rPr lang="en-AU" sz="2200" dirty="0" smtClean="0">
                <a:latin typeface="Arial" panose="020B0604020202020204" pitchFamily="34" charset="0"/>
                <a:cs typeface="Arial" panose="020B0604020202020204" pitchFamily="34" charset="0"/>
              </a:rPr>
              <a:t>More stable weather conditions caused by descending air (which tends to be warm) and usually associated with fine weather conditions.</a:t>
            </a:r>
            <a:endParaRPr lang="en-AU" sz="2200" dirty="0"/>
          </a:p>
        </p:txBody>
      </p:sp>
      <p:sp>
        <p:nvSpPr>
          <p:cNvPr id="4" name="Title 1"/>
          <p:cNvSpPr>
            <a:spLocks noGrp="1"/>
          </p:cNvSpPr>
          <p:nvPr>
            <p:ph type="title"/>
          </p:nvPr>
        </p:nvSpPr>
        <p:spPr>
          <a:xfrm>
            <a:off x="581192" y="702156"/>
            <a:ext cx="11029616" cy="1013800"/>
          </a:xfrm>
        </p:spPr>
        <p:txBody>
          <a:bodyPr>
            <a:normAutofit/>
          </a:bodyPr>
          <a:lstStyle/>
          <a:p>
            <a:pPr algn="ctr"/>
            <a:r>
              <a:rPr lang="en-AU" sz="5400" b="1" dirty="0" smtClean="0"/>
              <a:t>high pressure systems</a:t>
            </a:r>
            <a:endParaRPr lang="en-AU" sz="5400" b="1" dirty="0"/>
          </a:p>
        </p:txBody>
      </p:sp>
    </p:spTree>
    <p:extLst>
      <p:ext uri="{BB962C8B-B14F-4D97-AF65-F5344CB8AC3E}">
        <p14:creationId xmlns:p14="http://schemas.microsoft.com/office/powerpoint/2010/main" val="197092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645" y="415124"/>
            <a:ext cx="10993549" cy="2289439"/>
          </a:xfrm>
        </p:spPr>
        <p:txBody>
          <a:bodyPr>
            <a:normAutofit/>
          </a:bodyPr>
          <a:lstStyle/>
          <a:p>
            <a:pPr algn="ctr"/>
            <a:r>
              <a:rPr lang="en-AU" sz="9600" dirty="0" smtClean="0">
                <a:latin typeface="Aharoni" panose="02010803020104030203" pitchFamily="2" charset="-79"/>
                <a:cs typeface="Aharoni" panose="02010803020104030203" pitchFamily="2" charset="-79"/>
              </a:rPr>
              <a:t>temperature</a:t>
            </a:r>
            <a:endParaRPr lang="en-AU" sz="9600" dirty="0">
              <a:latin typeface="Aharoni" panose="02010803020104030203" pitchFamily="2" charset="-79"/>
              <a:cs typeface="Aharoni" panose="02010803020104030203" pitchFamily="2" charset="-79"/>
            </a:endParaRPr>
          </a:p>
        </p:txBody>
      </p:sp>
      <p:pic>
        <p:nvPicPr>
          <p:cNvPr id="3" name="Picture 2"/>
          <p:cNvPicPr>
            <a:picLocks noChangeAspect="1"/>
          </p:cNvPicPr>
          <p:nvPr/>
        </p:nvPicPr>
        <p:blipFill>
          <a:blip r:embed="rId2"/>
          <a:stretch>
            <a:fillRect/>
          </a:stretch>
        </p:blipFill>
        <p:spPr>
          <a:xfrm>
            <a:off x="4743741" y="3501693"/>
            <a:ext cx="2359356" cy="2328874"/>
          </a:xfrm>
          <a:prstGeom prst="rect">
            <a:avLst/>
          </a:prstGeom>
        </p:spPr>
      </p:pic>
    </p:spTree>
    <p:extLst>
      <p:ext uri="{BB962C8B-B14F-4D97-AF65-F5344CB8AC3E}">
        <p14:creationId xmlns:p14="http://schemas.microsoft.com/office/powerpoint/2010/main" val="193905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400" b="1" dirty="0" smtClean="0">
                <a:solidFill>
                  <a:schemeClr val="tx1"/>
                </a:solidFill>
              </a:rPr>
              <a:t>temperature	</a:t>
            </a:r>
            <a:endParaRPr lang="en-AU" sz="4400" b="1" dirty="0">
              <a:solidFill>
                <a:schemeClr val="tx1"/>
              </a:solidFill>
            </a:endParaRPr>
          </a:p>
        </p:txBody>
      </p:sp>
      <p:sp>
        <p:nvSpPr>
          <p:cNvPr id="3" name="Content Placeholder 2"/>
          <p:cNvSpPr>
            <a:spLocks noGrp="1"/>
          </p:cNvSpPr>
          <p:nvPr>
            <p:ph idx="1"/>
          </p:nvPr>
        </p:nvSpPr>
        <p:spPr/>
        <p:txBody>
          <a:bodyPr>
            <a:normAutofit/>
          </a:bodyPr>
          <a:lstStyle/>
          <a:p>
            <a:r>
              <a:rPr lang="en-AU" sz="2800" dirty="0" smtClean="0">
                <a:solidFill>
                  <a:schemeClr val="tx1"/>
                </a:solidFill>
                <a:latin typeface="Arial" panose="020B0604020202020204" pitchFamily="34" charset="0"/>
                <a:cs typeface="Arial" panose="020B0604020202020204" pitchFamily="34" charset="0"/>
              </a:rPr>
              <a:t>Refers to the degree of hotness of the atmosphere.</a:t>
            </a:r>
          </a:p>
          <a:p>
            <a:pPr marL="0" indent="0">
              <a:buNone/>
            </a:pPr>
            <a:endParaRPr lang="en-AU" sz="2800" dirty="0">
              <a:latin typeface="Arial" panose="020B0604020202020204" pitchFamily="34" charset="0"/>
              <a:cs typeface="Arial" panose="020B0604020202020204" pitchFamily="34" charset="0"/>
            </a:endParaRPr>
          </a:p>
          <a:p>
            <a:r>
              <a:rPr lang="en-AU" sz="2800" dirty="0" smtClean="0">
                <a:solidFill>
                  <a:schemeClr val="tx1"/>
                </a:solidFill>
                <a:latin typeface="Arial" panose="020B0604020202020204" pitchFamily="34" charset="0"/>
                <a:cs typeface="Arial" panose="020B0604020202020204" pitchFamily="34" charset="0"/>
              </a:rPr>
              <a:t>Temperature is measured by a </a:t>
            </a:r>
            <a:r>
              <a:rPr lang="en-AU" sz="2800" dirty="0" smtClean="0">
                <a:solidFill>
                  <a:srgbClr val="FF0000"/>
                </a:solidFill>
                <a:latin typeface="Arial" panose="020B0604020202020204" pitchFamily="34" charset="0"/>
                <a:cs typeface="Arial" panose="020B0604020202020204" pitchFamily="34" charset="0"/>
              </a:rPr>
              <a:t>thermometer.</a:t>
            </a:r>
          </a:p>
          <a:p>
            <a:endParaRPr lang="en-AU" sz="2800" dirty="0">
              <a:solidFill>
                <a:srgbClr val="FF0000"/>
              </a:solidFill>
              <a:latin typeface="Arial" panose="020B0604020202020204" pitchFamily="34" charset="0"/>
              <a:cs typeface="Arial" panose="020B0604020202020204" pitchFamily="34" charset="0"/>
            </a:endParaRPr>
          </a:p>
          <a:p>
            <a:r>
              <a:rPr lang="en-AU" sz="2800" dirty="0" smtClean="0">
                <a:solidFill>
                  <a:schemeClr val="tx1"/>
                </a:solidFill>
                <a:latin typeface="Arial" panose="020B0604020202020204" pitchFamily="34" charset="0"/>
                <a:cs typeface="Arial" panose="020B0604020202020204" pitchFamily="34" charset="0"/>
              </a:rPr>
              <a:t>The units of measurement are referred to as </a:t>
            </a:r>
            <a:r>
              <a:rPr lang="en-AU" sz="2800" dirty="0" smtClean="0">
                <a:solidFill>
                  <a:srgbClr val="FF0000"/>
                </a:solidFill>
                <a:latin typeface="Arial" panose="020B0604020202020204" pitchFamily="34" charset="0"/>
                <a:cs typeface="Arial" panose="020B0604020202020204" pitchFamily="34" charset="0"/>
              </a:rPr>
              <a:t>degrees Celsius (°C)</a:t>
            </a:r>
            <a:endParaRPr lang="en-AU"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586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AU" sz="3200" b="1" dirty="0" smtClean="0"/>
              <a:t>Factors – help to explain the variation of air temperature over time and place.</a:t>
            </a:r>
            <a:endParaRPr lang="en-AU" sz="3200" b="1" dirty="0"/>
          </a:p>
        </p:txBody>
      </p:sp>
      <p:sp>
        <p:nvSpPr>
          <p:cNvPr id="3" name="Content Placeholder 2"/>
          <p:cNvSpPr>
            <a:spLocks noGrp="1"/>
          </p:cNvSpPr>
          <p:nvPr>
            <p:ph idx="1"/>
          </p:nvPr>
        </p:nvSpPr>
        <p:spPr>
          <a:xfrm>
            <a:off x="722860" y="2489589"/>
            <a:ext cx="11029615" cy="3678303"/>
          </a:xfrm>
        </p:spPr>
        <p:txBody>
          <a:bodyPr>
            <a:noAutofit/>
          </a:bodyPr>
          <a:lstStyle/>
          <a:p>
            <a:pPr>
              <a:buFont typeface="Wingdings" panose="05000000000000000000" pitchFamily="2" charset="2"/>
              <a:buChar char="v"/>
            </a:pPr>
            <a:r>
              <a:rPr lang="en-AU" sz="2000" b="1" dirty="0" smtClean="0">
                <a:latin typeface="Arial" panose="020B0604020202020204" pitchFamily="34" charset="0"/>
                <a:cs typeface="Arial" panose="020B0604020202020204" pitchFamily="34" charset="0"/>
              </a:rPr>
              <a:t>Day versus Night –</a:t>
            </a:r>
          </a:p>
          <a:p>
            <a:pPr marL="0" indent="0">
              <a:buNone/>
            </a:pPr>
            <a:r>
              <a:rPr lang="en-AU" sz="2000" dirty="0" smtClean="0">
                <a:latin typeface="Arial" panose="020B0604020202020204" pitchFamily="34" charset="0"/>
                <a:cs typeface="Arial" panose="020B0604020202020204" pitchFamily="34" charset="0"/>
              </a:rPr>
              <a:t>This variation is referred to as the diurnal range. The highest temperatures (maximum) normally occur at mid afternoon while the lowest temperatures (minimum) normally occur just before sunrise.</a:t>
            </a:r>
          </a:p>
          <a:p>
            <a:pPr marL="0" indent="0">
              <a:buNone/>
            </a:pPr>
            <a:endParaRPr lang="en-AU" sz="2000" b="1" dirty="0">
              <a:latin typeface="Arial" panose="020B0604020202020204" pitchFamily="34" charset="0"/>
              <a:cs typeface="Arial" panose="020B0604020202020204" pitchFamily="34" charset="0"/>
            </a:endParaRPr>
          </a:p>
          <a:p>
            <a:pPr>
              <a:buFont typeface="Wingdings" panose="05000000000000000000" pitchFamily="2" charset="2"/>
              <a:buChar char="v"/>
            </a:pPr>
            <a:r>
              <a:rPr lang="en-AU" sz="2000" b="1" dirty="0" smtClean="0">
                <a:latin typeface="Arial" panose="020B0604020202020204" pitchFamily="34" charset="0"/>
                <a:cs typeface="Arial" panose="020B0604020202020204" pitchFamily="34" charset="0"/>
              </a:rPr>
              <a:t>Latitude –</a:t>
            </a:r>
          </a:p>
          <a:p>
            <a:pPr marL="0" indent="0">
              <a:buNone/>
            </a:pPr>
            <a:r>
              <a:rPr lang="en-AU" sz="2000" dirty="0" smtClean="0">
                <a:latin typeface="Arial" panose="020B0604020202020204" pitchFamily="34" charset="0"/>
                <a:cs typeface="Arial" panose="020B0604020202020204" pitchFamily="34" charset="0"/>
              </a:rPr>
              <a:t>Increasing latitude, the thickness of the atmosphere increases as does the surface area over which the heat from a ray of sunshine must be spread, thus temperature decreases.</a:t>
            </a:r>
          </a:p>
          <a:p>
            <a:pPr marL="0" indent="0">
              <a:buNone/>
            </a:pPr>
            <a:endParaRPr lang="en-AU" sz="20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AU" sz="2000" b="1" dirty="0" smtClean="0">
                <a:latin typeface="Arial" panose="020B0604020202020204" pitchFamily="34" charset="0"/>
                <a:cs typeface="Arial" panose="020B0604020202020204" pitchFamily="34" charset="0"/>
              </a:rPr>
              <a:t>Seasonal variation –</a:t>
            </a:r>
          </a:p>
          <a:p>
            <a:pPr marL="0" indent="0">
              <a:buNone/>
            </a:pPr>
            <a:r>
              <a:rPr lang="en-AU" sz="2000" dirty="0" smtClean="0">
                <a:latin typeface="Arial" panose="020B0604020202020204" pitchFamily="34" charset="0"/>
                <a:cs typeface="Arial" panose="020B0604020202020204" pitchFamily="34" charset="0"/>
              </a:rPr>
              <a:t>Fluctuations in the position of the heat equator between the Tropics of Capricorn and Cancer result in variations in the distribution of heat.</a:t>
            </a:r>
          </a:p>
        </p:txBody>
      </p:sp>
    </p:spTree>
    <p:extLst>
      <p:ext uri="{BB962C8B-B14F-4D97-AF65-F5344CB8AC3E}">
        <p14:creationId xmlns:p14="http://schemas.microsoft.com/office/powerpoint/2010/main" val="205954462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472</TotalTime>
  <Words>3304</Words>
  <Application>Microsoft Office PowerPoint</Application>
  <PresentationFormat>Widescreen</PresentationFormat>
  <Paragraphs>312</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Aharoni</vt:lpstr>
      <vt:lpstr>Arial</vt:lpstr>
      <vt:lpstr>Gill Sans MT</vt:lpstr>
      <vt:lpstr>Wingdings</vt:lpstr>
      <vt:lpstr>Wingdings 2</vt:lpstr>
      <vt:lpstr>Dividend</vt:lpstr>
      <vt:lpstr>Elements of weather and climate</vt:lpstr>
      <vt:lpstr>Air pressure</vt:lpstr>
      <vt:lpstr>Air PRESSURE </vt:lpstr>
      <vt:lpstr>Air pressure</vt:lpstr>
      <vt:lpstr>Low pressure systems</vt:lpstr>
      <vt:lpstr>high pressure systems</vt:lpstr>
      <vt:lpstr>temperature</vt:lpstr>
      <vt:lpstr>temperature </vt:lpstr>
      <vt:lpstr>Factors – help to explain the variation of air temperature over time and place.</vt:lpstr>
      <vt:lpstr>Factors – help to explain the variation of air temperature over time and place.</vt:lpstr>
      <vt:lpstr>Factors – help to explain the variation of air temperature over time and place.</vt:lpstr>
      <vt:lpstr>Factors – help to explain the variation of air temperature over time and place.</vt:lpstr>
      <vt:lpstr>Weather v Climate</vt:lpstr>
      <vt:lpstr>Weather v Climate</vt:lpstr>
      <vt:lpstr>Climate variability</vt:lpstr>
      <vt:lpstr>Syllabus Point</vt:lpstr>
      <vt:lpstr>Spatial distribution of Temperature</vt:lpstr>
      <vt:lpstr>Spatial distribution of Temperature</vt:lpstr>
      <vt:lpstr>OLDMAP –  Factors affecting CLIMATE</vt:lpstr>
      <vt:lpstr>OLDMAP –  Factors affecting CLIMATE</vt:lpstr>
      <vt:lpstr>Spatial distribution of Precipitation</vt:lpstr>
      <vt:lpstr>Mountain ranges and precipitation</vt:lpstr>
      <vt:lpstr>Climate change</vt:lpstr>
      <vt:lpstr>Rainfall 3 MAIN TYPES</vt:lpstr>
      <vt:lpstr>CONVECTIONAL RAINFALL</vt:lpstr>
      <vt:lpstr>OROGRAPHIC RAINFALL</vt:lpstr>
      <vt:lpstr>FRONTAL RAINFALL</vt:lpstr>
      <vt:lpstr>Natural Systems that drive the Earth’s Climate</vt:lpstr>
      <vt:lpstr>Syllabus Point</vt:lpstr>
      <vt:lpstr>Sample Questions</vt:lpstr>
      <vt:lpstr>Sample Questions</vt:lpstr>
      <vt:lpstr>Key Terms - Definitions</vt:lpstr>
      <vt:lpstr>The Heat Budget</vt:lpstr>
      <vt:lpstr>The Hydrological Cycle</vt:lpstr>
      <vt:lpstr>The Hydrological Cycle</vt:lpstr>
      <vt:lpstr>The Hydrological Cycle</vt:lpstr>
      <vt:lpstr>Atmospheric Circulation</vt:lpstr>
      <vt:lpstr>Atmospheric Circulation</vt:lpstr>
      <vt:lpstr>Atmospheric Circulation System</vt:lpstr>
      <vt:lpstr>Key Elements – Atmospheric Circulation</vt:lpstr>
      <vt:lpstr>Key Elements – Atmospheric Circulation</vt:lpstr>
      <vt:lpstr>Key Elements – Atmospheric Circulation</vt:lpstr>
      <vt:lpstr>Atmospheric Circulation System</vt:lpstr>
      <vt:lpstr>Atmospheric Circulation System</vt:lpstr>
      <vt:lpstr>The Carbon Cycle</vt:lpstr>
      <vt:lpstr>Key Elements –  The Carbon Cycle</vt:lpstr>
      <vt:lpstr>The Carbon Cycle</vt:lpstr>
      <vt:lpstr>The Carbon Cycle</vt:lpstr>
      <vt:lpstr>The Carbon Cycle</vt:lpstr>
      <vt:lpstr>The Carbon Cycle</vt:lpstr>
      <vt:lpstr>Causes of Climate variability</vt:lpstr>
      <vt:lpstr>Syllabus Point</vt:lpstr>
      <vt:lpstr>Examples:</vt:lpstr>
      <vt:lpstr>Causes of Climate Change</vt:lpstr>
      <vt:lpstr>Natural Causes –  Global Climate Change</vt:lpstr>
      <vt:lpstr>Anthropogenic Causes –  Global Climate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pressure</dc:title>
  <dc:creator>Owner</dc:creator>
  <cp:lastModifiedBy>RINTOUL Brooke [Narrogin Senior High School]</cp:lastModifiedBy>
  <cp:revision>30</cp:revision>
  <dcterms:created xsi:type="dcterms:W3CDTF">2019-03-24T12:54:11Z</dcterms:created>
  <dcterms:modified xsi:type="dcterms:W3CDTF">2019-04-05T09:26:06Z</dcterms:modified>
</cp:coreProperties>
</file>