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80" r:id="rId2"/>
    <p:sldId id="256" r:id="rId3"/>
    <p:sldId id="257" r:id="rId4"/>
    <p:sldId id="262" r:id="rId5"/>
    <p:sldId id="269" r:id="rId6"/>
    <p:sldId id="260" r:id="rId7"/>
    <p:sldId id="261" r:id="rId8"/>
    <p:sldId id="263" r:id="rId9"/>
    <p:sldId id="264" r:id="rId10"/>
    <p:sldId id="266" r:id="rId11"/>
    <p:sldId id="267" r:id="rId12"/>
    <p:sldId id="268" r:id="rId13"/>
    <p:sldId id="270" r:id="rId14"/>
    <p:sldId id="271" r:id="rId15"/>
    <p:sldId id="277" r:id="rId16"/>
    <p:sldId id="276" r:id="rId17"/>
    <p:sldId id="273" r:id="rId18"/>
    <p:sldId id="274" r:id="rId19"/>
    <p:sldId id="275" r:id="rId20"/>
    <p:sldId id="28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37" autoAdjust="0"/>
    <p:restoredTop sz="94660"/>
  </p:normalViewPr>
  <p:slideViewPr>
    <p:cSldViewPr snapToGrid="0">
      <p:cViewPr varScale="1">
        <p:scale>
          <a:sx n="108" d="100"/>
          <a:sy n="108" d="100"/>
        </p:scale>
        <p:origin x="78"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5/24/2019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www.environment.gov.au/climate-change/government/emissions-reduction-fund/publications/what-it-means-for-you"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REVISION – GLOBAL CLIMATE CHANGE</a:t>
            </a:r>
            <a:endParaRPr lang="en-AU" dirty="0"/>
          </a:p>
        </p:txBody>
      </p:sp>
      <p:sp>
        <p:nvSpPr>
          <p:cNvPr id="3" name="Content Placeholder 2"/>
          <p:cNvSpPr>
            <a:spLocks noGrp="1"/>
          </p:cNvSpPr>
          <p:nvPr>
            <p:ph idx="1"/>
          </p:nvPr>
        </p:nvSpPr>
        <p:spPr/>
        <p:txBody>
          <a:bodyPr/>
          <a:lstStyle/>
          <a:p>
            <a:r>
              <a:rPr lang="en-AU" dirty="0" smtClean="0"/>
              <a:t>List three examples of human activities</a:t>
            </a:r>
          </a:p>
          <a:p>
            <a:endParaRPr lang="en-AU" dirty="0"/>
          </a:p>
          <a:p>
            <a:r>
              <a:rPr lang="en-AU" dirty="0" smtClean="0"/>
              <a:t>Outline one human activity.</a:t>
            </a:r>
          </a:p>
          <a:p>
            <a:endParaRPr lang="en-AU" dirty="0"/>
          </a:p>
          <a:p>
            <a:r>
              <a:rPr lang="en-AU" dirty="0" smtClean="0"/>
              <a:t>List five examples of strategies which mitigate global climate change.</a:t>
            </a:r>
          </a:p>
          <a:p>
            <a:endParaRPr lang="en-AU" dirty="0"/>
          </a:p>
          <a:p>
            <a:r>
              <a:rPr lang="en-AU" dirty="0" smtClean="0"/>
              <a:t>List five examples of adaptation strategies which human activities may have to undertake in relation to global climate change.</a:t>
            </a:r>
            <a:endParaRPr lang="en-AU" dirty="0"/>
          </a:p>
        </p:txBody>
      </p:sp>
    </p:spTree>
    <p:extLst>
      <p:ext uri="{BB962C8B-B14F-4D97-AF65-F5344CB8AC3E}">
        <p14:creationId xmlns:p14="http://schemas.microsoft.com/office/powerpoint/2010/main" val="27777063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882718"/>
          </a:xfrm>
        </p:spPr>
        <p:txBody>
          <a:bodyPr/>
          <a:lstStyle/>
          <a:p>
            <a:r>
              <a:rPr lang="en-AU" b="1" dirty="0" smtClean="0"/>
              <a:t>Biochar &amp; long term carbon storage</a:t>
            </a:r>
            <a:endParaRPr lang="en-AU" b="1" dirty="0"/>
          </a:p>
        </p:txBody>
      </p:sp>
      <p:sp>
        <p:nvSpPr>
          <p:cNvPr id="3" name="TextBox 2"/>
          <p:cNvSpPr txBox="1"/>
          <p:nvPr/>
        </p:nvSpPr>
        <p:spPr>
          <a:xfrm>
            <a:off x="2859110" y="1339403"/>
            <a:ext cx="9182636" cy="3785652"/>
          </a:xfrm>
          <a:prstGeom prst="rect">
            <a:avLst/>
          </a:prstGeom>
          <a:noFill/>
        </p:spPr>
        <p:txBody>
          <a:bodyPr wrap="square" rtlCol="0">
            <a:spAutoFit/>
          </a:bodyPr>
          <a:lstStyle/>
          <a:p>
            <a:pPr marL="285750" indent="-285750">
              <a:buFont typeface="Wingdings 2" panose="05020102010507070707" pitchFamily="18" charset="2"/>
              <a:buChar char="²"/>
            </a:pPr>
            <a:r>
              <a:rPr lang="en-AU" sz="2400" dirty="0" err="1" smtClean="0">
                <a:sym typeface="Wingdings 2" panose="05020102010507070707" pitchFamily="18" charset="2"/>
              </a:rPr>
              <a:t>Biochars</a:t>
            </a:r>
            <a:r>
              <a:rPr lang="en-AU" sz="2400" dirty="0" smtClean="0">
                <a:sym typeface="Wingdings 2" panose="05020102010507070707" pitchFamily="18" charset="2"/>
              </a:rPr>
              <a:t> produced at higher temperatures tend to have higher levels of stable carbon than </a:t>
            </a:r>
            <a:r>
              <a:rPr lang="en-AU" sz="2400" dirty="0" err="1" smtClean="0">
                <a:sym typeface="Wingdings 2" panose="05020102010507070707" pitchFamily="18" charset="2"/>
              </a:rPr>
              <a:t>biochars</a:t>
            </a:r>
            <a:r>
              <a:rPr lang="en-AU" sz="2400" dirty="0" smtClean="0">
                <a:sym typeface="Wingdings 2" panose="05020102010507070707" pitchFamily="18" charset="2"/>
              </a:rPr>
              <a:t> produced at lower temperatures.</a:t>
            </a:r>
          </a:p>
          <a:p>
            <a:pPr marL="285750" indent="-285750">
              <a:buFont typeface="Wingdings 2" panose="05020102010507070707" pitchFamily="18" charset="2"/>
              <a:buChar char="²"/>
            </a:pPr>
            <a:endParaRPr lang="en-AU" sz="2400" dirty="0">
              <a:sym typeface="Wingdings 2" panose="05020102010507070707" pitchFamily="18" charset="2"/>
            </a:endParaRPr>
          </a:p>
          <a:p>
            <a:pPr marL="285750" indent="-285750">
              <a:buFont typeface="Wingdings 2" panose="05020102010507070707" pitchFamily="18" charset="2"/>
              <a:buChar char="²"/>
            </a:pPr>
            <a:r>
              <a:rPr lang="en-AU" sz="2400" dirty="0">
                <a:sym typeface="Wingdings 2" panose="05020102010507070707" pitchFamily="18" charset="2"/>
              </a:rPr>
              <a:t> </a:t>
            </a:r>
            <a:r>
              <a:rPr lang="en-AU" sz="2400" dirty="0" err="1">
                <a:sym typeface="Wingdings 2" panose="05020102010507070707" pitchFamily="18" charset="2"/>
              </a:rPr>
              <a:t>B</a:t>
            </a:r>
            <a:r>
              <a:rPr lang="en-AU" sz="2400" dirty="0" err="1" smtClean="0">
                <a:sym typeface="Wingdings 2" panose="05020102010507070707" pitchFamily="18" charset="2"/>
              </a:rPr>
              <a:t>iochars</a:t>
            </a:r>
            <a:r>
              <a:rPr lang="en-AU" sz="2400" dirty="0" smtClean="0">
                <a:sym typeface="Wingdings 2" panose="05020102010507070707" pitchFamily="18" charset="2"/>
              </a:rPr>
              <a:t> derived from wood are said to be richer in carbon. </a:t>
            </a:r>
            <a:r>
              <a:rPr lang="en-AU" sz="2400" dirty="0">
                <a:sym typeface="Wingdings 2" panose="05020102010507070707" pitchFamily="18" charset="2"/>
              </a:rPr>
              <a:t>M</a:t>
            </a:r>
            <a:r>
              <a:rPr lang="en-AU" sz="2400" dirty="0" smtClean="0">
                <a:sym typeface="Wingdings 2" panose="05020102010507070707" pitchFamily="18" charset="2"/>
              </a:rPr>
              <a:t>ay be the better option for carbon storage.</a:t>
            </a:r>
          </a:p>
          <a:p>
            <a:pPr marL="285750" indent="-285750">
              <a:buFont typeface="Wingdings 2" panose="05020102010507070707" pitchFamily="18" charset="2"/>
              <a:buChar char="²"/>
            </a:pPr>
            <a:endParaRPr lang="en-AU" sz="2400" dirty="0">
              <a:sym typeface="Wingdings 2" panose="05020102010507070707" pitchFamily="18" charset="2"/>
            </a:endParaRPr>
          </a:p>
          <a:p>
            <a:pPr marL="285750" indent="-285750">
              <a:buFont typeface="Wingdings 2" panose="05020102010507070707" pitchFamily="18" charset="2"/>
              <a:buChar char="²"/>
            </a:pPr>
            <a:r>
              <a:rPr lang="en-AU" sz="2400" dirty="0" err="1" smtClean="0">
                <a:sym typeface="Wingdings 2" panose="05020102010507070707" pitchFamily="18" charset="2"/>
              </a:rPr>
              <a:t>Biochars</a:t>
            </a:r>
            <a:r>
              <a:rPr lang="en-AU" sz="2400" dirty="0" smtClean="0">
                <a:sym typeface="Wingdings 2" panose="05020102010507070707" pitchFamily="18" charset="2"/>
              </a:rPr>
              <a:t> produced from manures are said to have higher phosphorus and nitrogen levels. Thus may be more suited to agricultural uses.</a:t>
            </a:r>
            <a:endParaRPr lang="en-AU" sz="2400" dirty="0"/>
          </a:p>
        </p:txBody>
      </p:sp>
    </p:spTree>
    <p:extLst>
      <p:ext uri="{BB962C8B-B14F-4D97-AF65-F5344CB8AC3E}">
        <p14:creationId xmlns:p14="http://schemas.microsoft.com/office/powerpoint/2010/main" val="14550009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Case study – Biochar &amp; Reducing nitrous oxide emissions</a:t>
            </a:r>
            <a:endParaRPr lang="en-AU" dirty="0"/>
          </a:p>
        </p:txBody>
      </p:sp>
      <p:sp>
        <p:nvSpPr>
          <p:cNvPr id="3" name="TextBox 2"/>
          <p:cNvSpPr txBox="1"/>
          <p:nvPr/>
        </p:nvSpPr>
        <p:spPr>
          <a:xfrm>
            <a:off x="2923504" y="1905000"/>
            <a:ext cx="8834907" cy="2862322"/>
          </a:xfrm>
          <a:prstGeom prst="rect">
            <a:avLst/>
          </a:prstGeom>
          <a:noFill/>
        </p:spPr>
        <p:txBody>
          <a:bodyPr wrap="square" rtlCol="0">
            <a:spAutoFit/>
          </a:bodyPr>
          <a:lstStyle/>
          <a:p>
            <a:pPr marL="285750" indent="-285750">
              <a:buFont typeface="Wingdings 2" panose="05020102010507070707" pitchFamily="18" charset="2"/>
              <a:buChar char="²"/>
            </a:pPr>
            <a:r>
              <a:rPr lang="en-AU" dirty="0" smtClean="0">
                <a:sym typeface="Wingdings 2" panose="05020102010507070707" pitchFamily="18" charset="2"/>
              </a:rPr>
              <a:t>Biochar did not reduce nitrous oxide emissions under dryland agricultural conditions, typically seen in large parts of W.A. Yet, the same biochar sources did decrease nitrous oxide emissions under moist soil conditions, for examples in northern NSW. Thus the study shows (results) could indicate that the same biochar can have possibly considerably different results, depending on </a:t>
            </a:r>
            <a:r>
              <a:rPr lang="en-AU" b="1" dirty="0" smtClean="0">
                <a:sym typeface="Wingdings 2" panose="05020102010507070707" pitchFamily="18" charset="2"/>
              </a:rPr>
              <a:t>climatic conditions and soil type.</a:t>
            </a:r>
          </a:p>
          <a:p>
            <a:pPr marL="285750" indent="-285750">
              <a:buFont typeface="Wingdings 2" panose="05020102010507070707" pitchFamily="18" charset="2"/>
              <a:buChar char="²"/>
            </a:pPr>
            <a:endParaRPr lang="en-AU" b="1" dirty="0">
              <a:sym typeface="Wingdings 2" panose="05020102010507070707" pitchFamily="18" charset="2"/>
            </a:endParaRPr>
          </a:p>
          <a:p>
            <a:pPr marL="285750" indent="-285750">
              <a:buFont typeface="Wingdings 2" panose="05020102010507070707" pitchFamily="18" charset="2"/>
              <a:buChar char="²"/>
            </a:pPr>
            <a:r>
              <a:rPr lang="en-AU" b="1" dirty="0" smtClean="0">
                <a:sym typeface="Wingdings 2" panose="05020102010507070707" pitchFamily="18" charset="2"/>
              </a:rPr>
              <a:t>This could suggest that certain </a:t>
            </a:r>
            <a:r>
              <a:rPr lang="en-AU" b="1" dirty="0" err="1" smtClean="0">
                <a:sym typeface="Wingdings 2" panose="05020102010507070707" pitchFamily="18" charset="2"/>
              </a:rPr>
              <a:t>biochars</a:t>
            </a:r>
            <a:r>
              <a:rPr lang="en-AU" b="1" dirty="0" smtClean="0">
                <a:sym typeface="Wingdings 2" panose="05020102010507070707" pitchFamily="18" charset="2"/>
              </a:rPr>
              <a:t> may be suited to specific soils or soil types. </a:t>
            </a:r>
          </a:p>
          <a:p>
            <a:endParaRPr lang="en-AU" b="1" dirty="0">
              <a:sym typeface="Wingdings 2" panose="05020102010507070707" pitchFamily="18" charset="2"/>
            </a:endParaRPr>
          </a:p>
        </p:txBody>
      </p:sp>
    </p:spTree>
    <p:extLst>
      <p:ext uri="{BB962C8B-B14F-4D97-AF65-F5344CB8AC3E}">
        <p14:creationId xmlns:p14="http://schemas.microsoft.com/office/powerpoint/2010/main" val="18071615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Biochar &amp; Impact on climate through changes in Soil Albedo</a:t>
            </a:r>
            <a:endParaRPr lang="en-AU" dirty="0"/>
          </a:p>
        </p:txBody>
      </p:sp>
      <p:sp>
        <p:nvSpPr>
          <p:cNvPr id="3" name="TextBox 2"/>
          <p:cNvSpPr txBox="1"/>
          <p:nvPr/>
        </p:nvSpPr>
        <p:spPr>
          <a:xfrm>
            <a:off x="2781837" y="1777285"/>
            <a:ext cx="9028090" cy="3693319"/>
          </a:xfrm>
          <a:prstGeom prst="rect">
            <a:avLst/>
          </a:prstGeom>
          <a:noFill/>
        </p:spPr>
        <p:txBody>
          <a:bodyPr wrap="square" rtlCol="0">
            <a:spAutoFit/>
          </a:bodyPr>
          <a:lstStyle/>
          <a:p>
            <a:r>
              <a:rPr lang="en-AU" dirty="0" smtClean="0">
                <a:sym typeface="Wingdings 2" panose="05020102010507070707" pitchFamily="18" charset="2"/>
              </a:rPr>
              <a:t> </a:t>
            </a:r>
          </a:p>
          <a:p>
            <a:pPr marL="285750" indent="-285750">
              <a:buFont typeface="Wingdings 2" panose="05020102010507070707" pitchFamily="18" charset="2"/>
              <a:buChar char="²"/>
            </a:pPr>
            <a:r>
              <a:rPr lang="en-AU" dirty="0" smtClean="0">
                <a:sym typeface="Wingdings 2" panose="05020102010507070707" pitchFamily="18" charset="2"/>
              </a:rPr>
              <a:t>After centuries of agriculture, soils globally have become depleted of carbon. Especially when compared to pre-agricultural conditions.</a:t>
            </a:r>
          </a:p>
          <a:p>
            <a:pPr marL="285750" indent="-285750">
              <a:buFont typeface="Wingdings 2" panose="05020102010507070707" pitchFamily="18" charset="2"/>
              <a:buChar char="²"/>
            </a:pPr>
            <a:endParaRPr lang="en-AU" dirty="0">
              <a:sym typeface="Wingdings 2" panose="05020102010507070707" pitchFamily="18" charset="2"/>
            </a:endParaRPr>
          </a:p>
          <a:p>
            <a:pPr marL="285750" indent="-285750">
              <a:buFont typeface="Wingdings 2" panose="05020102010507070707" pitchFamily="18" charset="2"/>
              <a:buChar char="²"/>
            </a:pPr>
            <a:r>
              <a:rPr lang="en-AU" dirty="0" smtClean="0">
                <a:sym typeface="Wingdings 2" panose="05020102010507070707" pitchFamily="18" charset="2"/>
              </a:rPr>
              <a:t>A goal – restore carbon to carbon depleted soils.</a:t>
            </a:r>
          </a:p>
          <a:p>
            <a:endParaRPr lang="en-AU" dirty="0">
              <a:sym typeface="Wingdings 2" panose="05020102010507070707" pitchFamily="18" charset="2"/>
            </a:endParaRPr>
          </a:p>
          <a:p>
            <a:pPr marL="285750" indent="-285750">
              <a:buFont typeface="Wingdings 2" panose="05020102010507070707" pitchFamily="18" charset="2"/>
              <a:buChar char="²"/>
            </a:pPr>
            <a:r>
              <a:rPr lang="en-AU" dirty="0" smtClean="0"/>
              <a:t>Adding carbon to soils darkens them. Thus changing their albedo (the degree of reflection of a surface. </a:t>
            </a:r>
            <a:r>
              <a:rPr lang="en-AU" b="1" dirty="0" smtClean="0"/>
              <a:t>So would they absorb or reflect more?</a:t>
            </a:r>
          </a:p>
          <a:p>
            <a:pPr marL="285750" indent="-285750">
              <a:buFont typeface="Wingdings 2" panose="05020102010507070707" pitchFamily="18" charset="2"/>
              <a:buChar char="²"/>
            </a:pPr>
            <a:endParaRPr lang="en-AU" b="1" dirty="0"/>
          </a:p>
          <a:p>
            <a:pPr marL="285750" indent="-285750">
              <a:buFont typeface="Wingdings 2" panose="05020102010507070707" pitchFamily="18" charset="2"/>
              <a:buChar char="²"/>
            </a:pPr>
            <a:r>
              <a:rPr lang="en-AU" dirty="0" smtClean="0"/>
              <a:t>Darker, carbon-rich soils are more fertile. Tend to be easier to re-vegetate.</a:t>
            </a:r>
          </a:p>
          <a:p>
            <a:pPr marL="285750" indent="-285750">
              <a:buFont typeface="Wingdings 2" panose="05020102010507070707" pitchFamily="18" charset="2"/>
              <a:buChar char="²"/>
            </a:pPr>
            <a:endParaRPr lang="en-AU" b="1" dirty="0"/>
          </a:p>
          <a:p>
            <a:pPr marL="285750" indent="-285750">
              <a:buFont typeface="Wingdings 2" panose="05020102010507070707" pitchFamily="18" charset="2"/>
              <a:buChar char="²"/>
            </a:pPr>
            <a:r>
              <a:rPr lang="en-AU" dirty="0" smtClean="0"/>
              <a:t>Vegetation has a lighter albedo. Therefore the problem is a temporary issue and not significant.</a:t>
            </a:r>
            <a:r>
              <a:rPr lang="en-AU" b="1" dirty="0" smtClean="0"/>
              <a:t> </a:t>
            </a:r>
            <a:endParaRPr lang="en-AU" b="1" dirty="0"/>
          </a:p>
        </p:txBody>
      </p:sp>
    </p:spTree>
    <p:extLst>
      <p:ext uri="{BB962C8B-B14F-4D97-AF65-F5344CB8AC3E}">
        <p14:creationId xmlns:p14="http://schemas.microsoft.com/office/powerpoint/2010/main" val="20462140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947113"/>
          </a:xfrm>
        </p:spPr>
        <p:txBody>
          <a:bodyPr/>
          <a:lstStyle/>
          <a:p>
            <a:r>
              <a:rPr lang="en-AU" b="1" dirty="0" smtClean="0"/>
              <a:t>Case Study &amp; Trial – </a:t>
            </a:r>
            <a:r>
              <a:rPr lang="en-AU" b="1" dirty="0" err="1" smtClean="0"/>
              <a:t>Facey</a:t>
            </a:r>
            <a:r>
              <a:rPr lang="en-AU" b="1" dirty="0" smtClean="0"/>
              <a:t> Group, 2010</a:t>
            </a:r>
            <a:endParaRPr lang="en-AU" b="1" dirty="0"/>
          </a:p>
        </p:txBody>
      </p:sp>
      <p:sp>
        <p:nvSpPr>
          <p:cNvPr id="3" name="TextBox 2"/>
          <p:cNvSpPr txBox="1"/>
          <p:nvPr/>
        </p:nvSpPr>
        <p:spPr>
          <a:xfrm>
            <a:off x="2592924" y="1403797"/>
            <a:ext cx="9036699" cy="4524315"/>
          </a:xfrm>
          <a:prstGeom prst="rect">
            <a:avLst/>
          </a:prstGeom>
          <a:noFill/>
        </p:spPr>
        <p:txBody>
          <a:bodyPr wrap="square" rtlCol="0">
            <a:spAutoFit/>
          </a:bodyPr>
          <a:lstStyle/>
          <a:p>
            <a:pPr marL="285750" indent="-285750">
              <a:buFont typeface="Wingdings 2" panose="05020102010507070707" pitchFamily="18" charset="2"/>
              <a:buChar char="²"/>
            </a:pPr>
            <a:r>
              <a:rPr lang="en-AU" dirty="0" smtClean="0">
                <a:sym typeface="Wingdings 2" panose="05020102010507070707" pitchFamily="18" charset="2"/>
              </a:rPr>
              <a:t>Key stakeholders -  </a:t>
            </a:r>
            <a:r>
              <a:rPr lang="en-AU" dirty="0" err="1" smtClean="0">
                <a:sym typeface="Wingdings 2" panose="05020102010507070707" pitchFamily="18" charset="2"/>
              </a:rPr>
              <a:t>Facey</a:t>
            </a:r>
            <a:r>
              <a:rPr lang="en-AU" dirty="0" smtClean="0">
                <a:sym typeface="Wingdings 2" panose="05020102010507070707" pitchFamily="18" charset="2"/>
              </a:rPr>
              <a:t> Group and </a:t>
            </a:r>
            <a:r>
              <a:rPr lang="en-AU" dirty="0" err="1" smtClean="0">
                <a:sym typeface="Wingdings 2" panose="05020102010507070707" pitchFamily="18" charset="2"/>
              </a:rPr>
              <a:t>Wheatbelt</a:t>
            </a:r>
            <a:r>
              <a:rPr lang="en-AU" dirty="0" smtClean="0">
                <a:sym typeface="Wingdings 2" panose="05020102010507070707" pitchFamily="18" charset="2"/>
              </a:rPr>
              <a:t> NRM, plus Australian Government through the Carbon Farming Initiative.</a:t>
            </a:r>
          </a:p>
          <a:p>
            <a:pPr marL="285750" indent="-285750">
              <a:buFont typeface="Wingdings 2" panose="05020102010507070707" pitchFamily="18" charset="2"/>
              <a:buChar char="²"/>
            </a:pPr>
            <a:endParaRPr lang="en-AU" dirty="0">
              <a:sym typeface="Wingdings 2" panose="05020102010507070707" pitchFamily="18" charset="2"/>
            </a:endParaRPr>
          </a:p>
          <a:p>
            <a:pPr marL="285750" indent="-285750">
              <a:buFont typeface="Wingdings 2" panose="05020102010507070707" pitchFamily="18" charset="2"/>
              <a:buChar char="²"/>
            </a:pPr>
            <a:r>
              <a:rPr lang="en-AU" dirty="0" smtClean="0">
                <a:sym typeface="Wingdings 2" panose="05020102010507070707" pitchFamily="18" charset="2"/>
              </a:rPr>
              <a:t>Biochar sourced from </a:t>
            </a:r>
            <a:r>
              <a:rPr lang="en-AU" dirty="0" err="1" smtClean="0">
                <a:sym typeface="Wingdings 2" panose="05020102010507070707" pitchFamily="18" charset="2"/>
              </a:rPr>
              <a:t>Simcoa</a:t>
            </a:r>
            <a:r>
              <a:rPr lang="en-AU" dirty="0" smtClean="0">
                <a:sym typeface="Wingdings 2" panose="05020102010507070707" pitchFamily="18" charset="2"/>
              </a:rPr>
              <a:t>, a company based in Bunbury.</a:t>
            </a:r>
          </a:p>
          <a:p>
            <a:pPr marL="285750" indent="-285750">
              <a:buFont typeface="Wingdings 2" panose="05020102010507070707" pitchFamily="18" charset="2"/>
              <a:buChar char="²"/>
            </a:pPr>
            <a:endParaRPr lang="en-AU" dirty="0">
              <a:sym typeface="Wingdings 2" panose="05020102010507070707" pitchFamily="18" charset="2"/>
            </a:endParaRPr>
          </a:p>
          <a:p>
            <a:pPr marL="285750" indent="-285750">
              <a:buFont typeface="Wingdings 2" panose="05020102010507070707" pitchFamily="18" charset="2"/>
              <a:buChar char="²"/>
            </a:pPr>
            <a:r>
              <a:rPr lang="en-AU" dirty="0" smtClean="0">
                <a:sym typeface="Wingdings 2" panose="05020102010507070707" pitchFamily="18" charset="2"/>
              </a:rPr>
              <a:t>Where? </a:t>
            </a:r>
            <a:r>
              <a:rPr lang="en-AU" dirty="0" err="1" smtClean="0">
                <a:sym typeface="Wingdings 2" panose="05020102010507070707" pitchFamily="18" charset="2"/>
              </a:rPr>
              <a:t>Wheatbelt</a:t>
            </a:r>
            <a:r>
              <a:rPr lang="en-AU" dirty="0" smtClean="0">
                <a:sym typeface="Wingdings 2" panose="05020102010507070707" pitchFamily="18" charset="2"/>
              </a:rPr>
              <a:t>. A farm in Yealering </a:t>
            </a:r>
          </a:p>
          <a:p>
            <a:endParaRPr lang="en-AU" dirty="0" smtClean="0">
              <a:sym typeface="Wingdings 2" panose="05020102010507070707" pitchFamily="18" charset="2"/>
            </a:endParaRPr>
          </a:p>
          <a:p>
            <a:r>
              <a:rPr lang="en-AU" dirty="0" smtClean="0">
                <a:sym typeface="Wingdings 2" panose="05020102010507070707" pitchFamily="18" charset="2"/>
              </a:rPr>
              <a:t>---------------------------------------------------------------------------------------------------------------</a:t>
            </a:r>
            <a:endParaRPr lang="en-AU" dirty="0">
              <a:sym typeface="Wingdings 2" panose="05020102010507070707" pitchFamily="18" charset="2"/>
            </a:endParaRPr>
          </a:p>
          <a:p>
            <a:pPr marL="285750" indent="-285750">
              <a:buFont typeface="Wingdings 2" panose="05020102010507070707" pitchFamily="18" charset="2"/>
              <a:buChar char="²"/>
            </a:pPr>
            <a:r>
              <a:rPr lang="en-AU" dirty="0" smtClean="0">
                <a:sym typeface="Wingdings 2" panose="05020102010507070707" pitchFamily="18" charset="2"/>
              </a:rPr>
              <a:t>So what does this tell us about Biochar and the </a:t>
            </a:r>
            <a:r>
              <a:rPr lang="en-AU" dirty="0" err="1" smtClean="0">
                <a:sym typeface="Wingdings 2" panose="05020102010507070707" pitchFamily="18" charset="2"/>
              </a:rPr>
              <a:t>Wheatbelt</a:t>
            </a:r>
            <a:r>
              <a:rPr lang="en-AU" dirty="0" smtClean="0">
                <a:sym typeface="Wingdings 2" panose="05020102010507070707" pitchFamily="18" charset="2"/>
              </a:rPr>
              <a:t>?</a:t>
            </a:r>
          </a:p>
          <a:p>
            <a:pPr marL="285750" indent="-285750">
              <a:buFont typeface="Wingdings 2" panose="05020102010507070707" pitchFamily="18" charset="2"/>
              <a:buChar char="²"/>
            </a:pPr>
            <a:endParaRPr lang="en-AU" dirty="0">
              <a:sym typeface="Wingdings 2" panose="05020102010507070707" pitchFamily="18" charset="2"/>
            </a:endParaRPr>
          </a:p>
          <a:p>
            <a:pPr marL="285750" indent="-285750">
              <a:buFont typeface="Arial" panose="020B0604020202020204" pitchFamily="34" charset="0"/>
              <a:buChar char="•"/>
            </a:pPr>
            <a:r>
              <a:rPr lang="en-AU" dirty="0" smtClean="0">
                <a:sym typeface="Wingdings 2" panose="05020102010507070707" pitchFamily="18" charset="2"/>
              </a:rPr>
              <a:t>It has been considered as an alternative approach in this area (local and/or regional environment). Obviously it has been trialled, as above. </a:t>
            </a:r>
          </a:p>
          <a:p>
            <a:pPr marL="285750" indent="-285750">
              <a:buFont typeface="Arial" panose="020B0604020202020204" pitchFamily="34" charset="0"/>
              <a:buChar char="•"/>
            </a:pPr>
            <a:endParaRPr lang="en-AU" dirty="0">
              <a:sym typeface="Wingdings 2" panose="05020102010507070707" pitchFamily="18" charset="2"/>
            </a:endParaRPr>
          </a:p>
          <a:p>
            <a:pPr marL="285750" indent="-285750">
              <a:buFont typeface="Arial" panose="020B0604020202020204" pitchFamily="34" charset="0"/>
              <a:buChar char="•"/>
            </a:pPr>
            <a:r>
              <a:rPr lang="en-AU" dirty="0" smtClean="0">
                <a:sym typeface="Wingdings 2" panose="05020102010507070707" pitchFamily="18" charset="2"/>
              </a:rPr>
              <a:t>There are arguments for and against the use of biochar.</a:t>
            </a:r>
          </a:p>
          <a:p>
            <a:pPr marL="285750" indent="-285750">
              <a:buFont typeface="Arial" panose="020B0604020202020204" pitchFamily="34" charset="0"/>
              <a:buChar char="•"/>
            </a:pPr>
            <a:endParaRPr lang="en-AU" dirty="0">
              <a:sym typeface="Wingdings 2" panose="05020102010507070707" pitchFamily="18" charset="2"/>
            </a:endParaRPr>
          </a:p>
          <a:p>
            <a:pPr marL="285750" indent="-285750">
              <a:buFont typeface="Arial" panose="020B0604020202020204" pitchFamily="34" charset="0"/>
              <a:buChar char="•"/>
            </a:pPr>
            <a:r>
              <a:rPr lang="en-AU" dirty="0" smtClean="0">
                <a:sym typeface="Wingdings 2" panose="05020102010507070707" pitchFamily="18" charset="2"/>
              </a:rPr>
              <a:t>The biggest part of research is based around the carbon storage.</a:t>
            </a:r>
            <a:endParaRPr lang="en-AU" dirty="0"/>
          </a:p>
        </p:txBody>
      </p:sp>
    </p:spTree>
    <p:extLst>
      <p:ext uri="{BB962C8B-B14F-4D97-AF65-F5344CB8AC3E}">
        <p14:creationId xmlns:p14="http://schemas.microsoft.com/office/powerpoint/2010/main" val="12658580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Concept of Sustainability &amp; applying it to this alternative approach (BIOCHAR)</a:t>
            </a:r>
            <a:endParaRPr lang="en-AU" dirty="0"/>
          </a:p>
        </p:txBody>
      </p:sp>
      <p:sp>
        <p:nvSpPr>
          <p:cNvPr id="3" name="Oval 2"/>
          <p:cNvSpPr/>
          <p:nvPr/>
        </p:nvSpPr>
        <p:spPr>
          <a:xfrm>
            <a:off x="3747753" y="2009104"/>
            <a:ext cx="3026535" cy="2434107"/>
          </a:xfrm>
          <a:prstGeom prst="ellipse">
            <a:avLst/>
          </a:prstGeom>
          <a:solidFill>
            <a:schemeClr val="bg1"/>
          </a:solidFill>
          <a:ln w="12700">
            <a:solidFill>
              <a:schemeClr val="accent1">
                <a:shade val="50000"/>
                <a:alpha val="7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Oval 3"/>
          <p:cNvSpPr/>
          <p:nvPr/>
        </p:nvSpPr>
        <p:spPr>
          <a:xfrm>
            <a:off x="5632091" y="1931831"/>
            <a:ext cx="2833352" cy="25113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Oval 4"/>
          <p:cNvSpPr/>
          <p:nvPr/>
        </p:nvSpPr>
        <p:spPr>
          <a:xfrm>
            <a:off x="4744215" y="3330261"/>
            <a:ext cx="3026535" cy="2434107"/>
          </a:xfrm>
          <a:prstGeom prst="ellipse">
            <a:avLst/>
          </a:prstGeom>
          <a:noFill/>
          <a:ln w="12700">
            <a:solidFill>
              <a:schemeClr val="accent1">
                <a:shade val="50000"/>
                <a:alpha val="7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p:cNvSpPr txBox="1"/>
          <p:nvPr/>
        </p:nvSpPr>
        <p:spPr>
          <a:xfrm>
            <a:off x="4396869" y="2818189"/>
            <a:ext cx="1582569" cy="523220"/>
          </a:xfrm>
          <a:prstGeom prst="rect">
            <a:avLst/>
          </a:prstGeom>
          <a:noFill/>
        </p:spPr>
        <p:txBody>
          <a:bodyPr wrap="square" rtlCol="0">
            <a:spAutoFit/>
          </a:bodyPr>
          <a:lstStyle/>
          <a:p>
            <a:r>
              <a:rPr lang="en-AU" sz="2800" b="1" dirty="0" smtClean="0"/>
              <a:t>Social</a:t>
            </a:r>
            <a:r>
              <a:rPr lang="en-AU" b="1" dirty="0" smtClean="0"/>
              <a:t> </a:t>
            </a:r>
            <a:endParaRPr lang="en-AU" b="1" dirty="0"/>
          </a:p>
        </p:txBody>
      </p:sp>
      <p:sp>
        <p:nvSpPr>
          <p:cNvPr id="7" name="TextBox 6"/>
          <p:cNvSpPr txBox="1"/>
          <p:nvPr/>
        </p:nvSpPr>
        <p:spPr>
          <a:xfrm>
            <a:off x="5050302" y="4633457"/>
            <a:ext cx="2334008" cy="461665"/>
          </a:xfrm>
          <a:prstGeom prst="rect">
            <a:avLst/>
          </a:prstGeom>
          <a:noFill/>
        </p:spPr>
        <p:txBody>
          <a:bodyPr wrap="square" rtlCol="0">
            <a:spAutoFit/>
          </a:bodyPr>
          <a:lstStyle/>
          <a:p>
            <a:r>
              <a:rPr lang="en-AU" sz="2400" b="1" dirty="0" smtClean="0"/>
              <a:t>Environmental</a:t>
            </a:r>
            <a:endParaRPr lang="en-AU" sz="2400" b="1" dirty="0"/>
          </a:p>
        </p:txBody>
      </p:sp>
      <p:sp>
        <p:nvSpPr>
          <p:cNvPr id="8" name="TextBox 7"/>
          <p:cNvSpPr txBox="1"/>
          <p:nvPr/>
        </p:nvSpPr>
        <p:spPr>
          <a:xfrm>
            <a:off x="6774288" y="2818189"/>
            <a:ext cx="1933614" cy="461665"/>
          </a:xfrm>
          <a:prstGeom prst="rect">
            <a:avLst/>
          </a:prstGeom>
          <a:noFill/>
        </p:spPr>
        <p:txBody>
          <a:bodyPr wrap="square" rtlCol="0">
            <a:spAutoFit/>
          </a:bodyPr>
          <a:lstStyle/>
          <a:p>
            <a:r>
              <a:rPr lang="en-AU" sz="2400" b="1" dirty="0" smtClean="0"/>
              <a:t>Economic</a:t>
            </a:r>
            <a:endParaRPr lang="en-AU" sz="2400" b="1" dirty="0"/>
          </a:p>
        </p:txBody>
      </p:sp>
    </p:spTree>
    <p:extLst>
      <p:ext uri="{BB962C8B-B14F-4D97-AF65-F5344CB8AC3E}">
        <p14:creationId xmlns:p14="http://schemas.microsoft.com/office/powerpoint/2010/main" val="31224424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Define ‘SUSTAINABILITY’</a:t>
            </a:r>
            <a:endParaRPr lang="en-AU" dirty="0"/>
          </a:p>
        </p:txBody>
      </p:sp>
      <p:sp>
        <p:nvSpPr>
          <p:cNvPr id="3" name="Content Placeholder 2"/>
          <p:cNvSpPr>
            <a:spLocks noGrp="1"/>
          </p:cNvSpPr>
          <p:nvPr>
            <p:ph idx="1"/>
          </p:nvPr>
        </p:nvSpPr>
        <p:spPr/>
        <p:txBody>
          <a:bodyPr/>
          <a:lstStyle/>
          <a:p>
            <a:r>
              <a:rPr lang="en-AU" sz="4000" dirty="0" smtClean="0"/>
              <a:t>Using the text book or the SCSA syllabus document, define the term ‘</a:t>
            </a:r>
            <a:r>
              <a:rPr lang="en-AU" sz="4000" b="1" dirty="0" smtClean="0"/>
              <a:t>sustainability’.</a:t>
            </a:r>
          </a:p>
          <a:p>
            <a:pPr marL="0" indent="0">
              <a:buNone/>
            </a:pPr>
            <a:endParaRPr lang="en-AU" dirty="0"/>
          </a:p>
        </p:txBody>
      </p:sp>
    </p:spTree>
    <p:extLst>
      <p:ext uri="{BB962C8B-B14F-4D97-AF65-F5344CB8AC3E}">
        <p14:creationId xmlns:p14="http://schemas.microsoft.com/office/powerpoint/2010/main" val="10026677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5803" y="163071"/>
            <a:ext cx="8911687" cy="1280890"/>
          </a:xfrm>
        </p:spPr>
        <p:txBody>
          <a:bodyPr/>
          <a:lstStyle/>
          <a:p>
            <a:r>
              <a:rPr lang="en-AU" dirty="0" smtClean="0"/>
              <a:t>Potential – What does it mean??</a:t>
            </a:r>
            <a:endParaRPr lang="en-AU" dirty="0"/>
          </a:p>
        </p:txBody>
      </p:sp>
      <p:sp>
        <p:nvSpPr>
          <p:cNvPr id="4" name="TextBox 3"/>
          <p:cNvSpPr txBox="1"/>
          <p:nvPr/>
        </p:nvSpPr>
        <p:spPr>
          <a:xfrm>
            <a:off x="2605803" y="1013644"/>
            <a:ext cx="8976575" cy="3046988"/>
          </a:xfrm>
          <a:prstGeom prst="rect">
            <a:avLst/>
          </a:prstGeom>
          <a:noFill/>
        </p:spPr>
        <p:txBody>
          <a:bodyPr wrap="square" rtlCol="0">
            <a:spAutoFit/>
          </a:bodyPr>
          <a:lstStyle/>
          <a:p>
            <a:r>
              <a:rPr lang="en-AU" b="1" dirty="0" smtClean="0"/>
              <a:t>Reference back to the original syllabus dot point:</a:t>
            </a:r>
          </a:p>
          <a:p>
            <a:endParaRPr lang="en-AU" dirty="0"/>
          </a:p>
          <a:p>
            <a:r>
              <a:rPr lang="en-AU" dirty="0" smtClean="0">
                <a:solidFill>
                  <a:srgbClr val="0033CC"/>
                </a:solidFill>
              </a:rPr>
              <a:t>An </a:t>
            </a:r>
            <a:r>
              <a:rPr lang="en-AU" dirty="0">
                <a:solidFill>
                  <a:srgbClr val="0033CC"/>
                </a:solidFill>
              </a:rPr>
              <a:t>evaluation of at </a:t>
            </a:r>
            <a:r>
              <a:rPr lang="en-AU" b="1" dirty="0">
                <a:solidFill>
                  <a:srgbClr val="0033CC"/>
                </a:solidFill>
              </a:rPr>
              <a:t>least ONE alternative approach </a:t>
            </a:r>
            <a:r>
              <a:rPr lang="en-AU" dirty="0">
                <a:solidFill>
                  <a:srgbClr val="0033CC"/>
                </a:solidFill>
              </a:rPr>
              <a:t>to the management of </a:t>
            </a:r>
            <a:r>
              <a:rPr lang="en-AU" b="1" dirty="0">
                <a:solidFill>
                  <a:srgbClr val="0033CC"/>
                </a:solidFill>
              </a:rPr>
              <a:t>land cover change </a:t>
            </a:r>
            <a:r>
              <a:rPr lang="en-AU" dirty="0">
                <a:solidFill>
                  <a:srgbClr val="0033CC"/>
                </a:solidFill>
              </a:rPr>
              <a:t>in an area you have studied </a:t>
            </a:r>
            <a:r>
              <a:rPr lang="en-AU" b="1" dirty="0">
                <a:solidFill>
                  <a:srgbClr val="0033CC"/>
                </a:solidFill>
              </a:rPr>
              <a:t>(e.g. local and/or regional environment)</a:t>
            </a:r>
            <a:r>
              <a:rPr lang="en-AU" dirty="0">
                <a:solidFill>
                  <a:srgbClr val="0033CC"/>
                </a:solidFill>
              </a:rPr>
              <a:t>, using the concept of</a:t>
            </a:r>
            <a:r>
              <a:rPr lang="en-AU" b="1" dirty="0">
                <a:solidFill>
                  <a:srgbClr val="0033CC"/>
                </a:solidFill>
              </a:rPr>
              <a:t> sustainability </a:t>
            </a:r>
            <a:r>
              <a:rPr lang="en-AU" dirty="0">
                <a:solidFill>
                  <a:srgbClr val="0033CC"/>
                </a:solidFill>
              </a:rPr>
              <a:t>to determine the extent to which the approach has the </a:t>
            </a:r>
            <a:r>
              <a:rPr lang="en-AU" b="1" dirty="0">
                <a:solidFill>
                  <a:srgbClr val="0033CC"/>
                </a:solidFill>
              </a:rPr>
              <a:t>potential</a:t>
            </a:r>
            <a:r>
              <a:rPr lang="en-AU" dirty="0">
                <a:solidFill>
                  <a:srgbClr val="0033CC"/>
                </a:solidFill>
              </a:rPr>
              <a:t> to address the issue into the </a:t>
            </a:r>
            <a:r>
              <a:rPr lang="en-AU" b="1" dirty="0">
                <a:solidFill>
                  <a:srgbClr val="0033CC"/>
                </a:solidFill>
              </a:rPr>
              <a:t>future</a:t>
            </a:r>
            <a:r>
              <a:rPr lang="en-AU" dirty="0" smtClean="0">
                <a:solidFill>
                  <a:srgbClr val="0033CC"/>
                </a:solidFill>
              </a:rPr>
              <a:t>.</a:t>
            </a:r>
          </a:p>
          <a:p>
            <a:endParaRPr lang="en-AU" sz="2800" b="1" dirty="0" smtClean="0"/>
          </a:p>
          <a:p>
            <a:r>
              <a:rPr lang="en-AU" sz="2800" b="1" dirty="0" smtClean="0"/>
              <a:t>Potential – </a:t>
            </a:r>
            <a:r>
              <a:rPr lang="en-AU" sz="2800" dirty="0" smtClean="0"/>
              <a:t>having or showing the capacity to develop into something in the future.</a:t>
            </a:r>
            <a:endParaRPr lang="en-AU" sz="2800" dirty="0"/>
          </a:p>
        </p:txBody>
      </p:sp>
      <p:pic>
        <p:nvPicPr>
          <p:cNvPr id="5" name="Picture 4" descr="C:\Users\e2041615\AppData\Local\Microsoft\Windows\Temporary Internet Files\Content.IE5\TM8SEV2T\occupations_farmer[1].gif"/>
          <p:cNvPicPr/>
          <p:nvPr/>
        </p:nvPicPr>
        <p:blipFill>
          <a:blip r:embed="rId2">
            <a:extLst>
              <a:ext uri="{28A0092B-C50C-407E-A947-70E740481C1C}">
                <a14:useLocalDpi xmlns:a14="http://schemas.microsoft.com/office/drawing/2010/main" val="0"/>
              </a:ext>
            </a:extLst>
          </a:blip>
          <a:srcRect/>
          <a:stretch>
            <a:fillRect/>
          </a:stretch>
        </p:blipFill>
        <p:spPr bwMode="auto">
          <a:xfrm>
            <a:off x="686280" y="5019675"/>
            <a:ext cx="1190625" cy="1838325"/>
          </a:xfrm>
          <a:prstGeom prst="rect">
            <a:avLst/>
          </a:prstGeom>
          <a:noFill/>
          <a:ln>
            <a:noFill/>
          </a:ln>
        </p:spPr>
      </p:pic>
      <p:sp>
        <p:nvSpPr>
          <p:cNvPr id="6" name="Cloud Callout 5"/>
          <p:cNvSpPr/>
          <p:nvPr/>
        </p:nvSpPr>
        <p:spPr>
          <a:xfrm rot="332418">
            <a:off x="139656" y="4210416"/>
            <a:ext cx="5387392" cy="1201955"/>
          </a:xfrm>
          <a:prstGeom prst="cloud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p:cNvSpPr txBox="1"/>
          <p:nvPr/>
        </p:nvSpPr>
        <p:spPr>
          <a:xfrm>
            <a:off x="1043189" y="4507606"/>
            <a:ext cx="3503053" cy="646331"/>
          </a:xfrm>
          <a:prstGeom prst="rect">
            <a:avLst/>
          </a:prstGeom>
          <a:noFill/>
        </p:spPr>
        <p:txBody>
          <a:bodyPr wrap="square" rtlCol="0">
            <a:spAutoFit/>
          </a:bodyPr>
          <a:lstStyle/>
          <a:p>
            <a:r>
              <a:rPr lang="en-AU" dirty="0" smtClean="0"/>
              <a:t>You all have the potential to do well in GEOGRAPHY! </a:t>
            </a:r>
            <a:r>
              <a:rPr lang="en-AU" dirty="0" smtClean="0">
                <a:sym typeface="Wingdings" panose="05000000000000000000" pitchFamily="2" charset="2"/>
              </a:rPr>
              <a:t></a:t>
            </a:r>
            <a:endParaRPr lang="en-AU" dirty="0"/>
          </a:p>
        </p:txBody>
      </p:sp>
    </p:spTree>
    <p:extLst>
      <p:ext uri="{BB962C8B-B14F-4D97-AF65-F5344CB8AC3E}">
        <p14:creationId xmlns:p14="http://schemas.microsoft.com/office/powerpoint/2010/main" val="15484292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smtClean="0"/>
              <a:t>Biochar – Sustainability (SOCIAL)</a:t>
            </a:r>
            <a:endParaRPr lang="en-AU" b="1" dirty="0"/>
          </a:p>
        </p:txBody>
      </p:sp>
      <p:sp>
        <p:nvSpPr>
          <p:cNvPr id="3" name="TextBox 2"/>
          <p:cNvSpPr txBox="1"/>
          <p:nvPr/>
        </p:nvSpPr>
        <p:spPr>
          <a:xfrm>
            <a:off x="2756079" y="1468192"/>
            <a:ext cx="8886422" cy="3970318"/>
          </a:xfrm>
          <a:prstGeom prst="rect">
            <a:avLst/>
          </a:prstGeom>
          <a:noFill/>
        </p:spPr>
        <p:txBody>
          <a:bodyPr wrap="square" rtlCol="0">
            <a:spAutoFit/>
          </a:bodyPr>
          <a:lstStyle/>
          <a:p>
            <a:pPr marL="285750" indent="-285750">
              <a:buFont typeface="Wingdings 2" panose="05020102010507070707" pitchFamily="18" charset="2"/>
              <a:buChar char="²"/>
            </a:pPr>
            <a:r>
              <a:rPr lang="en-AU" dirty="0" smtClean="0">
                <a:sym typeface="Wingdings 2" panose="05020102010507070707" pitchFamily="18" charset="2"/>
              </a:rPr>
              <a:t>Community Consultation – such as trials and studies. Regional example such as involvement of </a:t>
            </a:r>
            <a:r>
              <a:rPr lang="en-AU" dirty="0" err="1" smtClean="0">
                <a:sym typeface="Wingdings 2" panose="05020102010507070707" pitchFamily="18" charset="2"/>
              </a:rPr>
              <a:t>Facey</a:t>
            </a:r>
            <a:r>
              <a:rPr lang="en-AU" dirty="0" smtClean="0">
                <a:sym typeface="Wingdings 2" panose="05020102010507070707" pitchFamily="18" charset="2"/>
              </a:rPr>
              <a:t> Group and </a:t>
            </a:r>
            <a:r>
              <a:rPr lang="en-AU" dirty="0" err="1" smtClean="0">
                <a:sym typeface="Wingdings 2" panose="05020102010507070707" pitchFamily="18" charset="2"/>
              </a:rPr>
              <a:t>Wheatlbelt</a:t>
            </a:r>
            <a:r>
              <a:rPr lang="en-AU" dirty="0" smtClean="0">
                <a:sym typeface="Wingdings 2" panose="05020102010507070707" pitchFamily="18" charset="2"/>
              </a:rPr>
              <a:t> NRM in researching or trialling Biochar.</a:t>
            </a:r>
          </a:p>
          <a:p>
            <a:pPr marL="285750" indent="-285750">
              <a:buFont typeface="Wingdings 2" panose="05020102010507070707" pitchFamily="18" charset="2"/>
              <a:buChar char="²"/>
            </a:pPr>
            <a:endParaRPr lang="en-AU" dirty="0">
              <a:sym typeface="Wingdings 2" panose="05020102010507070707" pitchFamily="18" charset="2"/>
            </a:endParaRPr>
          </a:p>
          <a:p>
            <a:pPr marL="285750" indent="-285750">
              <a:buFont typeface="Wingdings 2" panose="05020102010507070707" pitchFamily="18" charset="2"/>
              <a:buChar char="²"/>
            </a:pPr>
            <a:r>
              <a:rPr lang="en-AU" dirty="0" smtClean="0">
                <a:sym typeface="Wingdings 2" panose="05020102010507070707" pitchFamily="18" charset="2"/>
              </a:rPr>
              <a:t>Potentially, with more research it could mean less atmospheric carbon as it will be stored in soils, thus could assist in long term with health.</a:t>
            </a:r>
          </a:p>
          <a:p>
            <a:pPr marL="285750" indent="-285750">
              <a:buFont typeface="Wingdings 2" panose="05020102010507070707" pitchFamily="18" charset="2"/>
              <a:buChar char="²"/>
            </a:pPr>
            <a:endParaRPr lang="en-AU" dirty="0">
              <a:sym typeface="Wingdings 2" panose="05020102010507070707" pitchFamily="18" charset="2"/>
            </a:endParaRPr>
          </a:p>
          <a:p>
            <a:pPr marL="285750" indent="-285750">
              <a:buFont typeface="Wingdings 2" panose="05020102010507070707" pitchFamily="18" charset="2"/>
              <a:buChar char="²"/>
            </a:pPr>
            <a:r>
              <a:rPr lang="en-AU" dirty="0" smtClean="0">
                <a:sym typeface="Wingdings 2" panose="05020102010507070707" pitchFamily="18" charset="2"/>
              </a:rPr>
              <a:t>Less stress as a result of the facts that farmers may be able to spend less financially on fertilisers. NOTE: Subject to more research. </a:t>
            </a:r>
          </a:p>
          <a:p>
            <a:pPr marL="285750" indent="-285750">
              <a:buFont typeface="Wingdings 2" panose="05020102010507070707" pitchFamily="18" charset="2"/>
              <a:buChar char="²"/>
            </a:pPr>
            <a:endParaRPr lang="en-AU" dirty="0">
              <a:sym typeface="Wingdings 2" panose="05020102010507070707" pitchFamily="18" charset="2"/>
            </a:endParaRPr>
          </a:p>
          <a:p>
            <a:pPr marL="285750" indent="-285750">
              <a:buFont typeface="Wingdings 2" panose="05020102010507070707" pitchFamily="18" charset="2"/>
              <a:buChar char="²"/>
            </a:pPr>
            <a:r>
              <a:rPr lang="en-AU" dirty="0" smtClean="0">
                <a:sym typeface="Wingdings 2" panose="05020102010507070707" pitchFamily="18" charset="2"/>
              </a:rPr>
              <a:t>Community enhanced as farmers in the region may be able to produce higher yielding crops or increase crop productivity, which means community confidence is increased. People stay in the area farming as they are able to use the land more effectively. </a:t>
            </a:r>
            <a:endParaRPr lang="en-AU" dirty="0"/>
          </a:p>
        </p:txBody>
      </p:sp>
    </p:spTree>
    <p:extLst>
      <p:ext uri="{BB962C8B-B14F-4D97-AF65-F5344CB8AC3E}">
        <p14:creationId xmlns:p14="http://schemas.microsoft.com/office/powerpoint/2010/main" val="12493483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189190"/>
            <a:ext cx="8911687" cy="869839"/>
          </a:xfrm>
        </p:spPr>
        <p:txBody>
          <a:bodyPr/>
          <a:lstStyle/>
          <a:p>
            <a:r>
              <a:rPr lang="en-AU" b="1" dirty="0" smtClean="0"/>
              <a:t>Biochar – Sustainability (ECONOMIC)</a:t>
            </a:r>
            <a:endParaRPr lang="en-AU" b="1" dirty="0"/>
          </a:p>
        </p:txBody>
      </p:sp>
      <p:sp>
        <p:nvSpPr>
          <p:cNvPr id="3" name="TextBox 2"/>
          <p:cNvSpPr txBox="1"/>
          <p:nvPr/>
        </p:nvSpPr>
        <p:spPr>
          <a:xfrm>
            <a:off x="2592924" y="749936"/>
            <a:ext cx="9281397" cy="5909310"/>
          </a:xfrm>
          <a:prstGeom prst="rect">
            <a:avLst/>
          </a:prstGeom>
          <a:noFill/>
        </p:spPr>
        <p:txBody>
          <a:bodyPr wrap="square" rtlCol="0">
            <a:spAutoFit/>
          </a:bodyPr>
          <a:lstStyle/>
          <a:p>
            <a:pPr marL="285750" indent="-285750">
              <a:buFont typeface="Wingdings 2" panose="05020102010507070707" pitchFamily="18" charset="2"/>
              <a:buChar char="²"/>
            </a:pPr>
            <a:r>
              <a:rPr lang="en-AU" dirty="0" smtClean="0">
                <a:sym typeface="Wingdings 2" panose="05020102010507070707" pitchFamily="18" charset="2"/>
              </a:rPr>
              <a:t>Costs are reducing and mobile units are being developed, which may assist in the production of biochar.</a:t>
            </a:r>
          </a:p>
          <a:p>
            <a:pPr marL="285750" indent="-285750">
              <a:buFont typeface="Wingdings 2" panose="05020102010507070707" pitchFamily="18" charset="2"/>
              <a:buChar char="²"/>
            </a:pPr>
            <a:endParaRPr lang="en-AU" dirty="0">
              <a:sym typeface="Wingdings 2" panose="05020102010507070707" pitchFamily="18" charset="2"/>
            </a:endParaRPr>
          </a:p>
          <a:p>
            <a:pPr marL="285750" indent="-285750">
              <a:buFont typeface="Wingdings 2" panose="05020102010507070707" pitchFamily="18" charset="2"/>
              <a:buChar char="²"/>
            </a:pPr>
            <a:r>
              <a:rPr lang="en-AU" dirty="0" smtClean="0">
                <a:sym typeface="Wingdings 2" panose="05020102010507070707" pitchFamily="18" charset="2"/>
              </a:rPr>
              <a:t>Eligible for carbon credits – Biochar activity is deemed ‘additional’ and is on the ERF (Emissions Reduction Fund- 13 December 2014) positive list.</a:t>
            </a:r>
          </a:p>
          <a:p>
            <a:r>
              <a:rPr lang="en-AU" dirty="0">
                <a:sym typeface="Wingdings 2" panose="05020102010507070707" pitchFamily="18" charset="2"/>
              </a:rPr>
              <a:t> </a:t>
            </a:r>
            <a:r>
              <a:rPr lang="en-AU" dirty="0" smtClean="0">
                <a:sym typeface="Wingdings 2" panose="05020102010507070707" pitchFamily="18" charset="2"/>
              </a:rPr>
              <a:t>   This all links to the Carbon Farming Initiative (CFI). Allows land managers and  </a:t>
            </a:r>
          </a:p>
          <a:p>
            <a:r>
              <a:rPr lang="en-AU" dirty="0">
                <a:sym typeface="Wingdings 2" panose="05020102010507070707" pitchFamily="18" charset="2"/>
              </a:rPr>
              <a:t> </a:t>
            </a:r>
            <a:r>
              <a:rPr lang="en-AU" dirty="0" smtClean="0">
                <a:sym typeface="Wingdings 2" panose="05020102010507070707" pitchFamily="18" charset="2"/>
              </a:rPr>
              <a:t>    farmers </a:t>
            </a:r>
            <a:r>
              <a:rPr lang="en-AU" smtClean="0">
                <a:sym typeface="Wingdings 2" panose="05020102010507070707" pitchFamily="18" charset="2"/>
              </a:rPr>
              <a:t>to earn </a:t>
            </a:r>
            <a:r>
              <a:rPr lang="en-AU" dirty="0" smtClean="0">
                <a:sym typeface="Wingdings 2" panose="05020102010507070707" pitchFamily="18" charset="2"/>
              </a:rPr>
              <a:t>carbon credits by reducing greenhouse gas emissions or storing </a:t>
            </a:r>
          </a:p>
          <a:p>
            <a:r>
              <a:rPr lang="en-AU" dirty="0">
                <a:sym typeface="Wingdings 2" panose="05020102010507070707" pitchFamily="18" charset="2"/>
              </a:rPr>
              <a:t> </a:t>
            </a:r>
            <a:r>
              <a:rPr lang="en-AU" dirty="0" smtClean="0">
                <a:sym typeface="Wingdings 2" panose="05020102010507070707" pitchFamily="18" charset="2"/>
              </a:rPr>
              <a:t>    carbon. Credits can then be sold to businesses and people wishing to offset </a:t>
            </a:r>
          </a:p>
          <a:p>
            <a:r>
              <a:rPr lang="en-AU" dirty="0">
                <a:sym typeface="Wingdings 2" panose="05020102010507070707" pitchFamily="18" charset="2"/>
              </a:rPr>
              <a:t> </a:t>
            </a:r>
            <a:r>
              <a:rPr lang="en-AU" dirty="0" smtClean="0">
                <a:sym typeface="Wingdings 2" panose="05020102010507070707" pitchFamily="18" charset="2"/>
              </a:rPr>
              <a:t>    their emissions. </a:t>
            </a:r>
            <a:r>
              <a:rPr lang="en-AU" b="1" dirty="0" smtClean="0">
                <a:sym typeface="Wingdings 2" panose="05020102010507070707" pitchFamily="18" charset="2"/>
              </a:rPr>
              <a:t>(CAN THIS BE ALSO USED WHEN DISCUSSING AGROFORESTRY?)</a:t>
            </a:r>
          </a:p>
          <a:p>
            <a:endParaRPr lang="en-AU" b="1" dirty="0">
              <a:sym typeface="Wingdings 2" panose="05020102010507070707" pitchFamily="18" charset="2"/>
            </a:endParaRPr>
          </a:p>
          <a:p>
            <a:pPr marL="285750" indent="-285750">
              <a:buFont typeface="Wingdings 2" panose="05020102010507070707" pitchFamily="18" charset="2"/>
              <a:buChar char="²"/>
            </a:pPr>
            <a:r>
              <a:rPr lang="en-AU" dirty="0" smtClean="0">
                <a:sym typeface="Wingdings 2" panose="05020102010507070707" pitchFamily="18" charset="2"/>
              </a:rPr>
              <a:t>Sustainable resource use – potentially increased profitability due to the increase in soil fertility.</a:t>
            </a:r>
          </a:p>
          <a:p>
            <a:pPr marL="285750" indent="-285750">
              <a:buFont typeface="Wingdings 2" panose="05020102010507070707" pitchFamily="18" charset="2"/>
              <a:buChar char="²"/>
            </a:pPr>
            <a:endParaRPr lang="en-AU" dirty="0">
              <a:sym typeface="Wingdings 2" panose="05020102010507070707" pitchFamily="18" charset="2"/>
            </a:endParaRPr>
          </a:p>
          <a:p>
            <a:pPr marL="285750" indent="-285750">
              <a:buFont typeface="Wingdings 2" panose="05020102010507070707" pitchFamily="18" charset="2"/>
              <a:buChar char="²"/>
            </a:pPr>
            <a:r>
              <a:rPr lang="en-AU" dirty="0" smtClean="0">
                <a:sym typeface="Wingdings 2" panose="05020102010507070707" pitchFamily="18" charset="2"/>
              </a:rPr>
              <a:t>New industries developed, such as the production of biochar, and potentially alternative fuel sources, such as biofuels.</a:t>
            </a:r>
          </a:p>
          <a:p>
            <a:pPr marL="285750" indent="-285750">
              <a:buFont typeface="Wingdings 2" panose="05020102010507070707" pitchFamily="18" charset="2"/>
              <a:buChar char="²"/>
            </a:pPr>
            <a:endParaRPr lang="en-AU" dirty="0">
              <a:sym typeface="Wingdings 2" panose="05020102010507070707" pitchFamily="18" charset="2"/>
            </a:endParaRPr>
          </a:p>
          <a:p>
            <a:pPr marL="285750" indent="-285750">
              <a:buFont typeface="Wingdings 2" panose="05020102010507070707" pitchFamily="18" charset="2"/>
              <a:buChar char="²"/>
            </a:pPr>
            <a:r>
              <a:rPr lang="en-AU" dirty="0" smtClean="0">
                <a:sym typeface="Wingdings 2" panose="05020102010507070707" pitchFamily="18" charset="2"/>
              </a:rPr>
              <a:t>Potentially jobs creation as a result of biochar processing plants.</a:t>
            </a:r>
          </a:p>
          <a:p>
            <a:pPr marL="285750" indent="-285750">
              <a:buFont typeface="Wingdings 2" panose="05020102010507070707" pitchFamily="18" charset="2"/>
              <a:buChar char="²"/>
            </a:pPr>
            <a:endParaRPr lang="en-AU" dirty="0">
              <a:sym typeface="Wingdings 2" panose="05020102010507070707" pitchFamily="18" charset="2"/>
            </a:endParaRPr>
          </a:p>
          <a:p>
            <a:pPr marL="285750" indent="-285750">
              <a:buFont typeface="Wingdings 2" panose="05020102010507070707" pitchFamily="18" charset="2"/>
              <a:buChar char="²"/>
            </a:pPr>
            <a:r>
              <a:rPr lang="en-AU" dirty="0" smtClean="0">
                <a:sym typeface="Wingdings 2" panose="05020102010507070707" pitchFamily="18" charset="2"/>
              </a:rPr>
              <a:t>Suitability to be integrated into current farming operations and systems, yet it may be uneconomical in broad acre cropping systems at this stage. Research required still.</a:t>
            </a:r>
            <a:endParaRPr lang="en-AU" dirty="0"/>
          </a:p>
        </p:txBody>
      </p:sp>
    </p:spTree>
    <p:extLst>
      <p:ext uri="{BB962C8B-B14F-4D97-AF65-F5344CB8AC3E}">
        <p14:creationId xmlns:p14="http://schemas.microsoft.com/office/powerpoint/2010/main" val="13795836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a:t>Biochar – Sustainability </a:t>
            </a:r>
            <a:r>
              <a:rPr lang="en-AU" b="1" dirty="0" smtClean="0"/>
              <a:t>(ENVIRONMENTAL)</a:t>
            </a:r>
            <a:endParaRPr lang="en-AU" dirty="0"/>
          </a:p>
        </p:txBody>
      </p:sp>
      <p:sp>
        <p:nvSpPr>
          <p:cNvPr id="3" name="TextBox 2"/>
          <p:cNvSpPr txBox="1"/>
          <p:nvPr/>
        </p:nvSpPr>
        <p:spPr>
          <a:xfrm>
            <a:off x="2466023" y="2252730"/>
            <a:ext cx="9165487" cy="3970318"/>
          </a:xfrm>
          <a:prstGeom prst="rect">
            <a:avLst/>
          </a:prstGeom>
          <a:noFill/>
        </p:spPr>
        <p:txBody>
          <a:bodyPr wrap="square" rtlCol="0">
            <a:spAutoFit/>
          </a:bodyPr>
          <a:lstStyle/>
          <a:p>
            <a:pPr marL="285750" indent="-285750">
              <a:buFont typeface="Wingdings 2" panose="05020102010507070707" pitchFamily="18" charset="2"/>
              <a:buChar char="²"/>
            </a:pPr>
            <a:r>
              <a:rPr lang="en-AU" dirty="0" smtClean="0">
                <a:sym typeface="Wingdings 2" panose="05020102010507070707" pitchFamily="18" charset="2"/>
              </a:rPr>
              <a:t>Resource conservation – such as conserving the soils.</a:t>
            </a:r>
          </a:p>
          <a:p>
            <a:pPr marL="285750" indent="-285750">
              <a:buFont typeface="Wingdings 2" panose="05020102010507070707" pitchFamily="18" charset="2"/>
              <a:buChar char="²"/>
            </a:pPr>
            <a:endParaRPr lang="en-AU" dirty="0">
              <a:sym typeface="Wingdings 2" panose="05020102010507070707" pitchFamily="18" charset="2"/>
            </a:endParaRPr>
          </a:p>
          <a:p>
            <a:pPr marL="285750" indent="-285750">
              <a:buFont typeface="Wingdings 2" panose="05020102010507070707" pitchFamily="18" charset="2"/>
              <a:buChar char="²"/>
            </a:pPr>
            <a:r>
              <a:rPr lang="en-AU" dirty="0" smtClean="0">
                <a:sym typeface="Wingdings 2" panose="05020102010507070707" pitchFamily="18" charset="2"/>
              </a:rPr>
              <a:t>Ecological footprint – reducing the human impact on the Earth’s ecosystems, by potentially reducing GHG emissions.</a:t>
            </a:r>
          </a:p>
          <a:p>
            <a:pPr marL="285750" indent="-285750">
              <a:buFont typeface="Wingdings 2" panose="05020102010507070707" pitchFamily="18" charset="2"/>
              <a:buChar char="²"/>
            </a:pPr>
            <a:endParaRPr lang="en-AU" dirty="0">
              <a:sym typeface="Wingdings 2" panose="05020102010507070707" pitchFamily="18" charset="2"/>
            </a:endParaRPr>
          </a:p>
          <a:p>
            <a:pPr marL="285750" indent="-285750">
              <a:buFont typeface="Wingdings 2" panose="05020102010507070707" pitchFamily="18" charset="2"/>
              <a:buChar char="²"/>
            </a:pPr>
            <a:r>
              <a:rPr lang="en-AU" dirty="0" smtClean="0">
                <a:sym typeface="Wingdings 2" panose="05020102010507070707" pitchFamily="18" charset="2"/>
              </a:rPr>
              <a:t>GHG Emissions reduced, such as carbon dioxide and potentially nitrous oxide.</a:t>
            </a:r>
          </a:p>
          <a:p>
            <a:pPr marL="285750" indent="-285750">
              <a:buFont typeface="Wingdings 2" panose="05020102010507070707" pitchFamily="18" charset="2"/>
              <a:buChar char="²"/>
            </a:pPr>
            <a:endParaRPr lang="en-AU" dirty="0">
              <a:sym typeface="Wingdings 2" panose="05020102010507070707" pitchFamily="18" charset="2"/>
            </a:endParaRPr>
          </a:p>
          <a:p>
            <a:pPr marL="285750" indent="-285750">
              <a:buFont typeface="Wingdings 2" panose="05020102010507070707" pitchFamily="18" charset="2"/>
              <a:buChar char="²"/>
            </a:pPr>
            <a:r>
              <a:rPr lang="en-AU" dirty="0">
                <a:sym typeface="Wingdings 2" panose="05020102010507070707" pitchFamily="18" charset="2"/>
              </a:rPr>
              <a:t>S</a:t>
            </a:r>
            <a:r>
              <a:rPr lang="en-AU" dirty="0" smtClean="0">
                <a:sym typeface="Wingdings 2" panose="05020102010507070707" pitchFamily="18" charset="2"/>
              </a:rPr>
              <a:t>oil degradation and soil infertility issues addressed.</a:t>
            </a:r>
          </a:p>
          <a:p>
            <a:pPr marL="285750" indent="-285750">
              <a:buFont typeface="Wingdings 2" panose="05020102010507070707" pitchFamily="18" charset="2"/>
              <a:buChar char="²"/>
            </a:pPr>
            <a:endParaRPr lang="en-AU" dirty="0">
              <a:sym typeface="Wingdings 2" panose="05020102010507070707" pitchFamily="18" charset="2"/>
            </a:endParaRPr>
          </a:p>
          <a:p>
            <a:pPr marL="285750" indent="-285750">
              <a:buFont typeface="Wingdings 2" panose="05020102010507070707" pitchFamily="18" charset="2"/>
              <a:buChar char="²"/>
            </a:pPr>
            <a:r>
              <a:rPr lang="en-AU" dirty="0" smtClean="0">
                <a:sym typeface="Wingdings 2" panose="05020102010507070707" pitchFamily="18" charset="2"/>
              </a:rPr>
              <a:t>Diverts organic waste from landfill</a:t>
            </a:r>
          </a:p>
          <a:p>
            <a:endParaRPr lang="en-AU" dirty="0">
              <a:sym typeface="Wingdings 2" panose="05020102010507070707" pitchFamily="18" charset="2"/>
            </a:endParaRPr>
          </a:p>
          <a:p>
            <a:endParaRPr lang="en-AU" dirty="0" smtClean="0">
              <a:sym typeface="Wingdings 2" panose="05020102010507070707" pitchFamily="18" charset="2"/>
            </a:endParaRPr>
          </a:p>
          <a:p>
            <a:pPr marL="285750" indent="-285750">
              <a:buFont typeface="Wingdings 2" panose="05020102010507070707" pitchFamily="18" charset="2"/>
              <a:buChar char="²"/>
            </a:pPr>
            <a:endParaRPr lang="en-AU" dirty="0">
              <a:sym typeface="Wingdings 2" panose="05020102010507070707" pitchFamily="18" charset="2"/>
            </a:endParaRPr>
          </a:p>
          <a:p>
            <a:pPr marL="285750" indent="-285750">
              <a:buFont typeface="Wingdings 2" panose="05020102010507070707" pitchFamily="18" charset="2"/>
              <a:buChar char="²"/>
            </a:pPr>
            <a:endParaRPr lang="en-AU" dirty="0"/>
          </a:p>
        </p:txBody>
      </p:sp>
    </p:spTree>
    <p:extLst>
      <p:ext uri="{BB962C8B-B14F-4D97-AF65-F5344CB8AC3E}">
        <p14:creationId xmlns:p14="http://schemas.microsoft.com/office/powerpoint/2010/main" val="15172878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89213" y="4777379"/>
            <a:ext cx="8915399" cy="1729953"/>
          </a:xfrm>
        </p:spPr>
        <p:txBody>
          <a:bodyPr>
            <a:normAutofit fontScale="92500" lnSpcReduction="20000"/>
          </a:bodyPr>
          <a:lstStyle/>
          <a:p>
            <a:r>
              <a:rPr lang="en-AU" dirty="0" smtClean="0"/>
              <a:t>Syllabus point:</a:t>
            </a:r>
          </a:p>
          <a:p>
            <a:r>
              <a:rPr lang="en-AU" dirty="0" smtClean="0"/>
              <a:t>An evaluation of at </a:t>
            </a:r>
            <a:r>
              <a:rPr lang="en-AU" b="1" dirty="0" smtClean="0"/>
              <a:t>least ONE alternative approach </a:t>
            </a:r>
            <a:r>
              <a:rPr lang="en-AU" dirty="0" smtClean="0"/>
              <a:t>to the management of </a:t>
            </a:r>
            <a:r>
              <a:rPr lang="en-AU" b="1" dirty="0" smtClean="0"/>
              <a:t>land cover change </a:t>
            </a:r>
            <a:r>
              <a:rPr lang="en-AU" dirty="0" smtClean="0"/>
              <a:t>in an area you have studied (e.g. local and/or regional environment), using the concept of sustainability to determine the extent to which the approach has the potential to address the issue into the future.</a:t>
            </a:r>
          </a:p>
          <a:p>
            <a:r>
              <a:rPr lang="en-AU" dirty="0" smtClean="0"/>
              <a:t>Linked to Global Climate </a:t>
            </a:r>
            <a:r>
              <a:rPr lang="en-AU" dirty="0" smtClean="0"/>
              <a:t>Change – </a:t>
            </a:r>
            <a:r>
              <a:rPr lang="en-AU" dirty="0" err="1" smtClean="0"/>
              <a:t>Biochar</a:t>
            </a:r>
            <a:r>
              <a:rPr lang="en-AU" dirty="0" smtClean="0"/>
              <a:t> can be a mitigation strategy also.</a:t>
            </a:r>
          </a:p>
          <a:p>
            <a:endParaRPr lang="en-AU" dirty="0"/>
          </a:p>
        </p:txBody>
      </p:sp>
      <p:sp>
        <p:nvSpPr>
          <p:cNvPr id="4" name="Title 1"/>
          <p:cNvSpPr>
            <a:spLocks noGrp="1"/>
          </p:cNvSpPr>
          <p:nvPr>
            <p:ph type="ctrTitle"/>
          </p:nvPr>
        </p:nvSpPr>
        <p:spPr/>
        <p:txBody>
          <a:bodyPr/>
          <a:lstStyle/>
          <a:p>
            <a:r>
              <a:rPr lang="en-AU" dirty="0" smtClean="0"/>
              <a:t>ATAR Unit 3-Geography</a:t>
            </a:r>
            <a:br>
              <a:rPr lang="en-AU" dirty="0" smtClean="0"/>
            </a:br>
            <a:r>
              <a:rPr lang="en-AU" dirty="0" smtClean="0"/>
              <a:t>Depth Study 2</a:t>
            </a:r>
            <a:endParaRPr lang="en-AU" dirty="0"/>
          </a:p>
        </p:txBody>
      </p:sp>
    </p:spTree>
    <p:extLst>
      <p:ext uri="{BB962C8B-B14F-4D97-AF65-F5344CB8AC3E}">
        <p14:creationId xmlns:p14="http://schemas.microsoft.com/office/powerpoint/2010/main" val="11180133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5863" y="206858"/>
            <a:ext cx="11176137" cy="5332807"/>
          </a:xfrm>
        </p:spPr>
        <p:txBody>
          <a:bodyPr>
            <a:normAutofit fontScale="90000"/>
          </a:bodyPr>
          <a:lstStyle/>
          <a:p>
            <a:r>
              <a:rPr lang="en-AU" b="1" dirty="0" smtClean="0"/>
              <a:t>Emissions Reduction Fund</a:t>
            </a:r>
            <a:r>
              <a:rPr lang="en-AU" b="1" dirty="0"/>
              <a:t/>
            </a:r>
            <a:br>
              <a:rPr lang="en-AU" b="1" dirty="0"/>
            </a:br>
            <a:r>
              <a:rPr lang="en-AU" b="1" dirty="0" smtClean="0"/>
              <a:t/>
            </a:r>
            <a:br>
              <a:rPr lang="en-AU" b="1" dirty="0" smtClean="0"/>
            </a:br>
            <a:r>
              <a:rPr lang="en-AU" dirty="0" smtClean="0"/>
              <a:t>* Take a look at the link to read more about the </a:t>
            </a:r>
            <a:r>
              <a:rPr lang="en-AU" b="1" i="1" dirty="0" smtClean="0"/>
              <a:t>Emissions Reduction Fund </a:t>
            </a:r>
            <a:r>
              <a:rPr lang="en-AU" dirty="0" smtClean="0"/>
              <a:t>and how it works in terms of credits and earning money from selling those units </a:t>
            </a:r>
            <a:r>
              <a:rPr lang="en-AU" dirty="0"/>
              <a:t>etc</a:t>
            </a:r>
            <a:r>
              <a:rPr lang="en-AU" dirty="0" smtClean="0"/>
              <a:t>… Relates to adopting initiatives to reduce greenhouse gas emissions</a:t>
            </a:r>
            <a:br>
              <a:rPr lang="en-AU" dirty="0" smtClean="0"/>
            </a:br>
            <a:r>
              <a:rPr lang="en-AU" dirty="0" smtClean="0"/>
              <a:t>It is just another strategy for you to look at and provides supporting evidence from Australia…</a:t>
            </a:r>
            <a:r>
              <a:rPr lang="en-AU" dirty="0"/>
              <a:t/>
            </a:r>
            <a:br>
              <a:rPr lang="en-AU" dirty="0"/>
            </a:br>
            <a:r>
              <a:rPr lang="en-AU" dirty="0">
                <a:hlinkClick r:id="rId2"/>
              </a:rPr>
              <a:t>https://</a:t>
            </a:r>
            <a:r>
              <a:rPr lang="en-AU" dirty="0" smtClean="0">
                <a:hlinkClick r:id="rId2"/>
              </a:rPr>
              <a:t>www.environment.gov.au/climate-change/government/emissions-reduction-fund/publications/what-it-means-for-you</a:t>
            </a:r>
            <a:r>
              <a:rPr lang="en-AU" dirty="0" smtClean="0"/>
              <a:t/>
            </a:r>
            <a:br>
              <a:rPr lang="en-AU" dirty="0" smtClean="0"/>
            </a:br>
            <a:endParaRPr lang="en-AU" b="1" dirty="0"/>
          </a:p>
        </p:txBody>
      </p:sp>
    </p:spTree>
    <p:extLst>
      <p:ext uri="{BB962C8B-B14F-4D97-AF65-F5344CB8AC3E}">
        <p14:creationId xmlns:p14="http://schemas.microsoft.com/office/powerpoint/2010/main" val="1675644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4400" b="1" dirty="0" smtClean="0"/>
              <a:t>What is biochar?</a:t>
            </a:r>
            <a:endParaRPr lang="en-AU" sz="4400" b="1" dirty="0"/>
          </a:p>
        </p:txBody>
      </p:sp>
      <p:sp>
        <p:nvSpPr>
          <p:cNvPr id="3" name="TextBox 2"/>
          <p:cNvSpPr txBox="1"/>
          <p:nvPr/>
        </p:nvSpPr>
        <p:spPr>
          <a:xfrm>
            <a:off x="2704563" y="1468192"/>
            <a:ext cx="9066727" cy="4708981"/>
          </a:xfrm>
          <a:prstGeom prst="rect">
            <a:avLst/>
          </a:prstGeom>
          <a:noFill/>
        </p:spPr>
        <p:txBody>
          <a:bodyPr wrap="square" rtlCol="0">
            <a:spAutoFit/>
          </a:bodyPr>
          <a:lstStyle/>
          <a:p>
            <a:pPr marL="285750" indent="-285750">
              <a:buFont typeface="Wingdings 2" panose="05020102010507070707" pitchFamily="18" charset="2"/>
              <a:buChar char="²"/>
            </a:pPr>
            <a:r>
              <a:rPr lang="en-AU" sz="2000" dirty="0" smtClean="0">
                <a:sym typeface="Wingdings 2" panose="05020102010507070707" pitchFamily="18" charset="2"/>
              </a:rPr>
              <a:t>Biochar is simply charcoal made from biomass. This is plant material and agricultural waste. </a:t>
            </a:r>
            <a:r>
              <a:rPr lang="en-AU" sz="2000" dirty="0">
                <a:sym typeface="Wingdings 2" panose="05020102010507070707" pitchFamily="18" charset="2"/>
              </a:rPr>
              <a:t>N</a:t>
            </a:r>
            <a:r>
              <a:rPr lang="en-AU" sz="2000" dirty="0" smtClean="0">
                <a:sym typeface="Wingdings 2" panose="05020102010507070707" pitchFamily="18" charset="2"/>
              </a:rPr>
              <a:t>ame </a:t>
            </a:r>
            <a:r>
              <a:rPr lang="en-AU" sz="2000" b="1" dirty="0" smtClean="0">
                <a:sym typeface="Wingdings 2" panose="05020102010507070707" pitchFamily="18" charset="2"/>
              </a:rPr>
              <a:t>“biochar”.</a:t>
            </a:r>
          </a:p>
          <a:p>
            <a:pPr marL="285750" indent="-285750">
              <a:buFont typeface="Wingdings 2" panose="05020102010507070707" pitchFamily="18" charset="2"/>
              <a:buChar char="²"/>
            </a:pPr>
            <a:endParaRPr lang="en-AU" sz="2000" dirty="0">
              <a:sym typeface="Wingdings 2" panose="05020102010507070707" pitchFamily="18" charset="2"/>
            </a:endParaRPr>
          </a:p>
          <a:p>
            <a:pPr marL="285750" indent="-285750">
              <a:buFont typeface="Wingdings 2" panose="05020102010507070707" pitchFamily="18" charset="2"/>
              <a:buChar char="²"/>
            </a:pPr>
            <a:r>
              <a:rPr lang="en-AU" sz="2000" dirty="0" smtClean="0">
                <a:sym typeface="Wingdings 2" panose="05020102010507070707" pitchFamily="18" charset="2"/>
              </a:rPr>
              <a:t>Biochar is fine grained charcoal produced from </a:t>
            </a:r>
            <a:r>
              <a:rPr lang="en-AU" sz="2000" b="1" dirty="0" smtClean="0">
                <a:sym typeface="Wingdings 2" panose="05020102010507070707" pitchFamily="18" charset="2"/>
              </a:rPr>
              <a:t>pyrolysis.</a:t>
            </a:r>
          </a:p>
          <a:p>
            <a:r>
              <a:rPr lang="en-AU" sz="2000" dirty="0" smtClean="0">
                <a:sym typeface="Wingdings 2" panose="05020102010507070707" pitchFamily="18" charset="2"/>
              </a:rPr>
              <a:t>Also is the slow burning of organic matter in a low or no oxygen environment.</a:t>
            </a:r>
          </a:p>
          <a:p>
            <a:endParaRPr lang="en-AU" sz="2000" dirty="0">
              <a:sym typeface="Wingdings 2" panose="05020102010507070707" pitchFamily="18" charset="2"/>
            </a:endParaRPr>
          </a:p>
          <a:p>
            <a:pPr marL="285750" indent="-285750">
              <a:buFont typeface="Wingdings 2" panose="05020102010507070707" pitchFamily="18" charset="2"/>
              <a:buChar char="²"/>
            </a:pPr>
            <a:r>
              <a:rPr lang="en-AU" sz="2000" b="1" dirty="0" smtClean="0">
                <a:sym typeface="Wingdings 2" panose="05020102010507070707" pitchFamily="18" charset="2"/>
              </a:rPr>
              <a:t>Purpose of Biochar </a:t>
            </a:r>
            <a:r>
              <a:rPr lang="en-AU" sz="2000" dirty="0" smtClean="0">
                <a:sym typeface="Wingdings 2" panose="05020102010507070707" pitchFamily="18" charset="2"/>
              </a:rPr>
              <a:t>– Produced as an additive to soils, mainly to improve nutrient retention and carbon storage.</a:t>
            </a:r>
          </a:p>
          <a:p>
            <a:pPr marL="285750" indent="-285750">
              <a:buFont typeface="Wingdings 2" panose="05020102010507070707" pitchFamily="18" charset="2"/>
              <a:buChar char="²"/>
            </a:pPr>
            <a:endParaRPr lang="en-AU" sz="2000" dirty="0">
              <a:sym typeface="Wingdings 2" panose="05020102010507070707" pitchFamily="18" charset="2"/>
            </a:endParaRPr>
          </a:p>
          <a:p>
            <a:pPr marL="285750" indent="-285750">
              <a:buFont typeface="Wingdings 2" panose="05020102010507070707" pitchFamily="18" charset="2"/>
              <a:buChar char="²"/>
            </a:pPr>
            <a:r>
              <a:rPr lang="en-AU" sz="2000" dirty="0" smtClean="0">
                <a:sym typeface="Wingdings 2" panose="05020102010507070707" pitchFamily="18" charset="2"/>
              </a:rPr>
              <a:t>The concept of biochar has existed for a while, yet its science is still relatively poorly understood.</a:t>
            </a:r>
          </a:p>
          <a:p>
            <a:pPr marL="285750" indent="-285750">
              <a:buFont typeface="Wingdings 2" panose="05020102010507070707" pitchFamily="18" charset="2"/>
              <a:buChar char="²"/>
            </a:pPr>
            <a:endParaRPr lang="en-AU" sz="2000" dirty="0">
              <a:sym typeface="Wingdings 2" panose="05020102010507070707" pitchFamily="18" charset="2"/>
            </a:endParaRPr>
          </a:p>
          <a:p>
            <a:pPr marL="285750" indent="-285750">
              <a:buFont typeface="Wingdings 2" panose="05020102010507070707" pitchFamily="18" charset="2"/>
              <a:buChar char="²"/>
            </a:pPr>
            <a:r>
              <a:rPr lang="en-AU" sz="2000" i="1" dirty="0" smtClean="0">
                <a:sym typeface="Wingdings 2" panose="05020102010507070707" pitchFamily="18" charset="2"/>
              </a:rPr>
              <a:t>Terra </a:t>
            </a:r>
            <a:r>
              <a:rPr lang="en-AU" sz="2000" i="1" dirty="0" err="1" smtClean="0">
                <a:sym typeface="Wingdings 2" panose="05020102010507070707" pitchFamily="18" charset="2"/>
              </a:rPr>
              <a:t>preta</a:t>
            </a:r>
            <a:r>
              <a:rPr lang="en-AU" sz="2000" i="1" dirty="0" smtClean="0">
                <a:sym typeface="Wingdings 2" panose="05020102010507070707" pitchFamily="18" charset="2"/>
              </a:rPr>
              <a:t> </a:t>
            </a:r>
            <a:r>
              <a:rPr lang="en-AU" sz="2000" dirty="0" smtClean="0">
                <a:sym typeface="Wingdings 2" panose="05020102010507070707" pitchFamily="18" charset="2"/>
              </a:rPr>
              <a:t>– found throughout the Amazon basin. Highly fertile, dark coloured soils.</a:t>
            </a:r>
          </a:p>
        </p:txBody>
      </p:sp>
    </p:spTree>
    <p:extLst>
      <p:ext uri="{BB962C8B-B14F-4D97-AF65-F5344CB8AC3E}">
        <p14:creationId xmlns:p14="http://schemas.microsoft.com/office/powerpoint/2010/main" val="41135481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9713" y="463639"/>
            <a:ext cx="9350062" cy="3970318"/>
          </a:xfrm>
          <a:prstGeom prst="rect">
            <a:avLst/>
          </a:prstGeom>
          <a:noFill/>
        </p:spPr>
        <p:txBody>
          <a:bodyPr wrap="square" rtlCol="0">
            <a:spAutoFit/>
          </a:bodyPr>
          <a:lstStyle/>
          <a:p>
            <a:pPr marL="285750" indent="-285750">
              <a:buFont typeface="Wingdings 2" panose="05020102010507070707" pitchFamily="18" charset="2"/>
              <a:buChar char="²"/>
            </a:pPr>
            <a:r>
              <a:rPr lang="en-AU" dirty="0" smtClean="0">
                <a:sym typeface="Wingdings 2" panose="05020102010507070707" pitchFamily="18" charset="2"/>
              </a:rPr>
              <a:t>Biochar is a stable, carbon-rich form of charcoal that is applied to soils.</a:t>
            </a:r>
          </a:p>
          <a:p>
            <a:pPr marL="285750" indent="-285750">
              <a:buFont typeface="Wingdings 2" panose="05020102010507070707" pitchFamily="18" charset="2"/>
              <a:buChar char="²"/>
            </a:pPr>
            <a:endParaRPr lang="en-AU" dirty="0">
              <a:sym typeface="Wingdings 2" panose="05020102010507070707" pitchFamily="18" charset="2"/>
            </a:endParaRPr>
          </a:p>
          <a:p>
            <a:pPr marL="285750" indent="-285750">
              <a:buFont typeface="Wingdings 2" panose="05020102010507070707" pitchFamily="18" charset="2"/>
              <a:buChar char="²"/>
            </a:pPr>
            <a:r>
              <a:rPr lang="en-AU" dirty="0" smtClean="0">
                <a:sym typeface="Wingdings 2" panose="05020102010507070707" pitchFamily="18" charset="2"/>
              </a:rPr>
              <a:t>Some </a:t>
            </a:r>
            <a:r>
              <a:rPr lang="en-AU" dirty="0" err="1" smtClean="0">
                <a:sym typeface="Wingdings 2" panose="05020102010507070707" pitchFamily="18" charset="2"/>
              </a:rPr>
              <a:t>biochars</a:t>
            </a:r>
            <a:r>
              <a:rPr lang="en-AU" dirty="0" smtClean="0">
                <a:sym typeface="Wingdings 2" panose="05020102010507070707" pitchFamily="18" charset="2"/>
              </a:rPr>
              <a:t> are said to increase soil fertility, crop productivity and water holding capacity.</a:t>
            </a:r>
          </a:p>
          <a:p>
            <a:pPr marL="285750" indent="-285750">
              <a:buFont typeface="Wingdings 2" panose="05020102010507070707" pitchFamily="18" charset="2"/>
              <a:buChar char="²"/>
            </a:pPr>
            <a:endParaRPr lang="en-AU" dirty="0">
              <a:sym typeface="Wingdings 2" panose="05020102010507070707" pitchFamily="18" charset="2"/>
            </a:endParaRPr>
          </a:p>
          <a:p>
            <a:pPr marL="285750" indent="-285750">
              <a:buFont typeface="Wingdings 2" panose="05020102010507070707" pitchFamily="18" charset="2"/>
              <a:buChar char="²"/>
            </a:pPr>
            <a:r>
              <a:rPr lang="en-AU" dirty="0" smtClean="0">
                <a:sym typeface="Wingdings 2" panose="05020102010507070707" pitchFamily="18" charset="2"/>
              </a:rPr>
              <a:t>A benefit of adding biochar to the soil is that it increase carbon content and thus could assist in mitigating against greenhouse gas emissions.</a:t>
            </a:r>
          </a:p>
          <a:p>
            <a:endParaRPr lang="en-AU" dirty="0">
              <a:sym typeface="Wingdings 2" panose="05020102010507070707" pitchFamily="18" charset="2"/>
            </a:endParaRPr>
          </a:p>
          <a:p>
            <a:pPr marL="285750" indent="-285750">
              <a:buFont typeface="Wingdings 2" panose="05020102010507070707" pitchFamily="18" charset="2"/>
              <a:buChar char="²"/>
            </a:pPr>
            <a:r>
              <a:rPr lang="en-AU" dirty="0" smtClean="0">
                <a:sym typeface="Wingdings 2" panose="05020102010507070707" pitchFamily="18" charset="2"/>
              </a:rPr>
              <a:t>Production of biochar and applying it to soils could create carbon offsets under the </a:t>
            </a:r>
            <a:r>
              <a:rPr lang="en-AU" b="1" u="sng" dirty="0" smtClean="0">
                <a:sym typeface="Wingdings 2" panose="05020102010507070707" pitchFamily="18" charset="2"/>
              </a:rPr>
              <a:t>Carbon Farming Initiative </a:t>
            </a:r>
            <a:r>
              <a:rPr lang="en-AU" dirty="0" smtClean="0">
                <a:sym typeface="Wingdings 2" panose="05020102010507070707" pitchFamily="18" charset="2"/>
              </a:rPr>
              <a:t>(Department of Agriculture and Water Resources – Australian Government)</a:t>
            </a:r>
          </a:p>
          <a:p>
            <a:pPr marL="285750" indent="-285750">
              <a:buFont typeface="Wingdings 2" panose="05020102010507070707" pitchFamily="18" charset="2"/>
              <a:buChar char="²"/>
            </a:pPr>
            <a:endParaRPr lang="en-AU" dirty="0">
              <a:sym typeface="Wingdings 2" panose="05020102010507070707" pitchFamily="18" charset="2"/>
            </a:endParaRPr>
          </a:p>
          <a:p>
            <a:pPr marL="285750" indent="-285750">
              <a:buFont typeface="Wingdings 2" panose="05020102010507070707" pitchFamily="18" charset="2"/>
              <a:buChar char="²"/>
            </a:pPr>
            <a:r>
              <a:rPr lang="en-AU" dirty="0" smtClean="0">
                <a:sym typeface="Wingdings 2" panose="05020102010507070707" pitchFamily="18" charset="2"/>
              </a:rPr>
              <a:t>Biochar – the agricultural benefits of biochar link strongly with climate and soils type.</a:t>
            </a:r>
            <a:endParaRPr lang="en-AU" dirty="0"/>
          </a:p>
        </p:txBody>
      </p:sp>
    </p:spTree>
    <p:extLst>
      <p:ext uri="{BB962C8B-B14F-4D97-AF65-F5344CB8AC3E}">
        <p14:creationId xmlns:p14="http://schemas.microsoft.com/office/powerpoint/2010/main" val="14518320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b="1" dirty="0" smtClean="0"/>
              <a:t>Possible Climate Smart Benefits of Biochar</a:t>
            </a:r>
            <a:endParaRPr lang="en-AU" b="1" dirty="0"/>
          </a:p>
        </p:txBody>
      </p:sp>
      <p:sp>
        <p:nvSpPr>
          <p:cNvPr id="3" name="TextBox 2"/>
          <p:cNvSpPr txBox="1"/>
          <p:nvPr/>
        </p:nvSpPr>
        <p:spPr>
          <a:xfrm>
            <a:off x="2537138" y="2060620"/>
            <a:ext cx="9337183" cy="3970318"/>
          </a:xfrm>
          <a:prstGeom prst="rect">
            <a:avLst/>
          </a:prstGeom>
          <a:noFill/>
        </p:spPr>
        <p:txBody>
          <a:bodyPr wrap="square" rtlCol="0">
            <a:spAutoFit/>
          </a:bodyPr>
          <a:lstStyle/>
          <a:p>
            <a:pPr marL="285750" indent="-285750">
              <a:buFont typeface="Wingdings 2" panose="05020102010507070707" pitchFamily="18" charset="2"/>
              <a:buChar char="²"/>
            </a:pPr>
            <a:r>
              <a:rPr lang="en-AU" dirty="0" smtClean="0">
                <a:sym typeface="Wingdings 2" panose="05020102010507070707" pitchFamily="18" charset="2"/>
              </a:rPr>
              <a:t>Other than the carbon sequestered in the biochar. </a:t>
            </a:r>
          </a:p>
          <a:p>
            <a:pPr marL="285750" indent="-285750">
              <a:buFont typeface="Wingdings 2" panose="05020102010507070707" pitchFamily="18" charset="2"/>
              <a:buChar char="²"/>
            </a:pPr>
            <a:endParaRPr lang="en-AU" dirty="0">
              <a:sym typeface="Wingdings 2" panose="05020102010507070707" pitchFamily="18" charset="2"/>
            </a:endParaRPr>
          </a:p>
          <a:p>
            <a:pPr marL="285750" indent="-285750">
              <a:buFont typeface="Wingdings 2" panose="05020102010507070707" pitchFamily="18" charset="2"/>
              <a:buChar char="²"/>
            </a:pPr>
            <a:r>
              <a:rPr lang="en-AU" dirty="0" smtClean="0">
                <a:sym typeface="Wingdings 2" panose="05020102010507070707" pitchFamily="18" charset="2"/>
              </a:rPr>
              <a:t>Biochar incorporated into soils can also potentially offer other climate benefits:</a:t>
            </a:r>
          </a:p>
          <a:p>
            <a:endParaRPr lang="en-AU" dirty="0">
              <a:sym typeface="Wingdings 2" panose="05020102010507070707" pitchFamily="18" charset="2"/>
            </a:endParaRPr>
          </a:p>
          <a:p>
            <a:pPr marL="285750" indent="-285750">
              <a:buFont typeface="Arial" panose="020B0604020202020204" pitchFamily="34" charset="0"/>
              <a:buChar char="•"/>
            </a:pPr>
            <a:r>
              <a:rPr lang="en-AU" dirty="0" smtClean="0">
                <a:sym typeface="Wingdings 2" panose="05020102010507070707" pitchFamily="18" charset="2"/>
              </a:rPr>
              <a:t>Soil fertility – including stimulating plant growth. Thus consumes more CO</a:t>
            </a:r>
            <a:r>
              <a:rPr lang="en-AU" sz="900" dirty="0" smtClean="0">
                <a:sym typeface="Wingdings 2" panose="05020102010507070707" pitchFamily="18" charset="2"/>
              </a:rPr>
              <a:t>2</a:t>
            </a:r>
            <a:r>
              <a:rPr lang="en-AU" dirty="0" smtClean="0">
                <a:sym typeface="Wingdings 2" panose="05020102010507070707" pitchFamily="18" charset="2"/>
              </a:rPr>
              <a:t>, which can possibly mean a positive feedback effect.</a:t>
            </a:r>
          </a:p>
          <a:p>
            <a:pPr marL="285750" indent="-285750">
              <a:buFont typeface="Arial" panose="020B0604020202020204" pitchFamily="34" charset="0"/>
              <a:buChar char="•"/>
            </a:pPr>
            <a:endParaRPr lang="en-AU" dirty="0">
              <a:sym typeface="Wingdings 2" panose="05020102010507070707" pitchFamily="18" charset="2"/>
            </a:endParaRPr>
          </a:p>
          <a:p>
            <a:pPr marL="285750" indent="-285750">
              <a:buFont typeface="Arial" panose="020B0604020202020204" pitchFamily="34" charset="0"/>
              <a:buChar char="•"/>
            </a:pPr>
            <a:r>
              <a:rPr lang="en-AU" dirty="0" smtClean="0">
                <a:sym typeface="Wingdings 2" panose="05020102010507070707" pitchFamily="18" charset="2"/>
              </a:rPr>
              <a:t>Reduced nitrous oxide and methane emissions – Biochar can potentially reduce these two gases.</a:t>
            </a:r>
            <a:endParaRPr lang="en-AU" dirty="0">
              <a:sym typeface="Wingdings 2" panose="05020102010507070707" pitchFamily="18" charset="2"/>
            </a:endParaRPr>
          </a:p>
          <a:p>
            <a:pPr marL="285750" indent="-285750">
              <a:buFont typeface="Arial" panose="020B0604020202020204" pitchFamily="34" charset="0"/>
              <a:buChar char="•"/>
            </a:pPr>
            <a:endParaRPr lang="en-AU" dirty="0" smtClean="0">
              <a:sym typeface="Wingdings 2" panose="05020102010507070707" pitchFamily="18" charset="2"/>
            </a:endParaRPr>
          </a:p>
          <a:p>
            <a:pPr marL="285750" indent="-285750">
              <a:buFont typeface="Arial" panose="020B0604020202020204" pitchFamily="34" charset="0"/>
              <a:buChar char="•"/>
            </a:pPr>
            <a:r>
              <a:rPr lang="en-AU" dirty="0" smtClean="0">
                <a:sym typeface="Wingdings 2" panose="05020102010507070707" pitchFamily="18" charset="2"/>
              </a:rPr>
              <a:t>Reduced fertilizer inputs – Biochar can potentially reduce the need for chemical fertilizers. Possible reduction in emissions.</a:t>
            </a:r>
          </a:p>
          <a:p>
            <a:pPr marL="285750" indent="-285750">
              <a:buFont typeface="Arial" panose="020B0604020202020204" pitchFamily="34" charset="0"/>
              <a:buChar char="•"/>
            </a:pPr>
            <a:endParaRPr lang="en-AU" dirty="0">
              <a:sym typeface="Wingdings 2" panose="05020102010507070707" pitchFamily="18" charset="2"/>
            </a:endParaRPr>
          </a:p>
          <a:p>
            <a:pPr marL="285750" indent="-285750">
              <a:buFont typeface="Arial" panose="020B0604020202020204" pitchFamily="34" charset="0"/>
              <a:buChar char="•"/>
            </a:pPr>
            <a:r>
              <a:rPr lang="en-AU" dirty="0" smtClean="0">
                <a:sym typeface="Wingdings 2" panose="05020102010507070707" pitchFamily="18" charset="2"/>
              </a:rPr>
              <a:t>Energy generation</a:t>
            </a:r>
          </a:p>
        </p:txBody>
      </p:sp>
    </p:spTree>
    <p:extLst>
      <p:ext uri="{BB962C8B-B14F-4D97-AF65-F5344CB8AC3E}">
        <p14:creationId xmlns:p14="http://schemas.microsoft.com/office/powerpoint/2010/main" val="1510049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947113"/>
          </a:xfrm>
        </p:spPr>
        <p:txBody>
          <a:bodyPr/>
          <a:lstStyle/>
          <a:p>
            <a:r>
              <a:rPr lang="en-AU" b="1" dirty="0" smtClean="0"/>
              <a:t>Biochar’s benefits to Agriculture</a:t>
            </a:r>
            <a:endParaRPr lang="en-AU" b="1" dirty="0"/>
          </a:p>
        </p:txBody>
      </p:sp>
      <p:sp>
        <p:nvSpPr>
          <p:cNvPr id="3" name="TextBox 2"/>
          <p:cNvSpPr txBox="1"/>
          <p:nvPr/>
        </p:nvSpPr>
        <p:spPr>
          <a:xfrm>
            <a:off x="2414508" y="2047742"/>
            <a:ext cx="9268518" cy="4770537"/>
          </a:xfrm>
          <a:prstGeom prst="rect">
            <a:avLst/>
          </a:prstGeom>
          <a:noFill/>
        </p:spPr>
        <p:txBody>
          <a:bodyPr wrap="square" rtlCol="0">
            <a:spAutoFit/>
          </a:bodyPr>
          <a:lstStyle/>
          <a:p>
            <a:pPr marL="285750" indent="-285750">
              <a:buFont typeface="Wingdings 2" panose="05020102010507070707" pitchFamily="18" charset="2"/>
              <a:buChar char="²"/>
            </a:pPr>
            <a:r>
              <a:rPr lang="en-AU" sz="2800" dirty="0" smtClean="0">
                <a:sym typeface="Wingdings 2" panose="05020102010507070707" pitchFamily="18" charset="2"/>
              </a:rPr>
              <a:t>Two major ways in which the agricultural sector could benefit:</a:t>
            </a:r>
          </a:p>
          <a:p>
            <a:pPr marL="285750" indent="-285750">
              <a:buFont typeface="Wingdings 2" panose="05020102010507070707" pitchFamily="18" charset="2"/>
              <a:buChar char="²"/>
            </a:pPr>
            <a:endParaRPr lang="en-AU" sz="2800" dirty="0">
              <a:sym typeface="Wingdings 2" panose="05020102010507070707" pitchFamily="18" charset="2"/>
            </a:endParaRPr>
          </a:p>
          <a:p>
            <a:pPr marL="285750" indent="-285750">
              <a:buFont typeface="Arial" panose="020B0604020202020204" pitchFamily="34" charset="0"/>
              <a:buChar char="•"/>
            </a:pPr>
            <a:r>
              <a:rPr lang="en-AU" sz="2800" dirty="0" smtClean="0">
                <a:sym typeface="Wingdings 2" panose="05020102010507070707" pitchFamily="18" charset="2"/>
              </a:rPr>
              <a:t>Soil improvement </a:t>
            </a:r>
            <a:r>
              <a:rPr lang="en-AU" sz="2800" dirty="0" smtClean="0">
                <a:sym typeface="Wingdings" panose="05000000000000000000" pitchFamily="2" charset="2"/>
              </a:rPr>
              <a:t> increased productivity </a:t>
            </a:r>
            <a:endParaRPr lang="en-AU" sz="2800" dirty="0" smtClean="0">
              <a:sym typeface="Wingdings 2" panose="05020102010507070707" pitchFamily="18" charset="2"/>
            </a:endParaRPr>
          </a:p>
          <a:p>
            <a:endParaRPr lang="en-AU" sz="2800" dirty="0">
              <a:sym typeface="Wingdings 2" panose="05020102010507070707" pitchFamily="18" charset="2"/>
            </a:endParaRPr>
          </a:p>
          <a:p>
            <a:pPr marL="285750" indent="-285750">
              <a:buFont typeface="Arial" panose="020B0604020202020204" pitchFamily="34" charset="0"/>
              <a:buChar char="•"/>
            </a:pPr>
            <a:r>
              <a:rPr lang="en-AU" sz="2800" dirty="0" smtClean="0">
                <a:sym typeface="Wingdings 2" panose="05020102010507070707" pitchFamily="18" charset="2"/>
              </a:rPr>
              <a:t>Animal and crop waste disposal – uses organic wastes</a:t>
            </a:r>
          </a:p>
          <a:p>
            <a:pPr marL="285750" indent="-285750">
              <a:buFont typeface="Arial" panose="020B0604020202020204" pitchFamily="34" charset="0"/>
              <a:buChar char="•"/>
            </a:pPr>
            <a:endParaRPr lang="en-AU" dirty="0">
              <a:sym typeface="Wingdings 2" panose="05020102010507070707" pitchFamily="18" charset="2"/>
            </a:endParaRPr>
          </a:p>
          <a:p>
            <a:pPr marL="285750" indent="-285750">
              <a:buFont typeface="Arial" panose="020B0604020202020204" pitchFamily="34" charset="0"/>
              <a:buChar char="•"/>
            </a:pPr>
            <a:endParaRPr lang="en-AU" dirty="0" smtClean="0">
              <a:sym typeface="Wingdings 2" panose="05020102010507070707" pitchFamily="18" charset="2"/>
            </a:endParaRPr>
          </a:p>
          <a:p>
            <a:pPr marL="285750" indent="-285750">
              <a:buFont typeface="Arial" panose="020B0604020202020204" pitchFamily="34" charset="0"/>
              <a:buChar char="•"/>
            </a:pPr>
            <a:endParaRPr lang="en-AU" dirty="0">
              <a:sym typeface="Wingdings 2" panose="05020102010507070707" pitchFamily="18" charset="2"/>
            </a:endParaRPr>
          </a:p>
          <a:p>
            <a:pPr marL="285750" indent="-285750">
              <a:buFont typeface="Arial" panose="020B0604020202020204" pitchFamily="34" charset="0"/>
              <a:buChar char="•"/>
            </a:pPr>
            <a:endParaRPr lang="en-AU" dirty="0" smtClean="0">
              <a:sym typeface="Wingdings 2" panose="05020102010507070707" pitchFamily="18" charset="2"/>
            </a:endParaRPr>
          </a:p>
          <a:p>
            <a:pPr marL="285750" indent="-285750">
              <a:buFont typeface="Arial" panose="020B0604020202020204" pitchFamily="34" charset="0"/>
              <a:buChar char="•"/>
            </a:pPr>
            <a:endParaRPr lang="en-AU" dirty="0">
              <a:sym typeface="Wingdings 2" panose="05020102010507070707" pitchFamily="18" charset="2"/>
            </a:endParaRPr>
          </a:p>
          <a:p>
            <a:endParaRPr lang="en-AU" dirty="0" smtClean="0">
              <a:sym typeface="Wingdings 2" panose="05020102010507070707" pitchFamily="18" charset="2"/>
            </a:endParaRPr>
          </a:p>
        </p:txBody>
      </p:sp>
    </p:spTree>
    <p:extLst>
      <p:ext uri="{BB962C8B-B14F-4D97-AF65-F5344CB8AC3E}">
        <p14:creationId xmlns:p14="http://schemas.microsoft.com/office/powerpoint/2010/main" val="13632759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921355"/>
          </a:xfrm>
        </p:spPr>
        <p:txBody>
          <a:bodyPr/>
          <a:lstStyle/>
          <a:p>
            <a:r>
              <a:rPr lang="en-AU" b="1" dirty="0" smtClean="0"/>
              <a:t>Climate Change Mitigation &amp; Biochar</a:t>
            </a:r>
            <a:endParaRPr lang="en-AU" b="1" dirty="0"/>
          </a:p>
        </p:txBody>
      </p:sp>
      <p:sp>
        <p:nvSpPr>
          <p:cNvPr id="3" name="TextBox 2"/>
          <p:cNvSpPr txBox="1"/>
          <p:nvPr/>
        </p:nvSpPr>
        <p:spPr>
          <a:xfrm>
            <a:off x="2592924" y="1545465"/>
            <a:ext cx="9281397" cy="4524315"/>
          </a:xfrm>
          <a:prstGeom prst="rect">
            <a:avLst/>
          </a:prstGeom>
          <a:noFill/>
        </p:spPr>
        <p:txBody>
          <a:bodyPr wrap="square" rtlCol="0">
            <a:spAutoFit/>
          </a:bodyPr>
          <a:lstStyle/>
          <a:p>
            <a:pPr marL="285750" indent="-285750">
              <a:buFont typeface="Wingdings 2" panose="05020102010507070707" pitchFamily="18" charset="2"/>
              <a:buChar char="²"/>
            </a:pPr>
            <a:r>
              <a:rPr lang="en-AU" sz="2400" dirty="0" smtClean="0">
                <a:sym typeface="Wingdings 2" panose="05020102010507070707" pitchFamily="18" charset="2"/>
              </a:rPr>
              <a:t>Biochar has been thrown around as an idea or a means of addressing climate change.</a:t>
            </a:r>
          </a:p>
          <a:p>
            <a:pPr marL="285750" indent="-285750">
              <a:buFont typeface="Wingdings 2" panose="05020102010507070707" pitchFamily="18" charset="2"/>
              <a:buChar char="²"/>
            </a:pPr>
            <a:endParaRPr lang="en-AU" sz="2400" dirty="0">
              <a:sym typeface="Wingdings 2" panose="05020102010507070707" pitchFamily="18" charset="2"/>
            </a:endParaRPr>
          </a:p>
          <a:p>
            <a:pPr marL="285750" indent="-285750">
              <a:buFont typeface="Wingdings 2" panose="05020102010507070707" pitchFamily="18" charset="2"/>
              <a:buChar char="²"/>
            </a:pPr>
            <a:r>
              <a:rPr lang="en-AU" sz="2400" b="1" u="sng" dirty="0" smtClean="0">
                <a:sym typeface="Wingdings 2" panose="05020102010507070707" pitchFamily="18" charset="2"/>
              </a:rPr>
              <a:t>Three ways </a:t>
            </a:r>
            <a:r>
              <a:rPr lang="en-AU" sz="2400" dirty="0" smtClean="0">
                <a:sym typeface="Wingdings 2" panose="05020102010507070707" pitchFamily="18" charset="2"/>
              </a:rPr>
              <a:t>that it has the capacity to assist:</a:t>
            </a:r>
          </a:p>
          <a:p>
            <a:endParaRPr lang="en-AU" sz="2400" b="1" dirty="0">
              <a:sym typeface="Wingdings 2" panose="05020102010507070707" pitchFamily="18" charset="2"/>
            </a:endParaRPr>
          </a:p>
          <a:p>
            <a:pPr marL="285750" indent="-285750">
              <a:buFont typeface="Arial" panose="020B0604020202020204" pitchFamily="34" charset="0"/>
              <a:buChar char="•"/>
            </a:pPr>
            <a:r>
              <a:rPr lang="en-AU" sz="2400" b="1" dirty="0" smtClean="0">
                <a:sym typeface="Wingdings 2" panose="05020102010507070707" pitchFamily="18" charset="2"/>
              </a:rPr>
              <a:t>The storage of carbon over long periods</a:t>
            </a:r>
          </a:p>
          <a:p>
            <a:pPr marL="285750" indent="-285750">
              <a:buFont typeface="Arial" panose="020B0604020202020204" pitchFamily="34" charset="0"/>
              <a:buChar char="•"/>
            </a:pPr>
            <a:endParaRPr lang="en-AU" sz="2400" b="1" dirty="0">
              <a:sym typeface="Wingdings 2" panose="05020102010507070707" pitchFamily="18" charset="2"/>
            </a:endParaRPr>
          </a:p>
          <a:p>
            <a:pPr marL="285750" indent="-285750">
              <a:buFont typeface="Arial" panose="020B0604020202020204" pitchFamily="34" charset="0"/>
              <a:buChar char="•"/>
            </a:pPr>
            <a:r>
              <a:rPr lang="en-AU" sz="2400" b="1" dirty="0" smtClean="0">
                <a:sym typeface="Wingdings 2" panose="05020102010507070707" pitchFamily="18" charset="2"/>
              </a:rPr>
              <a:t>The reduction of greenhouse gases, such as carbon dioxide CO</a:t>
            </a:r>
            <a:r>
              <a:rPr lang="en-AU" sz="800" b="1" dirty="0">
                <a:sym typeface="Wingdings 2" panose="05020102010507070707" pitchFamily="18" charset="2"/>
              </a:rPr>
              <a:t>2</a:t>
            </a:r>
            <a:r>
              <a:rPr lang="en-AU" sz="2400" b="1" dirty="0" smtClean="0">
                <a:sym typeface="Wingdings 2" panose="05020102010507070707" pitchFamily="18" charset="2"/>
              </a:rPr>
              <a:t>  and Methane CH</a:t>
            </a:r>
            <a:r>
              <a:rPr lang="en-AU" sz="1000" b="1" dirty="0">
                <a:sym typeface="Wingdings 2" panose="05020102010507070707" pitchFamily="18" charset="2"/>
              </a:rPr>
              <a:t>4</a:t>
            </a:r>
            <a:r>
              <a:rPr lang="en-AU" sz="2400" b="1" dirty="0" smtClean="0">
                <a:sym typeface="Wingdings 2" panose="05020102010507070707" pitchFamily="18" charset="2"/>
              </a:rPr>
              <a:t>. – Generated from waste disposal and waste processing.</a:t>
            </a:r>
          </a:p>
          <a:p>
            <a:pPr marL="285750" indent="-285750">
              <a:buFont typeface="Arial" panose="020B0604020202020204" pitchFamily="34" charset="0"/>
              <a:buChar char="•"/>
            </a:pPr>
            <a:endParaRPr lang="en-AU" sz="2400" b="1" dirty="0">
              <a:sym typeface="Wingdings 2" panose="05020102010507070707" pitchFamily="18" charset="2"/>
            </a:endParaRPr>
          </a:p>
          <a:p>
            <a:pPr marL="285750" indent="-285750">
              <a:buFont typeface="Arial" panose="020B0604020202020204" pitchFamily="34" charset="0"/>
              <a:buChar char="•"/>
            </a:pPr>
            <a:r>
              <a:rPr lang="en-AU" sz="2400" b="1" dirty="0" smtClean="0">
                <a:sym typeface="Wingdings 2" panose="05020102010507070707" pitchFamily="18" charset="2"/>
              </a:rPr>
              <a:t>Production of renewable energy – such as “biofuel”.</a:t>
            </a:r>
            <a:endParaRPr lang="en-AU" sz="2400" b="1" dirty="0"/>
          </a:p>
        </p:txBody>
      </p:sp>
    </p:spTree>
    <p:extLst>
      <p:ext uri="{BB962C8B-B14F-4D97-AF65-F5344CB8AC3E}">
        <p14:creationId xmlns:p14="http://schemas.microsoft.com/office/powerpoint/2010/main" val="30126610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972870"/>
          </a:xfrm>
        </p:spPr>
        <p:txBody>
          <a:bodyPr/>
          <a:lstStyle/>
          <a:p>
            <a:r>
              <a:rPr lang="en-AU" b="1" dirty="0" smtClean="0"/>
              <a:t>Biochar &amp; Greenhouse Gas Mitigation</a:t>
            </a:r>
            <a:endParaRPr lang="en-AU" b="1" dirty="0"/>
          </a:p>
        </p:txBody>
      </p:sp>
      <p:sp>
        <p:nvSpPr>
          <p:cNvPr id="3" name="TextBox 2"/>
          <p:cNvSpPr txBox="1"/>
          <p:nvPr/>
        </p:nvSpPr>
        <p:spPr>
          <a:xfrm>
            <a:off x="2592924" y="1403797"/>
            <a:ext cx="9049577" cy="4708981"/>
          </a:xfrm>
          <a:prstGeom prst="rect">
            <a:avLst/>
          </a:prstGeom>
          <a:noFill/>
        </p:spPr>
        <p:txBody>
          <a:bodyPr wrap="square" rtlCol="0">
            <a:spAutoFit/>
          </a:bodyPr>
          <a:lstStyle/>
          <a:p>
            <a:pPr marL="285750" indent="-285750">
              <a:buFont typeface="Wingdings 2" panose="05020102010507070707" pitchFamily="18" charset="2"/>
              <a:buChar char="²"/>
            </a:pPr>
            <a:r>
              <a:rPr lang="en-AU" sz="2000" dirty="0" smtClean="0">
                <a:sym typeface="Wingdings 2" panose="05020102010507070707" pitchFamily="18" charset="2"/>
              </a:rPr>
              <a:t>By adding biochar to soils increases its </a:t>
            </a:r>
            <a:r>
              <a:rPr lang="en-AU" sz="2000" b="1" dirty="0" smtClean="0">
                <a:sym typeface="Wingdings 2" panose="05020102010507070707" pitchFamily="18" charset="2"/>
              </a:rPr>
              <a:t>carbon content</a:t>
            </a:r>
            <a:r>
              <a:rPr lang="en-AU" sz="2000" dirty="0" smtClean="0">
                <a:sym typeface="Wingdings 2" panose="05020102010507070707" pitchFamily="18" charset="2"/>
              </a:rPr>
              <a:t> and can </a:t>
            </a:r>
            <a:r>
              <a:rPr lang="en-AU" sz="2000" b="1" dirty="0" smtClean="0">
                <a:sym typeface="Wingdings 2" panose="05020102010507070707" pitchFamily="18" charset="2"/>
              </a:rPr>
              <a:t>mitigate greenhouse gas emissions.</a:t>
            </a:r>
          </a:p>
          <a:p>
            <a:pPr marL="285750" indent="-285750">
              <a:buFont typeface="Wingdings 2" panose="05020102010507070707" pitchFamily="18" charset="2"/>
              <a:buChar char="²"/>
            </a:pPr>
            <a:endParaRPr lang="en-AU" sz="2000" b="1" dirty="0">
              <a:sym typeface="Wingdings 2" panose="05020102010507070707" pitchFamily="18" charset="2"/>
            </a:endParaRPr>
          </a:p>
          <a:p>
            <a:pPr marL="285750" indent="-285750">
              <a:buFont typeface="Wingdings 2" panose="05020102010507070707" pitchFamily="18" charset="2"/>
              <a:buChar char="²"/>
            </a:pPr>
            <a:r>
              <a:rPr lang="en-AU" sz="2000" b="1" dirty="0" smtClean="0">
                <a:sym typeface="Wingdings 2" panose="05020102010507070707" pitchFamily="18" charset="2"/>
              </a:rPr>
              <a:t>Mitigation takes place due to the following reasons:</a:t>
            </a:r>
          </a:p>
          <a:p>
            <a:endParaRPr lang="en-AU" sz="2000" b="1" dirty="0">
              <a:sym typeface="Wingdings 2" panose="05020102010507070707" pitchFamily="18" charset="2"/>
            </a:endParaRPr>
          </a:p>
          <a:p>
            <a:pPr marL="285750" indent="-285750">
              <a:buFont typeface="Arial" panose="020B0604020202020204" pitchFamily="34" charset="0"/>
              <a:buChar char="•"/>
            </a:pPr>
            <a:r>
              <a:rPr lang="en-AU" sz="2000" dirty="0" smtClean="0">
                <a:sym typeface="Wingdings 2" panose="05020102010507070707" pitchFamily="18" charset="2"/>
              </a:rPr>
              <a:t>Transfer (long term) of carbon into biochar. If it didn’t happen then it would decompose naturally and emit carbon dioxide and methane.</a:t>
            </a:r>
          </a:p>
          <a:p>
            <a:pPr marL="285750" indent="-285750">
              <a:buFont typeface="Arial" panose="020B0604020202020204" pitchFamily="34" charset="0"/>
              <a:buChar char="•"/>
            </a:pPr>
            <a:endParaRPr lang="en-AU" sz="2000" dirty="0">
              <a:sym typeface="Wingdings 2" panose="05020102010507070707" pitchFamily="18" charset="2"/>
            </a:endParaRPr>
          </a:p>
          <a:p>
            <a:pPr marL="285750" indent="-285750">
              <a:buFont typeface="Arial" panose="020B0604020202020204" pitchFamily="34" charset="0"/>
              <a:buChar char="•"/>
            </a:pPr>
            <a:r>
              <a:rPr lang="en-AU" sz="2000" dirty="0" smtClean="0">
                <a:sym typeface="Wingdings 2" panose="05020102010507070707" pitchFamily="18" charset="2"/>
              </a:rPr>
              <a:t>Reduced emissions of nitrous oxide from fertiliser application. Research is still occurring in relation to this. Some trials already undertaken and results indicated the levels remained stable or increased.</a:t>
            </a:r>
          </a:p>
          <a:p>
            <a:pPr marL="285750" indent="-285750">
              <a:buFont typeface="Arial" panose="020B0604020202020204" pitchFamily="34" charset="0"/>
              <a:buChar char="•"/>
            </a:pPr>
            <a:endParaRPr lang="en-AU" sz="2000" dirty="0">
              <a:sym typeface="Wingdings 2" panose="05020102010507070707" pitchFamily="18" charset="2"/>
            </a:endParaRPr>
          </a:p>
          <a:p>
            <a:pPr marL="285750" indent="-285750">
              <a:buFont typeface="Arial" panose="020B0604020202020204" pitchFamily="34" charset="0"/>
              <a:buChar char="•"/>
            </a:pPr>
            <a:r>
              <a:rPr lang="en-AU" sz="2000" dirty="0" smtClean="0">
                <a:sym typeface="Wingdings 2" panose="05020102010507070707" pitchFamily="18" charset="2"/>
              </a:rPr>
              <a:t>Production of biofuel – alternative fuel sources (alternatives to fossil fuels)</a:t>
            </a:r>
            <a:endParaRPr lang="en-AU" sz="2000" dirty="0"/>
          </a:p>
        </p:txBody>
      </p:sp>
    </p:spTree>
    <p:extLst>
      <p:ext uri="{BB962C8B-B14F-4D97-AF65-F5344CB8AC3E}">
        <p14:creationId xmlns:p14="http://schemas.microsoft.com/office/powerpoint/2010/main" val="7700494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10"/>
            <a:ext cx="8911687" cy="869839"/>
          </a:xfrm>
        </p:spPr>
        <p:txBody>
          <a:bodyPr/>
          <a:lstStyle/>
          <a:p>
            <a:r>
              <a:rPr lang="en-AU" b="1" dirty="0" smtClean="0"/>
              <a:t>Debate about the benefits of Biochar</a:t>
            </a:r>
            <a:endParaRPr lang="en-AU" b="1" dirty="0"/>
          </a:p>
        </p:txBody>
      </p:sp>
      <p:sp>
        <p:nvSpPr>
          <p:cNvPr id="3" name="TextBox 2"/>
          <p:cNvSpPr txBox="1"/>
          <p:nvPr/>
        </p:nvSpPr>
        <p:spPr>
          <a:xfrm>
            <a:off x="2215166" y="1378039"/>
            <a:ext cx="9865217" cy="4247317"/>
          </a:xfrm>
          <a:prstGeom prst="rect">
            <a:avLst/>
          </a:prstGeom>
          <a:noFill/>
        </p:spPr>
        <p:txBody>
          <a:bodyPr wrap="square" rtlCol="0">
            <a:spAutoFit/>
          </a:bodyPr>
          <a:lstStyle/>
          <a:p>
            <a:pPr marL="285750" indent="-285750">
              <a:buFont typeface="Wingdings 2" panose="05020102010507070707" pitchFamily="18" charset="2"/>
              <a:buChar char="²"/>
            </a:pPr>
            <a:r>
              <a:rPr lang="en-AU" dirty="0" smtClean="0">
                <a:sym typeface="Wingdings 2" panose="05020102010507070707" pitchFamily="18" charset="2"/>
              </a:rPr>
              <a:t>A number of studies and trials have been conducted where biochar application has shown significant agronomic benefits</a:t>
            </a:r>
          </a:p>
          <a:p>
            <a:pPr marL="285750" indent="-285750">
              <a:buFont typeface="Wingdings 2" panose="05020102010507070707" pitchFamily="18" charset="2"/>
              <a:buChar char="²"/>
            </a:pPr>
            <a:endParaRPr lang="en-AU" dirty="0">
              <a:sym typeface="Wingdings 2" panose="05020102010507070707" pitchFamily="18" charset="2"/>
            </a:endParaRPr>
          </a:p>
          <a:p>
            <a:pPr marL="285750" indent="-285750">
              <a:buFont typeface="Wingdings 2" panose="05020102010507070707" pitchFamily="18" charset="2"/>
              <a:buChar char="²"/>
            </a:pPr>
            <a:r>
              <a:rPr lang="en-AU" dirty="0" smtClean="0">
                <a:sym typeface="Wingdings 2" panose="05020102010507070707" pitchFamily="18" charset="2"/>
              </a:rPr>
              <a:t>Yet, these results are not necessarily universal as there have been studies and trials which have indicated no difference and in some cases a decline in productivity.</a:t>
            </a:r>
          </a:p>
          <a:p>
            <a:pPr marL="285750" indent="-285750">
              <a:buFont typeface="Wingdings 2" panose="05020102010507070707" pitchFamily="18" charset="2"/>
              <a:buChar char="²"/>
            </a:pPr>
            <a:endParaRPr lang="en-AU" dirty="0">
              <a:sym typeface="Wingdings 2" panose="05020102010507070707" pitchFamily="18" charset="2"/>
            </a:endParaRPr>
          </a:p>
          <a:p>
            <a:pPr marL="285750" indent="-285750">
              <a:buFont typeface="Wingdings 2" panose="05020102010507070707" pitchFamily="18" charset="2"/>
              <a:buChar char="²"/>
            </a:pPr>
            <a:r>
              <a:rPr lang="en-AU" dirty="0" smtClean="0">
                <a:sym typeface="Wingdings 2" panose="05020102010507070707" pitchFamily="18" charset="2"/>
              </a:rPr>
              <a:t>Possible reasons why?</a:t>
            </a:r>
          </a:p>
          <a:p>
            <a:endParaRPr lang="en-AU" dirty="0">
              <a:sym typeface="Wingdings 2" panose="05020102010507070707" pitchFamily="18" charset="2"/>
            </a:endParaRPr>
          </a:p>
          <a:p>
            <a:pPr marL="285750" indent="-285750">
              <a:buFont typeface="Arial" panose="020B0604020202020204" pitchFamily="34" charset="0"/>
              <a:buChar char="•"/>
            </a:pPr>
            <a:r>
              <a:rPr lang="en-AU" dirty="0" smtClean="0">
                <a:sym typeface="Wingdings 2" panose="05020102010507070707" pitchFamily="18" charset="2"/>
              </a:rPr>
              <a:t>Wide range of properties between different </a:t>
            </a:r>
            <a:r>
              <a:rPr lang="en-AU" dirty="0" err="1" smtClean="0">
                <a:sym typeface="Wingdings 2" panose="05020102010507070707" pitchFamily="18" charset="2"/>
              </a:rPr>
              <a:t>biochars</a:t>
            </a:r>
            <a:r>
              <a:rPr lang="en-AU" dirty="0" smtClean="0">
                <a:sym typeface="Wingdings 2" panose="05020102010507070707" pitchFamily="18" charset="2"/>
              </a:rPr>
              <a:t>.</a:t>
            </a:r>
          </a:p>
          <a:p>
            <a:pPr marL="285750" indent="-285750">
              <a:buFont typeface="Arial" panose="020B0604020202020204" pitchFamily="34" charset="0"/>
              <a:buChar char="•"/>
            </a:pPr>
            <a:endParaRPr lang="en-AU" dirty="0" smtClean="0">
              <a:sym typeface="Wingdings 2" panose="05020102010507070707" pitchFamily="18" charset="2"/>
            </a:endParaRPr>
          </a:p>
          <a:p>
            <a:pPr marL="285750" indent="-285750">
              <a:buFont typeface="Arial" panose="020B0604020202020204" pitchFamily="34" charset="0"/>
              <a:buChar char="•"/>
            </a:pPr>
            <a:r>
              <a:rPr lang="en-AU" dirty="0" smtClean="0">
                <a:sym typeface="Wingdings 2" panose="05020102010507070707" pitchFamily="18" charset="2"/>
              </a:rPr>
              <a:t>Variation in impact due to interaction with various and different soil types.</a:t>
            </a:r>
          </a:p>
          <a:p>
            <a:pPr marL="285750" indent="-285750">
              <a:buFont typeface="Arial" panose="020B0604020202020204" pitchFamily="34" charset="0"/>
              <a:buChar char="•"/>
            </a:pPr>
            <a:endParaRPr lang="en-AU" dirty="0" smtClean="0">
              <a:sym typeface="Wingdings 2" panose="05020102010507070707" pitchFamily="18" charset="2"/>
            </a:endParaRPr>
          </a:p>
          <a:p>
            <a:pPr marL="285750" indent="-285750">
              <a:buFont typeface="Arial" panose="020B0604020202020204" pitchFamily="34" charset="0"/>
              <a:buChar char="•"/>
            </a:pPr>
            <a:r>
              <a:rPr lang="en-AU" dirty="0" smtClean="0">
                <a:sym typeface="Wingdings 2" panose="05020102010507070707" pitchFamily="18" charset="2"/>
              </a:rPr>
              <a:t>There is a need for models to allow for location to be considered, such as variations in soil type, crop species, climate </a:t>
            </a:r>
            <a:r>
              <a:rPr lang="en-AU" dirty="0" err="1" smtClean="0">
                <a:sym typeface="Wingdings 2" panose="05020102010507070707" pitchFamily="18" charset="2"/>
              </a:rPr>
              <a:t>etc</a:t>
            </a:r>
            <a:r>
              <a:rPr lang="en-AU" dirty="0" smtClean="0">
                <a:sym typeface="Wingdings 2" panose="05020102010507070707" pitchFamily="18" charset="2"/>
              </a:rPr>
              <a:t>…</a:t>
            </a:r>
          </a:p>
          <a:p>
            <a:endParaRPr lang="en-AU" dirty="0">
              <a:sym typeface="Wingdings 2" panose="05020102010507070707" pitchFamily="18" charset="2"/>
            </a:endParaRPr>
          </a:p>
        </p:txBody>
      </p:sp>
    </p:spTree>
    <p:extLst>
      <p:ext uri="{BB962C8B-B14F-4D97-AF65-F5344CB8AC3E}">
        <p14:creationId xmlns:p14="http://schemas.microsoft.com/office/powerpoint/2010/main" val="379059113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530</TotalTime>
  <Words>1601</Words>
  <Application>Microsoft Office PowerPoint</Application>
  <PresentationFormat>Widescreen</PresentationFormat>
  <Paragraphs>172</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Century Gothic</vt:lpstr>
      <vt:lpstr>Wingdings</vt:lpstr>
      <vt:lpstr>Wingdings 2</vt:lpstr>
      <vt:lpstr>Wingdings 3</vt:lpstr>
      <vt:lpstr>Wisp</vt:lpstr>
      <vt:lpstr>REVISION – GLOBAL CLIMATE CHANGE</vt:lpstr>
      <vt:lpstr>ATAR Unit 3-Geography Depth Study 2</vt:lpstr>
      <vt:lpstr>What is biochar?</vt:lpstr>
      <vt:lpstr>PowerPoint Presentation</vt:lpstr>
      <vt:lpstr>Possible Climate Smart Benefits of Biochar</vt:lpstr>
      <vt:lpstr>Biochar’s benefits to Agriculture</vt:lpstr>
      <vt:lpstr>Climate Change Mitigation &amp; Biochar</vt:lpstr>
      <vt:lpstr>Biochar &amp; Greenhouse Gas Mitigation</vt:lpstr>
      <vt:lpstr>Debate about the benefits of Biochar</vt:lpstr>
      <vt:lpstr>Biochar &amp; long term carbon storage</vt:lpstr>
      <vt:lpstr>Case study – Biochar &amp; Reducing nitrous oxide emissions</vt:lpstr>
      <vt:lpstr>Biochar &amp; Impact on climate through changes in Soil Albedo</vt:lpstr>
      <vt:lpstr>Case Study &amp; Trial – Facey Group, 2010</vt:lpstr>
      <vt:lpstr>Concept of Sustainability &amp; applying it to this alternative approach (BIOCHAR)</vt:lpstr>
      <vt:lpstr>Define ‘SUSTAINABILITY’</vt:lpstr>
      <vt:lpstr>Potential – What does it mean??</vt:lpstr>
      <vt:lpstr>Biochar – Sustainability (SOCIAL)</vt:lpstr>
      <vt:lpstr>Biochar – Sustainability (ECONOMIC)</vt:lpstr>
      <vt:lpstr>Biochar – Sustainability (ENVIRONMENTAL)</vt:lpstr>
      <vt:lpstr>Emissions Reduction Fund  * Take a look at the link to read more about the Emissions Reduction Fund and how it works in terms of credits and earning money from selling those units etc… Relates to adopting initiatives to reduce greenhouse gas emissions It is just another strategy for you to look at and provides supporting evidence from Australia… https://www.environment.gov.au/climate-change/government/emissions-reduction-fund/publications/what-it-means-for-you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ATAR Unit 3-Geography Depth Study 2</dc:title>
  <dc:creator>Owner</dc:creator>
  <cp:lastModifiedBy>RINTOUL Brooke [Narrogin Senior High School]</cp:lastModifiedBy>
  <cp:revision>46</cp:revision>
  <dcterms:created xsi:type="dcterms:W3CDTF">2016-05-18T15:36:33Z</dcterms:created>
  <dcterms:modified xsi:type="dcterms:W3CDTF">2019-05-24T12:43:56Z</dcterms:modified>
</cp:coreProperties>
</file>