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handoutMasterIdLst>
    <p:handoutMasterId r:id="rId14"/>
  </p:handoutMasterIdLst>
  <p:sldIdLst>
    <p:sldId id="256" r:id="rId2"/>
    <p:sldId id="271" r:id="rId3"/>
    <p:sldId id="257" r:id="rId4"/>
    <p:sldId id="260" r:id="rId5"/>
    <p:sldId id="262" r:id="rId6"/>
    <p:sldId id="261" r:id="rId7"/>
    <p:sldId id="273" r:id="rId8"/>
    <p:sldId id="267" r:id="rId9"/>
    <p:sldId id="268" r:id="rId10"/>
    <p:sldId id="269" r:id="rId11"/>
    <p:sldId id="270" r:id="rId12"/>
  </p:sldIdLst>
  <p:sldSz cx="12192000" cy="6858000"/>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280" autoAdjust="0"/>
  </p:normalViewPr>
  <p:slideViewPr>
    <p:cSldViewPr snapToGrid="0">
      <p:cViewPr varScale="1">
        <p:scale>
          <a:sx n="102" d="100"/>
          <a:sy n="102" d="100"/>
        </p:scale>
        <p:origin x="34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E700A8C1-53BA-43ED-8B35-E876FB08ED98}" type="datetimeFigureOut">
              <a:rPr lang="en-AU" smtClean="0"/>
              <a:t>24/05/2019</a:t>
            </a:fld>
            <a:endParaRPr lang="en-AU"/>
          </a:p>
        </p:txBody>
      </p:sp>
      <p:sp>
        <p:nvSpPr>
          <p:cNvPr id="4" name="Footer Placehold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040E3AC9-6713-4B68-A0B5-B2275A79DBCF}" type="slidenum">
              <a:rPr lang="en-AU" smtClean="0"/>
              <a:t>‹#›</a:t>
            </a:fld>
            <a:endParaRPr lang="en-AU"/>
          </a:p>
        </p:txBody>
      </p:sp>
    </p:spTree>
    <p:extLst>
      <p:ext uri="{BB962C8B-B14F-4D97-AF65-F5344CB8AC3E}">
        <p14:creationId xmlns:p14="http://schemas.microsoft.com/office/powerpoint/2010/main" val="3136288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9170533F-74BC-41CC-8DEE-95D742B9912B}" type="datetimeFigureOut">
              <a:rPr lang="en-AU" smtClean="0"/>
              <a:t>24/05/2019</a:t>
            </a:fld>
            <a:endParaRPr lang="en-AU"/>
          </a:p>
        </p:txBody>
      </p:sp>
      <p:sp>
        <p:nvSpPr>
          <p:cNvPr id="4" name="Slide Image Placeholder 3"/>
          <p:cNvSpPr>
            <a:spLocks noGrp="1" noRot="1" noChangeAspect="1"/>
          </p:cNvSpPr>
          <p:nvPr>
            <p:ph type="sldImg" idx="2"/>
          </p:nvPr>
        </p:nvSpPr>
        <p:spPr>
          <a:xfrm>
            <a:off x="87313" y="744538"/>
            <a:ext cx="6619875" cy="37242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1A5BF4FA-055A-4861-95E4-78A1213DEE39}" type="slidenum">
              <a:rPr lang="en-AU" smtClean="0"/>
              <a:t>‹#›</a:t>
            </a:fld>
            <a:endParaRPr lang="en-AU"/>
          </a:p>
        </p:txBody>
      </p:sp>
    </p:spTree>
    <p:extLst>
      <p:ext uri="{BB962C8B-B14F-4D97-AF65-F5344CB8AC3E}">
        <p14:creationId xmlns:p14="http://schemas.microsoft.com/office/powerpoint/2010/main" val="4178543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1A5BF4FA-055A-4861-95E4-78A1213DEE39}" type="slidenum">
              <a:rPr lang="en-AU" smtClean="0"/>
              <a:t>2</a:t>
            </a:fld>
            <a:endParaRPr lang="en-AU"/>
          </a:p>
        </p:txBody>
      </p:sp>
    </p:spTree>
    <p:extLst>
      <p:ext uri="{BB962C8B-B14F-4D97-AF65-F5344CB8AC3E}">
        <p14:creationId xmlns:p14="http://schemas.microsoft.com/office/powerpoint/2010/main" val="1625560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ATAR Unit 3-Geography</a:t>
            </a:r>
            <a:br>
              <a:rPr lang="en-AU" dirty="0" smtClean="0"/>
            </a:br>
            <a:r>
              <a:rPr lang="en-AU" dirty="0" smtClean="0"/>
              <a:t>Depth Study 2</a:t>
            </a:r>
            <a:endParaRPr lang="en-AU" dirty="0"/>
          </a:p>
        </p:txBody>
      </p:sp>
      <p:sp>
        <p:nvSpPr>
          <p:cNvPr id="3" name="Subtitle 2"/>
          <p:cNvSpPr>
            <a:spLocks noGrp="1"/>
          </p:cNvSpPr>
          <p:nvPr>
            <p:ph type="subTitle" idx="1"/>
          </p:nvPr>
        </p:nvSpPr>
        <p:spPr>
          <a:xfrm>
            <a:off x="2151009" y="4050836"/>
            <a:ext cx="7302083" cy="1096899"/>
          </a:xfrm>
        </p:spPr>
        <p:txBody>
          <a:bodyPr>
            <a:normAutofit fontScale="62500" lnSpcReduction="20000"/>
          </a:bodyPr>
          <a:lstStyle/>
          <a:p>
            <a:r>
              <a:rPr lang="en-AU" b="1" dirty="0" smtClean="0"/>
              <a:t>Syllabus points:</a:t>
            </a:r>
          </a:p>
          <a:p>
            <a:r>
              <a:rPr lang="en-AU" dirty="0" smtClean="0">
                <a:latin typeface="Arial" panose="020B0604020202020204" pitchFamily="34" charset="0"/>
                <a:cs typeface="Arial" panose="020B0604020202020204" pitchFamily="34" charset="0"/>
              </a:rPr>
              <a:t>A program designed to address the impacts of </a:t>
            </a:r>
            <a:r>
              <a:rPr lang="en-AU" b="1" dirty="0" smtClean="0">
                <a:latin typeface="Arial" panose="020B0604020202020204" pitchFamily="34" charset="0"/>
                <a:cs typeface="Arial" panose="020B0604020202020204" pitchFamily="34" charset="0"/>
              </a:rPr>
              <a:t>land cover change </a:t>
            </a:r>
            <a:r>
              <a:rPr lang="en-AU" dirty="0" smtClean="0">
                <a:latin typeface="Arial" panose="020B0604020202020204" pitchFamily="34" charset="0"/>
                <a:cs typeface="Arial" panose="020B0604020202020204" pitchFamily="34" charset="0"/>
              </a:rPr>
              <a:t>on </a:t>
            </a:r>
            <a:r>
              <a:rPr lang="en-AU" b="1" dirty="0" smtClean="0">
                <a:latin typeface="Arial" panose="020B0604020202020204" pitchFamily="34" charset="0"/>
                <a:cs typeface="Arial" panose="020B0604020202020204" pitchFamily="34" charset="0"/>
              </a:rPr>
              <a:t>local </a:t>
            </a:r>
            <a:r>
              <a:rPr lang="en-AU" dirty="0" smtClean="0">
                <a:latin typeface="Arial" panose="020B0604020202020204" pitchFamily="34" charset="0"/>
                <a:cs typeface="Arial" panose="020B0604020202020204" pitchFamily="34" charset="0"/>
              </a:rPr>
              <a:t>and</a:t>
            </a:r>
            <a:r>
              <a:rPr lang="en-AU" b="1" dirty="0" smtClean="0">
                <a:latin typeface="Arial" panose="020B0604020202020204" pitchFamily="34" charset="0"/>
                <a:cs typeface="Arial" panose="020B0604020202020204" pitchFamily="34" charset="0"/>
              </a:rPr>
              <a:t> regional environments.</a:t>
            </a:r>
          </a:p>
          <a:p>
            <a:r>
              <a:rPr lang="en-AU" dirty="0" smtClean="0">
                <a:latin typeface="Arial" panose="020B0604020202020204" pitchFamily="34" charset="0"/>
                <a:cs typeface="Arial" panose="020B0604020202020204" pitchFamily="34" charset="0"/>
              </a:rPr>
              <a:t>An </a:t>
            </a:r>
            <a:r>
              <a:rPr lang="en-AU" b="1" dirty="0" smtClean="0">
                <a:latin typeface="Arial" panose="020B0604020202020204" pitchFamily="34" charset="0"/>
                <a:cs typeface="Arial" panose="020B0604020202020204" pitchFamily="34" charset="0"/>
              </a:rPr>
              <a:t>evaluation </a:t>
            </a:r>
            <a:r>
              <a:rPr lang="en-AU" dirty="0" smtClean="0">
                <a:latin typeface="Arial" panose="020B0604020202020204" pitchFamily="34" charset="0"/>
                <a:cs typeface="Arial" panose="020B0604020202020204" pitchFamily="34" charset="0"/>
              </a:rPr>
              <a:t>of the program, giving consideration to </a:t>
            </a:r>
            <a:r>
              <a:rPr lang="en-AU" b="1" dirty="0" smtClean="0">
                <a:latin typeface="Arial" panose="020B0604020202020204" pitchFamily="34" charset="0"/>
                <a:cs typeface="Arial" panose="020B0604020202020204" pitchFamily="34" charset="0"/>
              </a:rPr>
              <a:t>environmental, economic </a:t>
            </a:r>
            <a:r>
              <a:rPr lang="en-AU" dirty="0" smtClean="0">
                <a:latin typeface="Arial" panose="020B0604020202020204" pitchFamily="34" charset="0"/>
                <a:cs typeface="Arial" panose="020B0604020202020204" pitchFamily="34" charset="0"/>
              </a:rPr>
              <a:t>and</a:t>
            </a:r>
            <a:r>
              <a:rPr lang="en-AU" b="1" dirty="0" smtClean="0">
                <a:latin typeface="Arial" panose="020B0604020202020204" pitchFamily="34" charset="0"/>
                <a:cs typeface="Arial" panose="020B0604020202020204" pitchFamily="34" charset="0"/>
              </a:rPr>
              <a:t> social benefits and costs</a:t>
            </a:r>
            <a:r>
              <a:rPr lang="en-AU" dirty="0" smtClean="0">
                <a:latin typeface="Arial" panose="020B0604020202020204" pitchFamily="34" charset="0"/>
                <a:cs typeface="Arial" panose="020B0604020202020204" pitchFamily="34" charset="0"/>
              </a:rPr>
              <a:t>.</a:t>
            </a:r>
            <a:r>
              <a:rPr lang="en-AU" b="1" dirty="0" smtClean="0">
                <a:latin typeface="Arial" panose="020B0604020202020204" pitchFamily="34" charset="0"/>
                <a:cs typeface="Arial" panose="020B0604020202020204" pitchFamily="34" charset="0"/>
              </a:rPr>
              <a:t> </a:t>
            </a:r>
            <a:endParaRPr lang="en-AU" dirty="0" smtClean="0">
              <a:latin typeface="Arial" panose="020B0604020202020204" pitchFamily="34" charset="0"/>
              <a:cs typeface="Arial" panose="020B0604020202020204" pitchFamily="34" charset="0"/>
            </a:endParaRPr>
          </a:p>
          <a:p>
            <a:r>
              <a:rPr lang="en-AU" dirty="0" smtClean="0">
                <a:latin typeface="Arial" panose="020B0604020202020204" pitchFamily="34" charset="0"/>
                <a:cs typeface="Arial" panose="020B0604020202020204" pitchFamily="34" charset="0"/>
              </a:rPr>
              <a:t>Link to Global Climate Change </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5176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BENEFITS &amp; COSTS of Agroforestry</a:t>
            </a:r>
            <a:br>
              <a:rPr lang="en-AU" dirty="0" smtClean="0"/>
            </a:br>
            <a:r>
              <a:rPr lang="en-AU" b="1" dirty="0" smtClean="0">
                <a:solidFill>
                  <a:srgbClr val="FF0000"/>
                </a:solidFill>
              </a:rPr>
              <a:t>ECONOMIC</a:t>
            </a:r>
            <a:endParaRPr lang="en-AU" b="1" dirty="0">
              <a:solidFill>
                <a:srgbClr val="FF0000"/>
              </a:solidFill>
            </a:endParaRPr>
          </a:p>
        </p:txBody>
      </p:sp>
      <p:pic>
        <p:nvPicPr>
          <p:cNvPr id="3" name="Picture 2" descr="C:\Users\e2041615\AppData\Local\Microsoft\Windows\Temporary Internet Files\Content.IE5\TM8SEV2T\occupations_farmer[1].gif"/>
          <p:cNvPicPr/>
          <p:nvPr/>
        </p:nvPicPr>
        <p:blipFill>
          <a:blip r:embed="rId2">
            <a:extLst>
              <a:ext uri="{28A0092B-C50C-407E-A947-70E740481C1C}">
                <a14:useLocalDpi xmlns:a14="http://schemas.microsoft.com/office/drawing/2010/main" val="0"/>
              </a:ext>
            </a:extLst>
          </a:blip>
          <a:srcRect/>
          <a:stretch>
            <a:fillRect/>
          </a:stretch>
        </p:blipFill>
        <p:spPr bwMode="auto">
          <a:xfrm>
            <a:off x="10786553" y="1270000"/>
            <a:ext cx="1190625" cy="1838325"/>
          </a:xfrm>
          <a:prstGeom prst="rect">
            <a:avLst/>
          </a:prstGeom>
          <a:noFill/>
          <a:ln>
            <a:noFill/>
          </a:ln>
        </p:spPr>
      </p:pic>
      <p:sp>
        <p:nvSpPr>
          <p:cNvPr id="8" name="TextBox 7"/>
          <p:cNvSpPr txBox="1"/>
          <p:nvPr/>
        </p:nvSpPr>
        <p:spPr>
          <a:xfrm>
            <a:off x="6761018" y="1787236"/>
            <a:ext cx="2327564" cy="369332"/>
          </a:xfrm>
          <a:prstGeom prst="rect">
            <a:avLst/>
          </a:prstGeom>
          <a:noFill/>
        </p:spPr>
        <p:txBody>
          <a:bodyPr wrap="square" rtlCol="0">
            <a:spAutoFit/>
          </a:bodyPr>
          <a:lstStyle/>
          <a:p>
            <a:r>
              <a:rPr lang="en-AU" dirty="0" smtClean="0"/>
              <a:t> </a:t>
            </a:r>
            <a:endParaRPr lang="en-AU" dirty="0"/>
          </a:p>
        </p:txBody>
      </p:sp>
      <p:sp>
        <p:nvSpPr>
          <p:cNvPr id="9" name="Cloud Callout 8"/>
          <p:cNvSpPr/>
          <p:nvPr/>
        </p:nvSpPr>
        <p:spPr>
          <a:xfrm>
            <a:off x="8908473" y="332509"/>
            <a:ext cx="2473392" cy="1238977"/>
          </a:xfrm>
          <a:prstGeom prst="cloudCallout">
            <a:avLst>
              <a:gd name="adj1" fmla="val 40223"/>
              <a:gd name="adj2" fmla="val 40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486788" y="1797654"/>
            <a:ext cx="4005502" cy="5262979"/>
          </a:xfrm>
          <a:prstGeom prst="rect">
            <a:avLst/>
          </a:prstGeom>
          <a:noFill/>
          <a:ln w="12700">
            <a:solidFill>
              <a:schemeClr val="tx1"/>
            </a:solidFill>
          </a:ln>
        </p:spPr>
        <p:txBody>
          <a:bodyPr wrap="square" rtlCol="0">
            <a:spAutoFit/>
          </a:bodyPr>
          <a:lstStyle/>
          <a:p>
            <a:r>
              <a:rPr lang="en-AU" dirty="0" smtClean="0"/>
              <a:t> </a:t>
            </a:r>
            <a:r>
              <a:rPr lang="en-AU" b="1" u="sng" dirty="0" smtClean="0">
                <a:solidFill>
                  <a:srgbClr val="FF0000"/>
                </a:solidFill>
              </a:rPr>
              <a:t>Economic Benefits</a:t>
            </a:r>
            <a:r>
              <a:rPr lang="en-AU" dirty="0" smtClean="0">
                <a:solidFill>
                  <a:srgbClr val="FF0000"/>
                </a:solidFill>
              </a:rPr>
              <a:t>:</a:t>
            </a:r>
          </a:p>
          <a:p>
            <a:r>
              <a:rPr lang="en-AU" dirty="0" smtClean="0"/>
              <a:t>List </a:t>
            </a:r>
            <a:r>
              <a:rPr lang="en-AU" dirty="0"/>
              <a:t>examples of the </a:t>
            </a:r>
            <a:r>
              <a:rPr lang="en-AU" dirty="0" smtClean="0"/>
              <a:t>economic benefits</a:t>
            </a:r>
          </a:p>
          <a:p>
            <a:endParaRPr lang="en-AU" dirty="0">
              <a:solidFill>
                <a:srgbClr val="FF0000"/>
              </a:solidFill>
            </a:endParaRPr>
          </a:p>
          <a:p>
            <a:pPr marL="285750" indent="-285750">
              <a:buFont typeface="Arial" panose="020B0604020202020204" pitchFamily="34" charset="0"/>
              <a:buChar char="•"/>
            </a:pPr>
            <a:r>
              <a:rPr lang="en-AU" sz="1200" dirty="0" smtClean="0"/>
              <a:t>Agroforestry could assist with a sound source of farm income, particularly in areas where rainfall is able to support the activity.</a:t>
            </a:r>
          </a:p>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r>
              <a:rPr lang="en-AU" sz="1200" dirty="0" smtClean="0"/>
              <a:t>Agroforestry can provide protection, such as shade and shelter for livestock.</a:t>
            </a:r>
          </a:p>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r>
              <a:rPr lang="en-AU" sz="1200" dirty="0" smtClean="0"/>
              <a:t>Some species (</a:t>
            </a:r>
            <a:r>
              <a:rPr lang="en-AU" sz="1200" dirty="0" err="1" smtClean="0"/>
              <a:t>mallee</a:t>
            </a:r>
            <a:r>
              <a:rPr lang="en-AU" sz="1200" dirty="0" smtClean="0"/>
              <a:t>), may be suitable for the production of biofuels. Creation of new alternatives and industries.</a:t>
            </a:r>
          </a:p>
          <a:p>
            <a:pPr marL="285750" indent="-285750">
              <a:buFont typeface="Arial" panose="020B0604020202020204" pitchFamily="34" charset="0"/>
              <a:buChar char="•"/>
            </a:pPr>
            <a:endParaRPr lang="en-AU" sz="1200" dirty="0"/>
          </a:p>
          <a:p>
            <a:pPr marL="285750" indent="-285750">
              <a:buFont typeface="Arial" panose="020B0604020202020204" pitchFamily="34" charset="0"/>
              <a:buChar char="•"/>
            </a:pPr>
            <a:r>
              <a:rPr lang="en-AU" sz="1200" dirty="0" smtClean="0"/>
              <a:t>Increased land values</a:t>
            </a:r>
          </a:p>
          <a:p>
            <a:endParaRPr lang="en-AU" sz="1200" dirty="0"/>
          </a:p>
          <a:p>
            <a:r>
              <a:rPr lang="en-AU" sz="1200" dirty="0" smtClean="0"/>
              <a:t>ADD OTHERS?</a:t>
            </a:r>
          </a:p>
          <a:p>
            <a:pPr marL="285750" indent="-285750">
              <a:buFont typeface="Arial" panose="020B0604020202020204" pitchFamily="34" charset="0"/>
              <a:buChar char="•"/>
            </a:pPr>
            <a:endParaRPr lang="en-AU" sz="1200" dirty="0" smtClean="0"/>
          </a:p>
          <a:p>
            <a:pPr marL="285750" indent="-285750">
              <a:buFont typeface="Arial" panose="020B0604020202020204" pitchFamily="34" charset="0"/>
              <a:buChar char="•"/>
            </a:pPr>
            <a:endParaRPr lang="en-AU" sz="1200" dirty="0" smtClean="0"/>
          </a:p>
          <a:p>
            <a:endParaRPr lang="en-AU" dirty="0">
              <a:solidFill>
                <a:srgbClr val="FF0000"/>
              </a:solidFill>
            </a:endParaRPr>
          </a:p>
          <a:p>
            <a:endParaRPr lang="en-AU" dirty="0" smtClean="0">
              <a:solidFill>
                <a:srgbClr val="FF0000"/>
              </a:solidFill>
            </a:endParaRPr>
          </a:p>
          <a:p>
            <a:r>
              <a:rPr lang="en-AU" dirty="0"/>
              <a:t> </a:t>
            </a:r>
            <a:endParaRPr lang="en-AU" dirty="0" smtClean="0"/>
          </a:p>
          <a:p>
            <a:endParaRPr lang="en-AU" dirty="0"/>
          </a:p>
        </p:txBody>
      </p:sp>
      <p:sp>
        <p:nvSpPr>
          <p:cNvPr id="12" name="TextBox 11"/>
          <p:cNvSpPr txBox="1"/>
          <p:nvPr/>
        </p:nvSpPr>
        <p:spPr>
          <a:xfrm>
            <a:off x="4975668" y="1797654"/>
            <a:ext cx="4005502" cy="4339650"/>
          </a:xfrm>
          <a:prstGeom prst="rect">
            <a:avLst/>
          </a:prstGeom>
          <a:noFill/>
          <a:ln w="9525">
            <a:solidFill>
              <a:schemeClr val="tx1"/>
            </a:solidFill>
          </a:ln>
        </p:spPr>
        <p:txBody>
          <a:bodyPr wrap="square" rtlCol="0">
            <a:spAutoFit/>
          </a:bodyPr>
          <a:lstStyle/>
          <a:p>
            <a:r>
              <a:rPr lang="en-AU" dirty="0" smtClean="0"/>
              <a:t> </a:t>
            </a:r>
            <a:r>
              <a:rPr lang="en-AU" b="1" u="sng" dirty="0" smtClean="0">
                <a:solidFill>
                  <a:srgbClr val="FF0000"/>
                </a:solidFill>
              </a:rPr>
              <a:t>Economic Costs:</a:t>
            </a:r>
          </a:p>
          <a:p>
            <a:r>
              <a:rPr lang="en-AU" dirty="0"/>
              <a:t> </a:t>
            </a:r>
            <a:r>
              <a:rPr lang="en-AU" dirty="0" smtClean="0"/>
              <a:t>List </a:t>
            </a:r>
            <a:r>
              <a:rPr lang="en-AU" dirty="0"/>
              <a:t>examples of the </a:t>
            </a:r>
            <a:r>
              <a:rPr lang="en-AU" dirty="0" smtClean="0"/>
              <a:t>economic </a:t>
            </a:r>
            <a:r>
              <a:rPr lang="en-AU" dirty="0"/>
              <a:t>costs</a:t>
            </a:r>
          </a:p>
          <a:p>
            <a:endParaRPr lang="en-AU" dirty="0"/>
          </a:p>
          <a:p>
            <a:pPr marL="171450" indent="-171450">
              <a:buFont typeface="Arial" panose="020B0604020202020204" pitchFamily="34" charset="0"/>
              <a:buChar char="•"/>
            </a:pPr>
            <a:r>
              <a:rPr lang="en-AU" sz="1200" dirty="0" smtClean="0"/>
              <a:t>Trees become profitable as they produce positive net present values over time. Break even point occurs after a number of years. (Delayed return on investment)</a:t>
            </a:r>
          </a:p>
          <a:p>
            <a:pPr marL="171450" indent="-171450">
              <a:buFont typeface="Arial" panose="020B0604020202020204" pitchFamily="34" charset="0"/>
              <a:buChar char="•"/>
            </a:pPr>
            <a:endParaRPr lang="en-AU" sz="1200" dirty="0" smtClean="0"/>
          </a:p>
          <a:p>
            <a:pPr marL="171450" indent="-171450">
              <a:buFont typeface="Arial" panose="020B0604020202020204" pitchFamily="34" charset="0"/>
              <a:buChar char="•"/>
            </a:pPr>
            <a:r>
              <a:rPr lang="en-AU" sz="1200" dirty="0" smtClean="0"/>
              <a:t>Sometimes markets for tree products are both less efficient and less developed than for agricultural commodities.</a:t>
            </a:r>
          </a:p>
          <a:p>
            <a:pPr marL="171450" indent="-171450">
              <a:buFont typeface="Arial" panose="020B0604020202020204" pitchFamily="34" charset="0"/>
              <a:buChar char="•"/>
            </a:pPr>
            <a:endParaRPr lang="en-AU" sz="1200" dirty="0"/>
          </a:p>
          <a:p>
            <a:pPr marL="171450" indent="-171450">
              <a:buFont typeface="Arial" panose="020B0604020202020204" pitchFamily="34" charset="0"/>
              <a:buChar char="•"/>
            </a:pPr>
            <a:r>
              <a:rPr lang="en-AU" sz="1200" dirty="0" smtClean="0"/>
              <a:t>Costs associated with the tree planting, including seedlings etc.</a:t>
            </a:r>
            <a:endParaRPr lang="en-AU" sz="1200" dirty="0"/>
          </a:p>
          <a:p>
            <a:pPr marL="171450" indent="-171450">
              <a:buFont typeface="Arial" panose="020B0604020202020204" pitchFamily="34" charset="0"/>
              <a:buChar char="•"/>
            </a:pPr>
            <a:endParaRPr lang="en-AU" sz="1200" dirty="0" smtClean="0"/>
          </a:p>
          <a:p>
            <a:pPr marL="171450" indent="-171450">
              <a:buFont typeface="Arial" panose="020B0604020202020204" pitchFamily="34" charset="0"/>
              <a:buChar char="•"/>
            </a:pPr>
            <a:r>
              <a:rPr lang="en-AU" sz="1200" dirty="0" smtClean="0"/>
              <a:t>Establishment and ongoing costs – </a:t>
            </a:r>
            <a:r>
              <a:rPr lang="en-AU" sz="1200" smtClean="0"/>
              <a:t>original plantings</a:t>
            </a:r>
            <a:endParaRPr lang="en-AU" sz="1200" dirty="0" smtClean="0"/>
          </a:p>
          <a:p>
            <a:pPr marL="171450" indent="-171450">
              <a:buFont typeface="Arial" panose="020B0604020202020204" pitchFamily="34" charset="0"/>
              <a:buChar char="•"/>
            </a:pPr>
            <a:endParaRPr lang="en-AU" sz="1200" dirty="0"/>
          </a:p>
          <a:p>
            <a:pPr marL="171450" indent="-171450">
              <a:buFont typeface="Arial" panose="020B0604020202020204" pitchFamily="34" charset="0"/>
              <a:buChar char="•"/>
            </a:pPr>
            <a:r>
              <a:rPr lang="en-AU" sz="1200" dirty="0" smtClean="0"/>
              <a:t>Depending on the area used, it could mean labour force may decline on the farm as possibly less agricultural operations.</a:t>
            </a:r>
          </a:p>
          <a:p>
            <a:endParaRPr lang="en-AU" dirty="0"/>
          </a:p>
        </p:txBody>
      </p:sp>
    </p:spTree>
    <p:extLst>
      <p:ext uri="{BB962C8B-B14F-4D97-AF65-F5344CB8AC3E}">
        <p14:creationId xmlns:p14="http://schemas.microsoft.com/office/powerpoint/2010/main" val="681720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BENEFITS &amp; COSTS of Agroforestry</a:t>
            </a:r>
            <a:br>
              <a:rPr lang="en-AU" dirty="0" smtClean="0"/>
            </a:br>
            <a:r>
              <a:rPr lang="en-AU" b="1" dirty="0" smtClean="0">
                <a:solidFill>
                  <a:srgbClr val="00B050"/>
                </a:solidFill>
              </a:rPr>
              <a:t>ENVIRONMENTAL</a:t>
            </a:r>
            <a:endParaRPr lang="en-AU" b="1" dirty="0">
              <a:solidFill>
                <a:srgbClr val="00B050"/>
              </a:solidFill>
            </a:endParaRPr>
          </a:p>
        </p:txBody>
      </p:sp>
      <p:pic>
        <p:nvPicPr>
          <p:cNvPr id="3" name="Picture 2" descr="C:\Users\e2041615\AppData\Local\Microsoft\Windows\Temporary Internet Files\Content.IE5\TM8SEV2T\occupations_farmer[1].gif"/>
          <p:cNvPicPr/>
          <p:nvPr/>
        </p:nvPicPr>
        <p:blipFill>
          <a:blip r:embed="rId2">
            <a:extLst>
              <a:ext uri="{28A0092B-C50C-407E-A947-70E740481C1C}">
                <a14:useLocalDpi xmlns:a14="http://schemas.microsoft.com/office/drawing/2010/main" val="0"/>
              </a:ext>
            </a:extLst>
          </a:blip>
          <a:srcRect/>
          <a:stretch>
            <a:fillRect/>
          </a:stretch>
        </p:blipFill>
        <p:spPr bwMode="auto">
          <a:xfrm>
            <a:off x="10786553" y="1270000"/>
            <a:ext cx="1190625" cy="1838325"/>
          </a:xfrm>
          <a:prstGeom prst="rect">
            <a:avLst/>
          </a:prstGeom>
          <a:noFill/>
          <a:ln>
            <a:noFill/>
          </a:ln>
        </p:spPr>
      </p:pic>
      <p:sp>
        <p:nvSpPr>
          <p:cNvPr id="8" name="TextBox 7"/>
          <p:cNvSpPr txBox="1"/>
          <p:nvPr/>
        </p:nvSpPr>
        <p:spPr>
          <a:xfrm>
            <a:off x="6761018" y="1787236"/>
            <a:ext cx="2327564" cy="369332"/>
          </a:xfrm>
          <a:prstGeom prst="rect">
            <a:avLst/>
          </a:prstGeom>
          <a:noFill/>
        </p:spPr>
        <p:txBody>
          <a:bodyPr wrap="square" rtlCol="0">
            <a:spAutoFit/>
          </a:bodyPr>
          <a:lstStyle/>
          <a:p>
            <a:r>
              <a:rPr lang="en-AU" dirty="0" smtClean="0"/>
              <a:t> </a:t>
            </a:r>
            <a:endParaRPr lang="en-AU" dirty="0"/>
          </a:p>
        </p:txBody>
      </p:sp>
      <p:sp>
        <p:nvSpPr>
          <p:cNvPr id="9" name="Cloud Callout 8"/>
          <p:cNvSpPr/>
          <p:nvPr/>
        </p:nvSpPr>
        <p:spPr>
          <a:xfrm>
            <a:off x="8908473" y="156020"/>
            <a:ext cx="2473392" cy="2000547"/>
          </a:xfrm>
          <a:prstGeom prst="cloudCallout">
            <a:avLst>
              <a:gd name="adj1" fmla="val 40223"/>
              <a:gd name="adj2" fmla="val 40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486788" y="1797654"/>
            <a:ext cx="4005502" cy="4924425"/>
          </a:xfrm>
          <a:prstGeom prst="rect">
            <a:avLst/>
          </a:prstGeom>
          <a:noFill/>
          <a:ln w="12700">
            <a:solidFill>
              <a:schemeClr val="tx1"/>
            </a:solidFill>
          </a:ln>
        </p:spPr>
        <p:txBody>
          <a:bodyPr wrap="square" rtlCol="0">
            <a:spAutoFit/>
          </a:bodyPr>
          <a:lstStyle/>
          <a:p>
            <a:r>
              <a:rPr lang="en-AU" dirty="0" smtClean="0"/>
              <a:t> </a:t>
            </a:r>
            <a:r>
              <a:rPr lang="en-AU" b="1" u="sng" dirty="0" smtClean="0">
                <a:solidFill>
                  <a:srgbClr val="00B050"/>
                </a:solidFill>
              </a:rPr>
              <a:t>Environmental Benefits</a:t>
            </a:r>
            <a:r>
              <a:rPr lang="en-AU" dirty="0" smtClean="0">
                <a:solidFill>
                  <a:srgbClr val="00B050"/>
                </a:solidFill>
              </a:rPr>
              <a:t>:</a:t>
            </a:r>
          </a:p>
          <a:p>
            <a:r>
              <a:rPr lang="en-AU" dirty="0" smtClean="0"/>
              <a:t>List </a:t>
            </a:r>
            <a:r>
              <a:rPr lang="en-AU" dirty="0"/>
              <a:t>examples of the </a:t>
            </a:r>
            <a:r>
              <a:rPr lang="en-AU" dirty="0" smtClean="0"/>
              <a:t>environmental benefits</a:t>
            </a:r>
          </a:p>
          <a:p>
            <a:pPr marL="171450" indent="-171450">
              <a:buFont typeface="Arial" panose="020B0604020202020204" pitchFamily="34" charset="0"/>
              <a:buChar char="•"/>
            </a:pPr>
            <a:r>
              <a:rPr lang="en-AU" sz="1000" dirty="0" smtClean="0"/>
              <a:t>Agroforestry can assist in lowering the water table, preventing or assisting with salinity. Help to address salinity.</a:t>
            </a:r>
          </a:p>
          <a:p>
            <a:pPr marL="171450" indent="-171450">
              <a:buFont typeface="Arial" panose="020B0604020202020204" pitchFamily="34" charset="0"/>
              <a:buChar char="•"/>
            </a:pPr>
            <a:endParaRPr lang="en-AU" sz="1000" dirty="0"/>
          </a:p>
          <a:p>
            <a:pPr marL="171450" indent="-171450">
              <a:buFont typeface="Arial" panose="020B0604020202020204" pitchFamily="34" charset="0"/>
              <a:buChar char="•"/>
            </a:pPr>
            <a:r>
              <a:rPr lang="en-AU" sz="1000" dirty="0" smtClean="0"/>
              <a:t>Agroforestry can use surplus fertilisers from farming operations, thus prevents some issues associated with eutrophication.</a:t>
            </a:r>
          </a:p>
          <a:p>
            <a:pPr marL="171450" indent="-171450">
              <a:buFont typeface="Arial" panose="020B0604020202020204" pitchFamily="34" charset="0"/>
              <a:buChar char="•"/>
            </a:pPr>
            <a:endParaRPr lang="en-AU" sz="1000" dirty="0"/>
          </a:p>
          <a:p>
            <a:pPr marL="171450" indent="-171450">
              <a:buFont typeface="Arial" panose="020B0604020202020204" pitchFamily="34" charset="0"/>
              <a:buChar char="•"/>
            </a:pPr>
            <a:r>
              <a:rPr lang="en-AU" sz="1000" dirty="0" smtClean="0"/>
              <a:t>Agroforestry can relieve pressure on native forests, as it could be used to grow commercial sawlogs.</a:t>
            </a:r>
          </a:p>
          <a:p>
            <a:pPr marL="171450" indent="-171450">
              <a:buFont typeface="Arial" panose="020B0604020202020204" pitchFamily="34" charset="0"/>
              <a:buChar char="•"/>
            </a:pPr>
            <a:endParaRPr lang="en-AU" sz="1000" dirty="0"/>
          </a:p>
          <a:p>
            <a:pPr marL="171450" indent="-171450">
              <a:buFont typeface="Arial" panose="020B0604020202020204" pitchFamily="34" charset="0"/>
              <a:buChar char="•"/>
            </a:pPr>
            <a:r>
              <a:rPr lang="en-AU" sz="1000" dirty="0" smtClean="0"/>
              <a:t>Helps to restore degraded landscapes. Protects soils.</a:t>
            </a:r>
          </a:p>
          <a:p>
            <a:pPr marL="171450" indent="-171450">
              <a:buFont typeface="Arial" panose="020B0604020202020204" pitchFamily="34" charset="0"/>
              <a:buChar char="•"/>
            </a:pPr>
            <a:endParaRPr lang="en-AU" sz="1000" dirty="0"/>
          </a:p>
          <a:p>
            <a:pPr marL="171450" indent="-171450">
              <a:buFont typeface="Arial" panose="020B0604020202020204" pitchFamily="34" charset="0"/>
              <a:buChar char="•"/>
            </a:pPr>
            <a:r>
              <a:rPr lang="en-AU" sz="1000" dirty="0" smtClean="0"/>
              <a:t>Helps to provide biodiversity habitats and corridors.</a:t>
            </a:r>
          </a:p>
          <a:p>
            <a:pPr marL="171450" indent="-171450">
              <a:buFont typeface="Arial" panose="020B0604020202020204" pitchFamily="34" charset="0"/>
              <a:buChar char="•"/>
            </a:pPr>
            <a:endParaRPr lang="en-AU" sz="1000" dirty="0"/>
          </a:p>
          <a:p>
            <a:pPr marL="171450" indent="-171450">
              <a:buFont typeface="Arial" panose="020B0604020202020204" pitchFamily="34" charset="0"/>
              <a:buChar char="•"/>
            </a:pPr>
            <a:r>
              <a:rPr lang="en-AU" sz="1000" dirty="0" smtClean="0"/>
              <a:t>Can assist with preventing wind and water erosion.</a:t>
            </a:r>
          </a:p>
          <a:p>
            <a:pPr marL="171450" indent="-171450">
              <a:buFont typeface="Arial" panose="020B0604020202020204" pitchFamily="34" charset="0"/>
              <a:buChar char="•"/>
            </a:pPr>
            <a:endParaRPr lang="en-AU" sz="1000" dirty="0"/>
          </a:p>
          <a:p>
            <a:pPr marL="171450" indent="-171450">
              <a:buFont typeface="Arial" panose="020B0604020202020204" pitchFamily="34" charset="0"/>
              <a:buChar char="•"/>
            </a:pPr>
            <a:r>
              <a:rPr lang="en-AU" sz="1000" dirty="0" smtClean="0"/>
              <a:t>Provides shade and a cooler environment to sensitive crops or animals, agroforestry can assist in maintaining or increasing yields.</a:t>
            </a:r>
          </a:p>
          <a:p>
            <a:pPr marL="171450" indent="-171450">
              <a:buFont typeface="Arial" panose="020B0604020202020204" pitchFamily="34" charset="0"/>
              <a:buChar char="•"/>
            </a:pPr>
            <a:endParaRPr lang="en-AU" sz="1000" dirty="0"/>
          </a:p>
          <a:p>
            <a:pPr marL="171450" indent="-171450">
              <a:buFont typeface="Arial" panose="020B0604020202020204" pitchFamily="34" charset="0"/>
              <a:buChar char="•"/>
            </a:pPr>
            <a:r>
              <a:rPr lang="en-AU" sz="1000" dirty="0" smtClean="0"/>
              <a:t>Agroforestry contributes to climate change adaptation and mitigation. Can help to reduce impact of climate change on agriculture and inversely, decrease agriculture’s contribution to the phenomenon (climate change).</a:t>
            </a:r>
          </a:p>
          <a:p>
            <a:pPr marL="171450" indent="-171450">
              <a:buFont typeface="Arial" panose="020B0604020202020204" pitchFamily="34" charset="0"/>
              <a:buChar char="•"/>
            </a:pPr>
            <a:endParaRPr lang="en-AU" sz="1000" dirty="0"/>
          </a:p>
          <a:p>
            <a:pPr marL="171450" indent="-171450">
              <a:buFont typeface="Arial" panose="020B0604020202020204" pitchFamily="34" charset="0"/>
              <a:buChar char="•"/>
            </a:pPr>
            <a:r>
              <a:rPr lang="en-AU" sz="1000" dirty="0" smtClean="0"/>
              <a:t>Carbon sequestration </a:t>
            </a:r>
            <a:endParaRPr lang="en-AU" sz="1200" dirty="0" smtClean="0"/>
          </a:p>
        </p:txBody>
      </p:sp>
      <p:sp>
        <p:nvSpPr>
          <p:cNvPr id="12" name="TextBox 11"/>
          <p:cNvSpPr txBox="1"/>
          <p:nvPr/>
        </p:nvSpPr>
        <p:spPr>
          <a:xfrm>
            <a:off x="4975668" y="1797654"/>
            <a:ext cx="4005502" cy="5632311"/>
          </a:xfrm>
          <a:prstGeom prst="rect">
            <a:avLst/>
          </a:prstGeom>
          <a:noFill/>
          <a:ln w="9525">
            <a:solidFill>
              <a:schemeClr val="tx1"/>
            </a:solidFill>
          </a:ln>
        </p:spPr>
        <p:txBody>
          <a:bodyPr wrap="square" rtlCol="0">
            <a:spAutoFit/>
          </a:bodyPr>
          <a:lstStyle/>
          <a:p>
            <a:r>
              <a:rPr lang="en-AU" dirty="0" smtClean="0"/>
              <a:t> </a:t>
            </a:r>
            <a:r>
              <a:rPr lang="en-AU" b="1" u="sng" dirty="0" smtClean="0">
                <a:solidFill>
                  <a:srgbClr val="00B050"/>
                </a:solidFill>
              </a:rPr>
              <a:t>Environmental Costs:</a:t>
            </a:r>
          </a:p>
          <a:p>
            <a:r>
              <a:rPr lang="en-AU" dirty="0" smtClean="0"/>
              <a:t>List </a:t>
            </a:r>
            <a:r>
              <a:rPr lang="en-AU" dirty="0"/>
              <a:t>examples of the </a:t>
            </a:r>
            <a:r>
              <a:rPr lang="en-AU" dirty="0" smtClean="0"/>
              <a:t>environmental </a:t>
            </a:r>
            <a:r>
              <a:rPr lang="en-AU" dirty="0"/>
              <a:t>costs</a:t>
            </a:r>
          </a:p>
          <a:p>
            <a:endParaRPr lang="en-AU" dirty="0" smtClean="0"/>
          </a:p>
          <a:p>
            <a:pPr marL="171450" indent="-171450">
              <a:buFont typeface="Arial" panose="020B0604020202020204" pitchFamily="34" charset="0"/>
              <a:buChar char="•"/>
            </a:pPr>
            <a:r>
              <a:rPr lang="en-AU" sz="1200" dirty="0" smtClean="0"/>
              <a:t>Change to existing land use in some circumstances – generally uses un-productive land.</a:t>
            </a:r>
          </a:p>
          <a:p>
            <a:pPr marL="171450" indent="-171450">
              <a:buFont typeface="Arial" panose="020B0604020202020204" pitchFamily="34" charset="0"/>
              <a:buChar char="•"/>
            </a:pPr>
            <a:endParaRPr lang="en-AU" sz="1200" dirty="0"/>
          </a:p>
          <a:p>
            <a:pPr marL="171450" indent="-171450">
              <a:buFont typeface="Arial" panose="020B0604020202020204" pitchFamily="34" charset="0"/>
              <a:buChar char="•"/>
            </a:pPr>
            <a:r>
              <a:rPr lang="en-AU" sz="1200" dirty="0" smtClean="0"/>
              <a:t>Possible disruption to existing systems</a:t>
            </a:r>
          </a:p>
          <a:p>
            <a:pPr marL="171450" indent="-171450">
              <a:buFont typeface="Arial" panose="020B0604020202020204" pitchFamily="34" charset="0"/>
              <a:buChar char="•"/>
            </a:pPr>
            <a:endParaRPr lang="en-AU" sz="1200" dirty="0"/>
          </a:p>
          <a:p>
            <a:endParaRPr lang="en-AU" sz="1200" dirty="0"/>
          </a:p>
          <a:p>
            <a:r>
              <a:rPr lang="en-AU" dirty="0" smtClean="0"/>
              <a:t>ADD OTHERS?</a:t>
            </a:r>
          </a:p>
          <a:p>
            <a:endParaRPr lang="en-AU" dirty="0"/>
          </a:p>
          <a:p>
            <a:endParaRPr lang="en-AU" dirty="0" smtClean="0"/>
          </a:p>
          <a:p>
            <a:endParaRPr lang="en-AU" dirty="0" smtClean="0"/>
          </a:p>
          <a:p>
            <a:endParaRPr lang="en-AU" dirty="0"/>
          </a:p>
          <a:p>
            <a:endParaRPr lang="en-AU" dirty="0" smtClean="0"/>
          </a:p>
          <a:p>
            <a:endParaRPr lang="en-AU" dirty="0" smtClean="0"/>
          </a:p>
          <a:p>
            <a:endParaRPr lang="en-AU" dirty="0"/>
          </a:p>
          <a:p>
            <a:endParaRPr lang="en-AU" dirty="0" smtClean="0"/>
          </a:p>
          <a:p>
            <a:endParaRPr lang="en-AU" dirty="0"/>
          </a:p>
          <a:p>
            <a:endParaRPr lang="en-AU" dirty="0" smtClean="0"/>
          </a:p>
          <a:p>
            <a:endParaRPr lang="en-AU" dirty="0"/>
          </a:p>
        </p:txBody>
      </p:sp>
    </p:spTree>
    <p:extLst>
      <p:ext uri="{BB962C8B-B14F-4D97-AF65-F5344CB8AC3E}">
        <p14:creationId xmlns:p14="http://schemas.microsoft.com/office/powerpoint/2010/main" val="1933482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07152"/>
          </a:xfrm>
        </p:spPr>
        <p:txBody>
          <a:bodyPr>
            <a:normAutofit fontScale="90000"/>
          </a:bodyPr>
          <a:lstStyle/>
          <a:p>
            <a:r>
              <a:rPr lang="en-AU" sz="2800" b="1" dirty="0" smtClean="0">
                <a:solidFill>
                  <a:schemeClr val="tx1"/>
                </a:solidFill>
              </a:rPr>
              <a:t>A specific example – Use text book </a:t>
            </a:r>
            <a:br>
              <a:rPr lang="en-AU" sz="2800" b="1" dirty="0" smtClean="0">
                <a:solidFill>
                  <a:schemeClr val="tx1"/>
                </a:solidFill>
              </a:rPr>
            </a:br>
            <a:r>
              <a:rPr lang="en-AU" sz="2800" b="1" dirty="0" smtClean="0">
                <a:solidFill>
                  <a:schemeClr val="tx1"/>
                </a:solidFill>
              </a:rPr>
              <a:t>Page 143</a:t>
            </a:r>
            <a:r>
              <a:rPr lang="en-AU" sz="2800" dirty="0" smtClean="0">
                <a:solidFill>
                  <a:schemeClr val="tx1"/>
                </a:solidFill>
              </a:rPr>
              <a:t/>
            </a:r>
            <a:br>
              <a:rPr lang="en-AU" sz="2800" dirty="0" smtClean="0">
                <a:solidFill>
                  <a:schemeClr val="tx1"/>
                </a:solidFill>
              </a:rPr>
            </a:br>
            <a:r>
              <a:rPr lang="en-AU" sz="2800" dirty="0">
                <a:solidFill>
                  <a:schemeClr val="tx1"/>
                </a:solidFill>
              </a:rPr>
              <a:t/>
            </a:r>
            <a:br>
              <a:rPr lang="en-AU" sz="2800" dirty="0">
                <a:solidFill>
                  <a:schemeClr val="tx1"/>
                </a:solidFill>
              </a:rPr>
            </a:br>
            <a:r>
              <a:rPr lang="en-AU" sz="2800" dirty="0" smtClean="0">
                <a:solidFill>
                  <a:schemeClr val="tx1"/>
                </a:solidFill>
              </a:rPr>
              <a:t>* Read page 143 – </a:t>
            </a:r>
            <a:r>
              <a:rPr lang="en-AU" sz="2800" b="1" dirty="0" smtClean="0">
                <a:solidFill>
                  <a:schemeClr val="tx1"/>
                </a:solidFill>
              </a:rPr>
              <a:t>‘Agroforestry’</a:t>
            </a:r>
            <a:r>
              <a:rPr lang="en-AU" sz="2800" dirty="0" smtClean="0">
                <a:solidFill>
                  <a:schemeClr val="tx1"/>
                </a:solidFill>
              </a:rPr>
              <a:t/>
            </a:r>
            <a:br>
              <a:rPr lang="en-AU" sz="2800" dirty="0" smtClean="0">
                <a:solidFill>
                  <a:schemeClr val="tx1"/>
                </a:solidFill>
              </a:rPr>
            </a:br>
            <a:r>
              <a:rPr lang="en-AU" sz="2800" dirty="0">
                <a:solidFill>
                  <a:schemeClr val="tx1"/>
                </a:solidFill>
              </a:rPr>
              <a:t/>
            </a:r>
            <a:br>
              <a:rPr lang="en-AU" sz="2800" dirty="0">
                <a:solidFill>
                  <a:schemeClr val="tx1"/>
                </a:solidFill>
              </a:rPr>
            </a:br>
            <a:r>
              <a:rPr lang="en-AU" sz="2800" dirty="0" smtClean="0">
                <a:solidFill>
                  <a:schemeClr val="tx1"/>
                </a:solidFill>
              </a:rPr>
              <a:t>* Take file notes</a:t>
            </a:r>
            <a:br>
              <a:rPr lang="en-AU" sz="2800" dirty="0" smtClean="0">
                <a:solidFill>
                  <a:schemeClr val="tx1"/>
                </a:solidFill>
              </a:rPr>
            </a:br>
            <a:r>
              <a:rPr lang="en-AU" sz="2800" dirty="0">
                <a:solidFill>
                  <a:schemeClr val="tx1"/>
                </a:solidFill>
              </a:rPr>
              <a:t/>
            </a:r>
            <a:br>
              <a:rPr lang="en-AU" sz="2800" dirty="0">
                <a:solidFill>
                  <a:schemeClr val="tx1"/>
                </a:solidFill>
              </a:rPr>
            </a:br>
            <a:r>
              <a:rPr lang="en-AU" sz="2800" dirty="0" smtClean="0">
                <a:solidFill>
                  <a:schemeClr val="tx1"/>
                </a:solidFill>
              </a:rPr>
              <a:t>* Use specific examples – EXAMPLES of where it is taking place, including the Oil Mallee Project.</a:t>
            </a:r>
            <a:br>
              <a:rPr lang="en-AU" sz="2800" dirty="0" smtClean="0">
                <a:solidFill>
                  <a:schemeClr val="tx1"/>
                </a:solidFill>
              </a:rPr>
            </a:br>
            <a:r>
              <a:rPr lang="en-AU" sz="2800" dirty="0">
                <a:solidFill>
                  <a:schemeClr val="tx1"/>
                </a:solidFill>
              </a:rPr>
              <a:t/>
            </a:r>
            <a:br>
              <a:rPr lang="en-AU" sz="2800" dirty="0">
                <a:solidFill>
                  <a:schemeClr val="tx1"/>
                </a:solidFill>
              </a:rPr>
            </a:br>
            <a:r>
              <a:rPr lang="en-AU" sz="2800" dirty="0" smtClean="0">
                <a:solidFill>
                  <a:schemeClr val="tx1"/>
                </a:solidFill>
              </a:rPr>
              <a:t>* Read page 148 – </a:t>
            </a:r>
            <a:r>
              <a:rPr lang="en-AU" sz="2800" b="1" dirty="0" smtClean="0">
                <a:solidFill>
                  <a:schemeClr val="tx1"/>
                </a:solidFill>
              </a:rPr>
              <a:t>‘Read the evaluation of programs – Agroforestry’.</a:t>
            </a:r>
            <a:br>
              <a:rPr lang="en-AU" sz="2800" b="1" dirty="0" smtClean="0">
                <a:solidFill>
                  <a:schemeClr val="tx1"/>
                </a:solidFill>
              </a:rPr>
            </a:br>
            <a:r>
              <a:rPr lang="en-AU" sz="2800" b="1" dirty="0">
                <a:solidFill>
                  <a:schemeClr val="tx1"/>
                </a:solidFill>
              </a:rPr>
              <a:t/>
            </a:r>
            <a:br>
              <a:rPr lang="en-AU" sz="2800" b="1" dirty="0">
                <a:solidFill>
                  <a:schemeClr val="tx1"/>
                </a:solidFill>
              </a:rPr>
            </a:br>
            <a:r>
              <a:rPr lang="en-AU" sz="2800" b="1" dirty="0" smtClean="0">
                <a:solidFill>
                  <a:schemeClr val="tx1"/>
                </a:solidFill>
              </a:rPr>
              <a:t>* Take file notes</a:t>
            </a:r>
            <a:r>
              <a:rPr lang="en-AU" b="1" dirty="0" smtClean="0">
                <a:solidFill>
                  <a:schemeClr val="tx1"/>
                </a:solidFill>
              </a:rPr>
              <a:t/>
            </a:r>
            <a:br>
              <a:rPr lang="en-AU" b="1" dirty="0" smtClean="0">
                <a:solidFill>
                  <a:schemeClr val="tx1"/>
                </a:solidFill>
              </a:rPr>
            </a:br>
            <a:r>
              <a:rPr lang="en-AU" b="1" dirty="0">
                <a:solidFill>
                  <a:schemeClr val="tx1"/>
                </a:solidFill>
              </a:rPr>
              <a:t/>
            </a:r>
            <a:br>
              <a:rPr lang="en-AU" b="1" dirty="0">
                <a:solidFill>
                  <a:schemeClr val="tx1"/>
                </a:solidFill>
              </a:rPr>
            </a:br>
            <a:r>
              <a:rPr lang="en-AU" dirty="0" smtClean="0"/>
              <a:t/>
            </a:r>
            <a:br>
              <a:rPr lang="en-AU" dirty="0" smtClean="0"/>
            </a:br>
            <a:endParaRPr lang="en-AU" dirty="0"/>
          </a:p>
        </p:txBody>
      </p:sp>
    </p:spTree>
    <p:extLst>
      <p:ext uri="{BB962C8B-B14F-4D97-AF65-F5344CB8AC3E}">
        <p14:creationId xmlns:p14="http://schemas.microsoft.com/office/powerpoint/2010/main" val="3532138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48744"/>
          </a:xfrm>
        </p:spPr>
        <p:txBody>
          <a:bodyPr>
            <a:normAutofit/>
          </a:bodyPr>
          <a:lstStyle/>
          <a:p>
            <a:r>
              <a:rPr lang="en-AU" sz="4800" dirty="0" smtClean="0"/>
              <a:t>What is Agroforestry?</a:t>
            </a:r>
            <a:endParaRPr lang="en-AU" sz="4800" dirty="0"/>
          </a:p>
        </p:txBody>
      </p:sp>
      <p:sp>
        <p:nvSpPr>
          <p:cNvPr id="3" name="TextBox 2"/>
          <p:cNvSpPr txBox="1"/>
          <p:nvPr/>
        </p:nvSpPr>
        <p:spPr>
          <a:xfrm>
            <a:off x="677334" y="1648496"/>
            <a:ext cx="8492424" cy="3693319"/>
          </a:xfrm>
          <a:prstGeom prst="rect">
            <a:avLst/>
          </a:prstGeom>
          <a:noFill/>
        </p:spPr>
        <p:txBody>
          <a:bodyPr wrap="square" rtlCol="0">
            <a:spAutoFit/>
          </a:bodyPr>
          <a:lstStyle/>
          <a:p>
            <a:pPr marL="285750" indent="-285750">
              <a:buFont typeface="Wingdings" panose="05000000000000000000" pitchFamily="2" charset="2"/>
              <a:buChar char="Ø"/>
            </a:pPr>
            <a:r>
              <a:rPr lang="en-AU" dirty="0" smtClean="0">
                <a:sym typeface="Wingdings" panose="05000000000000000000" pitchFamily="2" charset="2"/>
              </a:rPr>
              <a:t>The intentional combining of agriculture and working trees to create sustainable farming.</a:t>
            </a:r>
          </a:p>
          <a:p>
            <a:pPr marL="285750" indent="-285750">
              <a:buFont typeface="Wingdings" panose="05000000000000000000" pitchFamily="2" charset="2"/>
              <a:buChar char="Ø"/>
            </a:pPr>
            <a:endParaRPr lang="en-AU" dirty="0">
              <a:sym typeface="Wingdings" panose="05000000000000000000" pitchFamily="2" charset="2"/>
            </a:endParaRPr>
          </a:p>
          <a:p>
            <a:pPr marL="285750" indent="-285750">
              <a:buFont typeface="Wingdings" panose="05000000000000000000" pitchFamily="2" charset="2"/>
              <a:buChar char="Ø"/>
            </a:pPr>
            <a:r>
              <a:rPr lang="en-AU" dirty="0" smtClean="0">
                <a:sym typeface="Wingdings" panose="05000000000000000000" pitchFamily="2" charset="2"/>
              </a:rPr>
              <a:t>Growing timber with traditional farm products to benefit farmers, the timber industry and the environment.</a:t>
            </a:r>
          </a:p>
          <a:p>
            <a:pPr marL="285750" indent="-285750">
              <a:buFont typeface="Wingdings" panose="05000000000000000000" pitchFamily="2" charset="2"/>
              <a:buChar char="Ø"/>
            </a:pPr>
            <a:endParaRPr lang="en-AU" dirty="0">
              <a:sym typeface="Wingdings" panose="05000000000000000000" pitchFamily="2" charset="2"/>
            </a:endParaRPr>
          </a:p>
          <a:p>
            <a:pPr marL="285750" indent="-285750">
              <a:buFont typeface="Wingdings" panose="05000000000000000000" pitchFamily="2" charset="2"/>
              <a:buChar char="Ø"/>
            </a:pPr>
            <a:r>
              <a:rPr lang="en-AU" dirty="0" smtClean="0">
                <a:sym typeface="Wingdings" panose="05000000000000000000" pitchFamily="2" charset="2"/>
              </a:rPr>
              <a:t>Farm forestry is the integration or combination of both forestry activities with other agricultural activities, such as grazing of livestock – cattle and sheep and cropping (growing of crops), such as wheat, barley and oats on a farm.</a:t>
            </a:r>
          </a:p>
          <a:p>
            <a:pPr marL="285750" indent="-285750">
              <a:buFont typeface="Wingdings" panose="05000000000000000000" pitchFamily="2" charset="2"/>
              <a:buChar char="Ø"/>
            </a:pPr>
            <a:endParaRPr lang="en-AU" dirty="0">
              <a:sym typeface="Wingdings" panose="05000000000000000000" pitchFamily="2" charset="2"/>
            </a:endParaRPr>
          </a:p>
          <a:p>
            <a:pPr marL="285750" indent="-285750">
              <a:buFont typeface="Wingdings" panose="05000000000000000000" pitchFamily="2" charset="2"/>
              <a:buChar char="Ø"/>
            </a:pPr>
            <a:r>
              <a:rPr lang="en-AU" dirty="0" smtClean="0">
                <a:sym typeface="Wingdings" panose="05000000000000000000" pitchFamily="2" charset="2"/>
              </a:rPr>
              <a:t>Farm forestry plantations are usually or in most cases grown (established) on marginally productive or unproductive land.</a:t>
            </a:r>
            <a:endParaRPr lang="en-AU" dirty="0"/>
          </a:p>
        </p:txBody>
      </p:sp>
      <p:pic>
        <p:nvPicPr>
          <p:cNvPr id="4" name="Picture 3" descr="C:\Users\e2041615\AppData\Local\Microsoft\Windows\Temporary Internet Files\Content.IE5\U750XSMG\oak-tree-hi[1].png"/>
          <p:cNvPicPr/>
          <p:nvPr/>
        </p:nvPicPr>
        <p:blipFill>
          <a:blip r:embed="rId2">
            <a:extLst>
              <a:ext uri="{28A0092B-C50C-407E-A947-70E740481C1C}">
                <a14:useLocalDpi xmlns:a14="http://schemas.microsoft.com/office/drawing/2010/main" val="0"/>
              </a:ext>
            </a:extLst>
          </a:blip>
          <a:srcRect/>
          <a:stretch>
            <a:fillRect/>
          </a:stretch>
        </p:blipFill>
        <p:spPr bwMode="auto">
          <a:xfrm>
            <a:off x="8049297" y="220015"/>
            <a:ext cx="1343762" cy="1727914"/>
          </a:xfrm>
          <a:prstGeom prst="rect">
            <a:avLst/>
          </a:prstGeom>
          <a:noFill/>
          <a:ln>
            <a:noFill/>
          </a:ln>
        </p:spPr>
      </p:pic>
    </p:spTree>
    <p:extLst>
      <p:ext uri="{BB962C8B-B14F-4D97-AF65-F5344CB8AC3E}">
        <p14:creationId xmlns:p14="http://schemas.microsoft.com/office/powerpoint/2010/main" val="3520375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Agroforestry – Links to Adaptation to and Mitigation of Global Climate Change</a:t>
            </a:r>
            <a:endParaRPr lang="en-AU" dirty="0"/>
          </a:p>
        </p:txBody>
      </p:sp>
      <p:sp>
        <p:nvSpPr>
          <p:cNvPr id="3" name="TextBox 2"/>
          <p:cNvSpPr txBox="1"/>
          <p:nvPr/>
        </p:nvSpPr>
        <p:spPr>
          <a:xfrm>
            <a:off x="677334" y="1930400"/>
            <a:ext cx="8724243"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AU" b="1" dirty="0" smtClean="0">
                <a:latin typeface="Arial" panose="020B0604020202020204" pitchFamily="34" charset="0"/>
                <a:cs typeface="Arial" panose="020B0604020202020204" pitchFamily="34" charset="0"/>
                <a:sym typeface="Wingdings" panose="05000000000000000000" pitchFamily="2" charset="2"/>
              </a:rPr>
              <a:t>Mitigation</a:t>
            </a:r>
            <a:r>
              <a:rPr lang="en-AU" dirty="0" smtClean="0">
                <a:latin typeface="Arial" panose="020B0604020202020204" pitchFamily="34" charset="0"/>
                <a:cs typeface="Arial" panose="020B0604020202020204" pitchFamily="34" charset="0"/>
                <a:sym typeface="Wingdings" panose="05000000000000000000" pitchFamily="2" charset="2"/>
              </a:rPr>
              <a:t> of climate change mainly takes the form of </a:t>
            </a:r>
            <a:r>
              <a:rPr lang="en-AU" b="1" dirty="0" smtClean="0">
                <a:latin typeface="Arial" panose="020B0604020202020204" pitchFamily="34" charset="0"/>
                <a:cs typeface="Arial" panose="020B0604020202020204" pitchFamily="34" charset="0"/>
                <a:sym typeface="Wingdings" panose="05000000000000000000" pitchFamily="2" charset="2"/>
              </a:rPr>
              <a:t>carbon sequestration</a:t>
            </a:r>
            <a:r>
              <a:rPr lang="en-AU" dirty="0" smtClean="0">
                <a:latin typeface="Arial" panose="020B0604020202020204" pitchFamily="34" charset="0"/>
                <a:cs typeface="Arial" panose="020B0604020202020204" pitchFamily="34" charset="0"/>
                <a:sym typeface="Wingdings" panose="05000000000000000000" pitchFamily="2" charset="2"/>
              </a:rPr>
              <a:t>, e.g. biomass, either above or below the ground.</a:t>
            </a:r>
          </a:p>
          <a:p>
            <a:pPr>
              <a:lnSpc>
                <a:spcPct val="150000"/>
              </a:lnSpc>
            </a:pPr>
            <a:endParaRPr lang="en-AU" dirty="0">
              <a:latin typeface="Arial" panose="020B0604020202020204" pitchFamily="34" charset="0"/>
              <a:cs typeface="Arial" panose="020B0604020202020204" pitchFamily="34" charset="0"/>
              <a:sym typeface="Wingdings" panose="05000000000000000000" pitchFamily="2" charset="2"/>
            </a:endParaRPr>
          </a:p>
          <a:p>
            <a:pPr>
              <a:lnSpc>
                <a:spcPct val="150000"/>
              </a:lnSpc>
            </a:pPr>
            <a:r>
              <a:rPr lang="en-AU" b="1" dirty="0" smtClean="0">
                <a:latin typeface="Arial" panose="020B0604020202020204" pitchFamily="34" charset="0"/>
                <a:cs typeface="Arial" panose="020B0604020202020204" pitchFamily="34" charset="0"/>
                <a:sym typeface="Wingdings" panose="05000000000000000000" pitchFamily="2" charset="2"/>
              </a:rPr>
              <a:t>Carbon sequestration </a:t>
            </a:r>
            <a:r>
              <a:rPr lang="en-AU" dirty="0" smtClean="0">
                <a:latin typeface="Arial" panose="020B0604020202020204" pitchFamily="34" charset="0"/>
                <a:cs typeface="Arial" panose="020B0604020202020204" pitchFamily="34" charset="0"/>
                <a:sym typeface="Wingdings" panose="05000000000000000000" pitchFamily="2" charset="2"/>
              </a:rPr>
              <a:t>– is the process involved in carbon capture and the long     term storage of atmospheric carbon dioxide (CO</a:t>
            </a:r>
            <a:r>
              <a:rPr lang="en-AU" sz="100" dirty="0" smtClean="0">
                <a:latin typeface="Arial" panose="020B0604020202020204" pitchFamily="34" charset="0"/>
                <a:cs typeface="Arial" panose="020B0604020202020204" pitchFamily="34" charset="0"/>
                <a:sym typeface="Wingdings" panose="05000000000000000000" pitchFamily="2" charset="2"/>
              </a:rPr>
              <a:t>2</a:t>
            </a:r>
            <a:r>
              <a:rPr lang="en-AU" sz="900" dirty="0" smtClean="0">
                <a:latin typeface="Arial" panose="020B0604020202020204" pitchFamily="34" charset="0"/>
                <a:cs typeface="Arial" panose="020B0604020202020204" pitchFamily="34" charset="0"/>
                <a:sym typeface="Wingdings" panose="05000000000000000000" pitchFamily="2" charset="2"/>
              </a:rPr>
              <a:t>2</a:t>
            </a:r>
            <a:r>
              <a:rPr lang="en-AU" dirty="0" smtClean="0">
                <a:latin typeface="Arial" panose="020B0604020202020204" pitchFamily="34" charset="0"/>
                <a:cs typeface="Arial" panose="020B0604020202020204" pitchFamily="34" charset="0"/>
                <a:sym typeface="Wingdings" panose="05000000000000000000" pitchFamily="2" charset="2"/>
              </a:rPr>
              <a:t>)</a:t>
            </a:r>
          </a:p>
          <a:p>
            <a:pPr>
              <a:lnSpc>
                <a:spcPct val="150000"/>
              </a:lnSpc>
            </a:pPr>
            <a:endParaRPr lang="en-AU" dirty="0">
              <a:latin typeface="Arial" panose="020B0604020202020204" pitchFamily="34" charset="0"/>
              <a:cs typeface="Arial" panose="020B0604020202020204" pitchFamily="34" charset="0"/>
              <a:sym typeface="Wingdings" panose="05000000000000000000" pitchFamily="2" charset="2"/>
            </a:endParaRPr>
          </a:p>
          <a:p>
            <a:pPr marL="285750" indent="-285750">
              <a:lnSpc>
                <a:spcPct val="150000"/>
              </a:lnSpc>
              <a:buFont typeface="Wingdings" panose="05000000000000000000" pitchFamily="2" charset="2"/>
              <a:buChar char="Ø"/>
            </a:pPr>
            <a:r>
              <a:rPr lang="en-AU" b="1" dirty="0" smtClean="0">
                <a:latin typeface="Arial" panose="020B0604020202020204" pitchFamily="34" charset="0"/>
                <a:cs typeface="Arial" panose="020B0604020202020204" pitchFamily="34" charset="0"/>
                <a:sym typeface="Wingdings" panose="05000000000000000000" pitchFamily="2" charset="2"/>
              </a:rPr>
              <a:t>Adaptation</a:t>
            </a:r>
            <a:r>
              <a:rPr lang="en-AU" dirty="0" smtClean="0">
                <a:latin typeface="Arial" panose="020B0604020202020204" pitchFamily="34" charset="0"/>
                <a:cs typeface="Arial" panose="020B0604020202020204" pitchFamily="34" charset="0"/>
                <a:sym typeface="Wingdings" panose="05000000000000000000" pitchFamily="2" charset="2"/>
              </a:rPr>
              <a:t> to climate change is very much a function of soil organic matter content and diversified, multispecies (varieties) cropping technologies.</a:t>
            </a:r>
          </a:p>
          <a:p>
            <a:pPr marL="285750" indent="-285750">
              <a:lnSpc>
                <a:spcPct val="150000"/>
              </a:lnSpc>
              <a:buFont typeface="Wingdings" panose="05000000000000000000" pitchFamily="2" charset="2"/>
              <a:buChar char="Ø"/>
            </a:pPr>
            <a:endParaRPr lang="en-AU" dirty="0">
              <a:latin typeface="Arial" panose="020B0604020202020204" pitchFamily="34" charset="0"/>
              <a:cs typeface="Arial" panose="020B0604020202020204" pitchFamily="34" charset="0"/>
              <a:sym typeface="Wingdings" panose="05000000000000000000" pitchFamily="2" charset="2"/>
            </a:endParaRPr>
          </a:p>
          <a:p>
            <a:pPr>
              <a:lnSpc>
                <a:spcPct val="150000"/>
              </a:lnSpc>
            </a:pPr>
            <a:r>
              <a:rPr lang="en-AU" b="1" dirty="0" smtClean="0">
                <a:latin typeface="Arial" panose="020B0604020202020204" pitchFamily="34" charset="0"/>
                <a:cs typeface="Arial" panose="020B0604020202020204" pitchFamily="34" charset="0"/>
                <a:sym typeface="Wingdings" panose="05000000000000000000" pitchFamily="2" charset="2"/>
              </a:rPr>
              <a:t>Summary</a:t>
            </a:r>
            <a:r>
              <a:rPr lang="en-AU" dirty="0" smtClean="0">
                <a:latin typeface="Arial" panose="020B0604020202020204" pitchFamily="34" charset="0"/>
                <a:cs typeface="Arial" panose="020B0604020202020204" pitchFamily="34" charset="0"/>
                <a:sym typeface="Wingdings" panose="05000000000000000000" pitchFamily="2" charset="2"/>
              </a:rPr>
              <a:t> – Agroforestry can help with climate change mitigation and adaptation.</a:t>
            </a:r>
          </a:p>
          <a:p>
            <a:pPr>
              <a:lnSpc>
                <a:spcPct val="150000"/>
              </a:lnSpc>
            </a:pPr>
            <a:r>
              <a:rPr lang="en-AU" dirty="0" smtClean="0">
                <a:latin typeface="Arial" panose="020B0604020202020204" pitchFamily="34" charset="0"/>
                <a:cs typeface="Arial" panose="020B0604020202020204" pitchFamily="34" charset="0"/>
                <a:sym typeface="Wingdings" panose="05000000000000000000" pitchFamily="2" charset="2"/>
              </a:rPr>
              <a:t>It increases storage for carbon and may also enhance (improve) agricultural productivity.</a:t>
            </a:r>
          </a:p>
        </p:txBody>
      </p:sp>
    </p:spTree>
    <p:extLst>
      <p:ext uri="{BB962C8B-B14F-4D97-AF65-F5344CB8AC3E}">
        <p14:creationId xmlns:p14="http://schemas.microsoft.com/office/powerpoint/2010/main" val="2236680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Key Information – Linking to Global Climate Change  (Natural &amp; Anthropogenic)</a:t>
            </a:r>
            <a:endParaRPr lang="en-AU" dirty="0"/>
          </a:p>
        </p:txBody>
      </p:sp>
      <p:sp>
        <p:nvSpPr>
          <p:cNvPr id="3" name="TextBox 2"/>
          <p:cNvSpPr txBox="1"/>
          <p:nvPr/>
        </p:nvSpPr>
        <p:spPr>
          <a:xfrm>
            <a:off x="914400" y="1930400"/>
            <a:ext cx="8873544" cy="4801314"/>
          </a:xfrm>
          <a:prstGeom prst="rect">
            <a:avLst/>
          </a:prstGeom>
          <a:noFill/>
        </p:spPr>
        <p:txBody>
          <a:bodyPr wrap="square" rtlCol="0">
            <a:spAutoFit/>
          </a:bodyPr>
          <a:lstStyle/>
          <a:p>
            <a:pPr marL="285750" indent="-285750">
              <a:buFont typeface="Wingdings" panose="05000000000000000000" pitchFamily="2" charset="2"/>
              <a:buChar char="Ø"/>
            </a:pPr>
            <a:r>
              <a:rPr lang="en-AU" dirty="0" smtClean="0">
                <a:latin typeface="Arial" panose="020B0604020202020204" pitchFamily="34" charset="0"/>
                <a:cs typeface="Arial" panose="020B0604020202020204" pitchFamily="34" charset="0"/>
                <a:sym typeface="Wingdings" panose="05000000000000000000" pitchFamily="2" charset="2"/>
              </a:rPr>
              <a:t>Over the last century, Australia’s mean annual temperature has said to have increase by 0.9°C.</a:t>
            </a:r>
          </a:p>
          <a:p>
            <a:pPr marL="285750" indent="-285750">
              <a:buFont typeface="Wingdings" panose="05000000000000000000" pitchFamily="2" charset="2"/>
              <a:buChar char="Ø"/>
            </a:pPr>
            <a:endParaRPr lang="en-AU"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Ø"/>
            </a:pPr>
            <a:r>
              <a:rPr lang="en-AU" dirty="0" smtClean="0">
                <a:latin typeface="Arial" panose="020B0604020202020204" pitchFamily="34" charset="0"/>
                <a:cs typeface="Arial" panose="020B0604020202020204" pitchFamily="34" charset="0"/>
                <a:sym typeface="Wingdings" panose="05000000000000000000" pitchFamily="2" charset="2"/>
              </a:rPr>
              <a:t>South-western Australia has experienced long-term reductions in winter rainfall. </a:t>
            </a:r>
          </a:p>
          <a:p>
            <a:pPr marL="285750" indent="-285750">
              <a:buFont typeface="Wingdings" panose="05000000000000000000" pitchFamily="2" charset="2"/>
              <a:buChar char="Ø"/>
            </a:pPr>
            <a:endParaRPr lang="en-AU"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Ø"/>
            </a:pPr>
            <a:r>
              <a:rPr lang="en-AU" dirty="0" smtClean="0">
                <a:latin typeface="Arial" panose="020B0604020202020204" pitchFamily="34" charset="0"/>
                <a:cs typeface="Arial" panose="020B0604020202020204" pitchFamily="34" charset="0"/>
                <a:sym typeface="Wingdings" panose="05000000000000000000" pitchFamily="2" charset="2"/>
              </a:rPr>
              <a:t>Increased GHG concentrations is thought to be responsible for much of this change.</a:t>
            </a:r>
          </a:p>
          <a:p>
            <a:pPr marL="285750" indent="-285750">
              <a:buFont typeface="Wingdings" panose="05000000000000000000" pitchFamily="2" charset="2"/>
              <a:buChar char="Ø"/>
            </a:pPr>
            <a:endParaRPr lang="en-AU"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Ø"/>
            </a:pPr>
            <a:r>
              <a:rPr lang="en-AU" dirty="0" smtClean="0">
                <a:latin typeface="Arial" panose="020B0604020202020204" pitchFamily="34" charset="0"/>
                <a:cs typeface="Arial" panose="020B0604020202020204" pitchFamily="34" charset="0"/>
                <a:sym typeface="Wingdings" panose="05000000000000000000" pitchFamily="2" charset="2"/>
              </a:rPr>
              <a:t>Current rates of GHG emissions continue (same rate or higher) – Possible impacts??</a:t>
            </a:r>
          </a:p>
          <a:p>
            <a:endParaRPr lang="en-AU" i="1" dirty="0" smtClean="0">
              <a:latin typeface="Arial" panose="020B0604020202020204" pitchFamily="34" charset="0"/>
              <a:cs typeface="Arial" panose="020B0604020202020204" pitchFamily="34" charset="0"/>
              <a:sym typeface="Wingdings" panose="05000000000000000000" pitchFamily="2" charset="2"/>
            </a:endParaRPr>
          </a:p>
          <a:p>
            <a:r>
              <a:rPr lang="en-AU" i="1" dirty="0" smtClean="0">
                <a:latin typeface="Arial" panose="020B0604020202020204" pitchFamily="34" charset="0"/>
                <a:cs typeface="Arial" panose="020B0604020202020204" pitchFamily="34" charset="0"/>
                <a:sym typeface="Wingdings" panose="05000000000000000000" pitchFamily="2" charset="2"/>
              </a:rPr>
              <a:t>Western Australia’s mean annual temperatures could be 2-5°C warmer by 2070. Rainfall could continue to decline by up to 20% (over the state)</a:t>
            </a:r>
          </a:p>
          <a:p>
            <a:endParaRPr lang="en-AU" dirty="0">
              <a:latin typeface="Arial" panose="020B0604020202020204" pitchFamily="34" charset="0"/>
              <a:cs typeface="Arial" panose="020B0604020202020204" pitchFamily="34" charset="0"/>
              <a:sym typeface="Wingdings" panose="05000000000000000000" pitchFamily="2" charset="2"/>
            </a:endParaRPr>
          </a:p>
          <a:p>
            <a:r>
              <a:rPr lang="en-AU" dirty="0" smtClean="0">
                <a:latin typeface="Arial" panose="020B0604020202020204" pitchFamily="34" charset="0"/>
                <a:cs typeface="Arial" panose="020B0604020202020204" pitchFamily="34" charset="0"/>
                <a:sym typeface="Wingdings" panose="05000000000000000000" pitchFamily="2" charset="2"/>
              </a:rPr>
              <a:t> Action (What is happening?)– Australia as a country is working towards various measures to reduce GHG emissions and sequester (remove) carbon – goal of limiting global warming to less than 2°C.</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72678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Agroforestry –</a:t>
            </a:r>
            <a:br>
              <a:rPr lang="en-AU" dirty="0" smtClean="0"/>
            </a:br>
            <a:r>
              <a:rPr lang="en-AU" dirty="0" smtClean="0"/>
              <a:t> Links to “What is carbon farming?”</a:t>
            </a:r>
            <a:endParaRPr lang="en-AU" dirty="0"/>
          </a:p>
        </p:txBody>
      </p:sp>
      <p:sp>
        <p:nvSpPr>
          <p:cNvPr id="3" name="TextBox 2"/>
          <p:cNvSpPr txBox="1"/>
          <p:nvPr/>
        </p:nvSpPr>
        <p:spPr>
          <a:xfrm>
            <a:off x="412124" y="1930400"/>
            <a:ext cx="9002332" cy="3970318"/>
          </a:xfrm>
          <a:prstGeom prst="rect">
            <a:avLst/>
          </a:prstGeom>
          <a:noFill/>
        </p:spPr>
        <p:txBody>
          <a:bodyPr wrap="square" rtlCol="0">
            <a:spAutoFit/>
          </a:bodyPr>
          <a:lstStyle/>
          <a:p>
            <a:pPr marL="285750" indent="-285750">
              <a:buFont typeface="Wingdings" panose="05000000000000000000" pitchFamily="2" charset="2"/>
              <a:buChar char="Ø"/>
            </a:pPr>
            <a:r>
              <a:rPr lang="en-AU" dirty="0" smtClean="0">
                <a:latin typeface="Arial" panose="020B0604020202020204" pitchFamily="34" charset="0"/>
                <a:cs typeface="Arial" panose="020B0604020202020204" pitchFamily="34" charset="0"/>
                <a:sym typeface="Wingdings" panose="05000000000000000000" pitchFamily="2" charset="2"/>
              </a:rPr>
              <a:t>Carbon farming is managing water, vegetation, animals and soils to increase carbon storage or reduce greenhouse gas (GHG) emissions.</a:t>
            </a:r>
          </a:p>
          <a:p>
            <a:pPr marL="285750" indent="-285750">
              <a:buFont typeface="Wingdings" panose="05000000000000000000" pitchFamily="2" charset="2"/>
              <a:buChar char="Ø"/>
            </a:pPr>
            <a:endParaRPr lang="en-AU"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Wingdings" panose="05000000000000000000" pitchFamily="2" charset="2"/>
              <a:buChar char="Ø"/>
            </a:pPr>
            <a:r>
              <a:rPr lang="en-AU" dirty="0" smtClean="0">
                <a:latin typeface="Arial" panose="020B0604020202020204" pitchFamily="34" charset="0"/>
                <a:cs typeface="Arial" panose="020B0604020202020204" pitchFamily="34" charset="0"/>
                <a:sym typeface="Wingdings" panose="05000000000000000000" pitchFamily="2" charset="2"/>
              </a:rPr>
              <a:t>GHG’s are emitted by the following activities:</a:t>
            </a:r>
          </a:p>
          <a:p>
            <a:r>
              <a:rPr lang="en-AU" dirty="0">
                <a:latin typeface="Arial" panose="020B0604020202020204" pitchFamily="34" charset="0"/>
                <a:cs typeface="Arial" panose="020B0604020202020204" pitchFamily="34" charset="0"/>
                <a:sym typeface="Wingdings" panose="05000000000000000000" pitchFamily="2" charset="2"/>
              </a:rPr>
              <a:t>	</a:t>
            </a:r>
            <a:r>
              <a:rPr lang="en-AU" dirty="0" smtClean="0">
                <a:latin typeface="Arial" panose="020B0604020202020204" pitchFamily="34" charset="0"/>
                <a:cs typeface="Arial" panose="020B0604020202020204" pitchFamily="34" charset="0"/>
                <a:sym typeface="Wingdings" panose="05000000000000000000" pitchFamily="2" charset="2"/>
              </a:rPr>
              <a:t>	</a:t>
            </a:r>
            <a:r>
              <a:rPr lang="en-AU" dirty="0" smtClean="0">
                <a:latin typeface="Arial" panose="020B0604020202020204" pitchFamily="34" charset="0"/>
                <a:cs typeface="Arial" panose="020B0604020202020204" pitchFamily="34" charset="0"/>
                <a:sym typeface="Wingdings 2" panose="05020102010507070707" pitchFamily="18" charset="2"/>
              </a:rPr>
              <a:t> soil disturbance - tillage</a:t>
            </a:r>
          </a:p>
          <a:p>
            <a:r>
              <a:rPr lang="en-AU" dirty="0">
                <a:latin typeface="Arial" panose="020B0604020202020204" pitchFamily="34" charset="0"/>
                <a:cs typeface="Arial" panose="020B0604020202020204" pitchFamily="34" charset="0"/>
                <a:sym typeface="Wingdings 2" panose="05020102010507070707" pitchFamily="18" charset="2"/>
              </a:rPr>
              <a:t>	</a:t>
            </a:r>
            <a:r>
              <a:rPr lang="en-AU" dirty="0" smtClean="0">
                <a:latin typeface="Arial" panose="020B0604020202020204" pitchFamily="34" charset="0"/>
                <a:cs typeface="Arial" panose="020B0604020202020204" pitchFamily="34" charset="0"/>
                <a:sym typeface="Wingdings 2" panose="05020102010507070707" pitchFamily="18" charset="2"/>
              </a:rPr>
              <a:t>	 production and use of fertilisers, e.g. nitrogen based</a:t>
            </a:r>
          </a:p>
          <a:p>
            <a:r>
              <a:rPr lang="en-AU" dirty="0">
                <a:latin typeface="Arial" panose="020B0604020202020204" pitchFamily="34" charset="0"/>
                <a:cs typeface="Arial" panose="020B0604020202020204" pitchFamily="34" charset="0"/>
                <a:sym typeface="Wingdings 2" panose="05020102010507070707" pitchFamily="18" charset="2"/>
              </a:rPr>
              <a:t>	</a:t>
            </a:r>
            <a:r>
              <a:rPr lang="en-AU" dirty="0" smtClean="0">
                <a:latin typeface="Arial" panose="020B0604020202020204" pitchFamily="34" charset="0"/>
                <a:cs typeface="Arial" panose="020B0604020202020204" pitchFamily="34" charset="0"/>
                <a:sym typeface="Wingdings 2" panose="05020102010507070707" pitchFamily="18" charset="2"/>
              </a:rPr>
              <a:t>	 transporting produce, such as ‘intensive agriculture’ – perishable goods 			     (fruit, milk)</a:t>
            </a:r>
          </a:p>
          <a:p>
            <a:r>
              <a:rPr lang="en-AU" dirty="0" smtClean="0">
                <a:latin typeface="Arial" panose="020B0604020202020204" pitchFamily="34" charset="0"/>
                <a:cs typeface="Arial" panose="020B0604020202020204" pitchFamily="34" charset="0"/>
              </a:rPr>
              <a:t>		</a:t>
            </a:r>
            <a:r>
              <a:rPr lang="en-AU" dirty="0" smtClean="0">
                <a:latin typeface="Arial" panose="020B0604020202020204" pitchFamily="34" charset="0"/>
                <a:cs typeface="Arial" panose="020B0604020202020204" pitchFamily="34" charset="0"/>
                <a:sym typeface="Wingdings 2" panose="05020102010507070707" pitchFamily="18" charset="2"/>
              </a:rPr>
              <a:t> farm machinery use – cropping/seeding, harvesting</a:t>
            </a:r>
          </a:p>
          <a:p>
            <a:r>
              <a:rPr lang="en-AU" dirty="0">
                <a:latin typeface="Arial" panose="020B0604020202020204" pitchFamily="34" charset="0"/>
                <a:cs typeface="Arial" panose="020B0604020202020204" pitchFamily="34" charset="0"/>
                <a:sym typeface="Wingdings 2" panose="05020102010507070707" pitchFamily="18" charset="2"/>
              </a:rPr>
              <a:t>	</a:t>
            </a:r>
            <a:r>
              <a:rPr lang="en-AU" dirty="0" smtClean="0">
                <a:latin typeface="Arial" panose="020B0604020202020204" pitchFamily="34" charset="0"/>
                <a:cs typeface="Arial" panose="020B0604020202020204" pitchFamily="34" charset="0"/>
                <a:sym typeface="Wingdings 2" panose="05020102010507070707" pitchFamily="18" charset="2"/>
              </a:rPr>
              <a:t>	 land clearing</a:t>
            </a:r>
          </a:p>
          <a:p>
            <a:r>
              <a:rPr lang="en-AU" dirty="0">
                <a:latin typeface="Arial" panose="020B0604020202020204" pitchFamily="34" charset="0"/>
                <a:cs typeface="Arial" panose="020B0604020202020204" pitchFamily="34" charset="0"/>
                <a:sym typeface="Wingdings 2" panose="05020102010507070707" pitchFamily="18" charset="2"/>
              </a:rPr>
              <a:t>	</a:t>
            </a:r>
            <a:r>
              <a:rPr lang="en-AU" dirty="0" smtClean="0">
                <a:latin typeface="Arial" panose="020B0604020202020204" pitchFamily="34" charset="0"/>
                <a:cs typeface="Arial" panose="020B0604020202020204" pitchFamily="34" charset="0"/>
                <a:sym typeface="Wingdings 2" panose="05020102010507070707" pitchFamily="18" charset="2"/>
              </a:rPr>
              <a:t>	 livestock production – such as cattle</a:t>
            </a:r>
          </a:p>
          <a:p>
            <a:endParaRPr lang="en-AU" dirty="0" smtClean="0">
              <a:latin typeface="Arial" panose="020B0604020202020204" pitchFamily="34" charset="0"/>
              <a:cs typeface="Arial" panose="020B0604020202020204" pitchFamily="34" charset="0"/>
              <a:sym typeface="Wingdings 2" panose="05020102010507070707" pitchFamily="18" charset="2"/>
            </a:endParaRPr>
          </a:p>
          <a:p>
            <a:r>
              <a:rPr lang="en-AU" dirty="0" smtClean="0">
                <a:latin typeface="Arial" panose="020B0604020202020204" pitchFamily="34" charset="0"/>
                <a:cs typeface="Arial" panose="020B0604020202020204" pitchFamily="34" charset="0"/>
                <a:sym typeface="Wingdings" panose="05000000000000000000" pitchFamily="2" charset="2"/>
              </a:rPr>
              <a:t> Improved farming practices can sequester (store) carbon in the soil and also plant biomass.</a:t>
            </a:r>
            <a:endParaRPr lang="en-AU" dirty="0" smtClean="0">
              <a:latin typeface="Arial" panose="020B0604020202020204" pitchFamily="34" charset="0"/>
              <a:cs typeface="Arial" panose="020B0604020202020204" pitchFamily="34" charset="0"/>
              <a:sym typeface="Wingdings 2" panose="05020102010507070707" pitchFamily="18" charset="2"/>
            </a:endParaRPr>
          </a:p>
        </p:txBody>
      </p:sp>
      <p:sp>
        <p:nvSpPr>
          <p:cNvPr id="5" name="TextBox 4"/>
          <p:cNvSpPr txBox="1"/>
          <p:nvPr/>
        </p:nvSpPr>
        <p:spPr>
          <a:xfrm>
            <a:off x="10290220" y="254337"/>
            <a:ext cx="1764405" cy="2031325"/>
          </a:xfrm>
          <a:prstGeom prst="rect">
            <a:avLst/>
          </a:prstGeom>
          <a:noFill/>
          <a:ln>
            <a:solidFill>
              <a:schemeClr val="tx1"/>
            </a:solidFill>
          </a:ln>
        </p:spPr>
        <p:txBody>
          <a:bodyPr wrap="square" rtlCol="0">
            <a:spAutoFit/>
          </a:bodyPr>
          <a:lstStyle/>
          <a:p>
            <a:r>
              <a:rPr lang="en-AU" b="1" dirty="0" smtClean="0"/>
              <a:t>Fast Fact: </a:t>
            </a:r>
            <a:r>
              <a:rPr lang="en-AU" dirty="0" smtClean="0"/>
              <a:t>Agriculture is responsible for approximately 14% of Australia’s GHG emissions </a:t>
            </a:r>
            <a:endParaRPr lang="en-AU" dirty="0"/>
          </a:p>
        </p:txBody>
      </p:sp>
    </p:spTree>
    <p:extLst>
      <p:ext uri="{BB962C8B-B14F-4D97-AF65-F5344CB8AC3E}">
        <p14:creationId xmlns:p14="http://schemas.microsoft.com/office/powerpoint/2010/main" val="2555683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Objectives of Agroforestry – What the farmer wants to achieve by revegetating an area?</a:t>
            </a:r>
            <a:endParaRPr lang="en-AU" dirty="0"/>
          </a:p>
        </p:txBody>
      </p:sp>
      <p:sp>
        <p:nvSpPr>
          <p:cNvPr id="3" name="TextBox 2"/>
          <p:cNvSpPr txBox="1"/>
          <p:nvPr/>
        </p:nvSpPr>
        <p:spPr>
          <a:xfrm>
            <a:off x="677334" y="1745673"/>
            <a:ext cx="8771466" cy="4247317"/>
          </a:xfrm>
          <a:prstGeom prst="rect">
            <a:avLst/>
          </a:prstGeom>
          <a:noFill/>
        </p:spPr>
        <p:txBody>
          <a:bodyPr wrap="square" rtlCol="0">
            <a:spAutoFit/>
          </a:bodyPr>
          <a:lstStyle/>
          <a:p>
            <a:pPr marL="285750" indent="-285750">
              <a:buFont typeface="Wingdings" panose="05000000000000000000" pitchFamily="2" charset="2"/>
              <a:buChar char="Ø"/>
            </a:pPr>
            <a:r>
              <a:rPr lang="en-AU" dirty="0" smtClean="0">
                <a:sym typeface="Wingdings" panose="05000000000000000000" pitchFamily="2" charset="2"/>
              </a:rPr>
              <a:t>Salinity Management</a:t>
            </a:r>
          </a:p>
          <a:p>
            <a:pPr marL="285750" indent="-285750">
              <a:buFont typeface="Wingdings" panose="05000000000000000000" pitchFamily="2" charset="2"/>
              <a:buChar char="Ø"/>
            </a:pPr>
            <a:endParaRPr lang="en-AU" dirty="0">
              <a:sym typeface="Wingdings" panose="05000000000000000000" pitchFamily="2" charset="2"/>
            </a:endParaRPr>
          </a:p>
          <a:p>
            <a:pPr marL="285750" indent="-285750">
              <a:buFont typeface="Wingdings" panose="05000000000000000000" pitchFamily="2" charset="2"/>
              <a:buChar char="Ø"/>
            </a:pPr>
            <a:r>
              <a:rPr lang="en-AU" dirty="0" smtClean="0">
                <a:sym typeface="Wingdings" panose="05000000000000000000" pitchFamily="2" charset="2"/>
              </a:rPr>
              <a:t>Shade and shelter for livestock</a:t>
            </a:r>
          </a:p>
          <a:p>
            <a:pPr marL="285750" indent="-285750">
              <a:buFont typeface="Wingdings" panose="05000000000000000000" pitchFamily="2" charset="2"/>
              <a:buChar char="Ø"/>
            </a:pPr>
            <a:endParaRPr lang="en-AU" dirty="0">
              <a:sym typeface="Wingdings" panose="05000000000000000000" pitchFamily="2" charset="2"/>
            </a:endParaRPr>
          </a:p>
          <a:p>
            <a:pPr marL="285750" indent="-285750">
              <a:buFont typeface="Wingdings" panose="05000000000000000000" pitchFamily="2" charset="2"/>
              <a:buChar char="Ø"/>
            </a:pPr>
            <a:r>
              <a:rPr lang="en-AU" dirty="0" smtClean="0">
                <a:sym typeface="Wingdings" panose="05000000000000000000" pitchFamily="2" charset="2"/>
              </a:rPr>
              <a:t>Carbon sequestration – </a:t>
            </a:r>
            <a:r>
              <a:rPr lang="en-AU" dirty="0" err="1" smtClean="0">
                <a:sym typeface="Wingdings" panose="05000000000000000000" pitchFamily="2" charset="2"/>
              </a:rPr>
              <a:t>e.g</a:t>
            </a:r>
            <a:r>
              <a:rPr lang="en-AU" dirty="0" smtClean="0">
                <a:sym typeface="Wingdings" panose="05000000000000000000" pitchFamily="2" charset="2"/>
              </a:rPr>
              <a:t> oil </a:t>
            </a:r>
            <a:r>
              <a:rPr lang="en-AU" dirty="0" err="1" smtClean="0">
                <a:sym typeface="Wingdings" panose="05000000000000000000" pitchFamily="2" charset="2"/>
              </a:rPr>
              <a:t>mallees</a:t>
            </a:r>
            <a:endParaRPr lang="en-AU" dirty="0" smtClean="0">
              <a:sym typeface="Wingdings" panose="05000000000000000000" pitchFamily="2" charset="2"/>
            </a:endParaRPr>
          </a:p>
          <a:p>
            <a:pPr marL="285750" indent="-285750">
              <a:buFont typeface="Wingdings" panose="05000000000000000000" pitchFamily="2" charset="2"/>
              <a:buChar char="Ø"/>
            </a:pPr>
            <a:endParaRPr lang="en-AU" dirty="0">
              <a:sym typeface="Wingdings" panose="05000000000000000000" pitchFamily="2" charset="2"/>
            </a:endParaRPr>
          </a:p>
          <a:p>
            <a:pPr marL="285750" indent="-285750">
              <a:buFont typeface="Wingdings" panose="05000000000000000000" pitchFamily="2" charset="2"/>
              <a:buChar char="Ø"/>
            </a:pPr>
            <a:r>
              <a:rPr lang="en-AU" dirty="0" smtClean="0">
                <a:sym typeface="Wingdings" panose="05000000000000000000" pitchFamily="2" charset="2"/>
              </a:rPr>
              <a:t>Fodder for livestock – e.g. forage shrubs can provide valuable green feed for livestock during summer and autumn and during drought periods</a:t>
            </a:r>
          </a:p>
          <a:p>
            <a:pPr marL="285750" indent="-285750">
              <a:buFont typeface="Wingdings" panose="05000000000000000000" pitchFamily="2" charset="2"/>
              <a:buChar char="Ø"/>
            </a:pPr>
            <a:endParaRPr lang="en-AU" dirty="0">
              <a:sym typeface="Wingdings" panose="05000000000000000000" pitchFamily="2" charset="2"/>
            </a:endParaRPr>
          </a:p>
          <a:p>
            <a:pPr marL="285750" indent="-285750">
              <a:buFont typeface="Wingdings" panose="05000000000000000000" pitchFamily="2" charset="2"/>
              <a:buChar char="Ø"/>
            </a:pPr>
            <a:r>
              <a:rPr lang="en-AU" dirty="0" smtClean="0">
                <a:sym typeface="Wingdings" panose="05000000000000000000" pitchFamily="2" charset="2"/>
              </a:rPr>
              <a:t>Wind and/or water erosion control</a:t>
            </a:r>
          </a:p>
          <a:p>
            <a:pPr marL="285750" indent="-285750">
              <a:buFont typeface="Wingdings" panose="05000000000000000000" pitchFamily="2" charset="2"/>
              <a:buChar char="Ø"/>
            </a:pPr>
            <a:endParaRPr lang="en-AU" dirty="0">
              <a:sym typeface="Wingdings" panose="05000000000000000000" pitchFamily="2" charset="2"/>
            </a:endParaRPr>
          </a:p>
          <a:p>
            <a:pPr marL="285750" indent="-285750">
              <a:buFont typeface="Wingdings" panose="05000000000000000000" pitchFamily="2" charset="2"/>
              <a:buChar char="Ø"/>
            </a:pPr>
            <a:r>
              <a:rPr lang="en-AU" dirty="0" smtClean="0">
                <a:sym typeface="Wingdings" panose="05000000000000000000" pitchFamily="2" charset="2"/>
              </a:rPr>
              <a:t>Wildlife habitats and corridors</a:t>
            </a:r>
          </a:p>
          <a:p>
            <a:pPr marL="285750" indent="-285750">
              <a:buFont typeface="Wingdings" panose="05000000000000000000" pitchFamily="2" charset="2"/>
              <a:buChar char="Ø"/>
            </a:pPr>
            <a:endParaRPr lang="en-AU" dirty="0">
              <a:sym typeface="Wingdings" panose="05000000000000000000" pitchFamily="2" charset="2"/>
            </a:endParaRPr>
          </a:p>
          <a:p>
            <a:pPr marL="285750" indent="-285750">
              <a:buFont typeface="Wingdings" panose="05000000000000000000" pitchFamily="2" charset="2"/>
              <a:buChar char="Ø"/>
            </a:pPr>
            <a:r>
              <a:rPr lang="en-AU" dirty="0" smtClean="0">
                <a:sym typeface="Wingdings" panose="05000000000000000000" pitchFamily="2" charset="2"/>
              </a:rPr>
              <a:t>Harvesting firewood and timber – e.g. timber crops are an option for production in higher rainfall areas of the </a:t>
            </a:r>
            <a:r>
              <a:rPr lang="en-AU" dirty="0" err="1" smtClean="0">
                <a:sym typeface="Wingdings" panose="05000000000000000000" pitchFamily="2" charset="2"/>
              </a:rPr>
              <a:t>Wheatbelt</a:t>
            </a:r>
            <a:r>
              <a:rPr lang="en-AU" dirty="0" smtClean="0">
                <a:sym typeface="Wingdings" panose="05000000000000000000" pitchFamily="2" charset="2"/>
              </a:rPr>
              <a:t>.</a:t>
            </a:r>
            <a:endParaRPr lang="en-AU" dirty="0"/>
          </a:p>
        </p:txBody>
      </p:sp>
    </p:spTree>
    <p:extLst>
      <p:ext uri="{BB962C8B-B14F-4D97-AF65-F5344CB8AC3E}">
        <p14:creationId xmlns:p14="http://schemas.microsoft.com/office/powerpoint/2010/main" val="2068990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Agroforestry Practices</a:t>
            </a:r>
            <a:endParaRPr lang="en-AU" dirty="0"/>
          </a:p>
        </p:txBody>
      </p:sp>
      <p:sp>
        <p:nvSpPr>
          <p:cNvPr id="3" name="TextBox 2"/>
          <p:cNvSpPr txBox="1"/>
          <p:nvPr/>
        </p:nvSpPr>
        <p:spPr>
          <a:xfrm>
            <a:off x="858982" y="1288473"/>
            <a:ext cx="8257309" cy="5632311"/>
          </a:xfrm>
          <a:prstGeom prst="rect">
            <a:avLst/>
          </a:prstGeom>
          <a:noFill/>
        </p:spPr>
        <p:txBody>
          <a:bodyPr wrap="square" rtlCol="0">
            <a:spAutoFit/>
          </a:bodyPr>
          <a:lstStyle/>
          <a:p>
            <a:pPr marL="285750" indent="-285750">
              <a:buFont typeface="Wingdings" panose="05000000000000000000" pitchFamily="2" charset="2"/>
              <a:buChar char="Ø"/>
            </a:pPr>
            <a:r>
              <a:rPr lang="en-AU" dirty="0" smtClean="0">
                <a:latin typeface="Arial" panose="020B0604020202020204" pitchFamily="34" charset="0"/>
                <a:cs typeface="Arial" panose="020B0604020202020204" pitchFamily="34" charset="0"/>
                <a:sym typeface="Wingdings" panose="05000000000000000000" pitchFamily="2" charset="2"/>
              </a:rPr>
              <a:t>EXAMPLES:</a:t>
            </a:r>
          </a:p>
          <a:p>
            <a:pPr marL="285750" indent="-285750">
              <a:buFont typeface="Arial" panose="020B0604020202020204" pitchFamily="34" charset="0"/>
              <a:buChar char="•"/>
            </a:pPr>
            <a:r>
              <a:rPr lang="en-AU" b="1" dirty="0" smtClean="0">
                <a:latin typeface="Arial" panose="020B0604020202020204" pitchFamily="34" charset="0"/>
                <a:cs typeface="Arial" panose="020B0604020202020204" pitchFamily="34" charset="0"/>
                <a:sym typeface="Wingdings" panose="05000000000000000000" pitchFamily="2" charset="2"/>
              </a:rPr>
              <a:t>Forest farming </a:t>
            </a:r>
            <a:r>
              <a:rPr lang="en-AU" dirty="0" smtClean="0">
                <a:latin typeface="Arial" panose="020B0604020202020204" pitchFamily="34" charset="0"/>
                <a:cs typeface="Arial" panose="020B0604020202020204" pitchFamily="34" charset="0"/>
                <a:sym typeface="Wingdings" panose="05000000000000000000" pitchFamily="2" charset="2"/>
              </a:rPr>
              <a:t>– intensive management, intentional manipulation and integration of woodlands. Managed forest canopy to produce non-timber products. </a:t>
            </a:r>
            <a:r>
              <a:rPr lang="en-AU" i="1" dirty="0" smtClean="0">
                <a:latin typeface="Arial" panose="020B0604020202020204" pitchFamily="34" charset="0"/>
                <a:cs typeface="Arial" panose="020B0604020202020204" pitchFamily="34" charset="0"/>
                <a:sym typeface="Wingdings" panose="05000000000000000000" pitchFamily="2" charset="2"/>
              </a:rPr>
              <a:t>Benefits: Increase cash flow, diversify operations and income, such as handicrafts and food products.</a:t>
            </a:r>
          </a:p>
          <a:p>
            <a:endParaRPr lang="en-AU"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AU" b="1" dirty="0" smtClean="0">
                <a:latin typeface="Arial" panose="020B0604020202020204" pitchFamily="34" charset="0"/>
                <a:cs typeface="Arial" panose="020B0604020202020204" pitchFamily="34" charset="0"/>
                <a:sym typeface="Wingdings" panose="05000000000000000000" pitchFamily="2" charset="2"/>
              </a:rPr>
              <a:t>Alley farming or cropping </a:t>
            </a:r>
            <a:r>
              <a:rPr lang="en-AU" dirty="0" smtClean="0">
                <a:latin typeface="Arial" panose="020B0604020202020204" pitchFamily="34" charset="0"/>
                <a:cs typeface="Arial" panose="020B0604020202020204" pitchFamily="34" charset="0"/>
                <a:sym typeface="Wingdings" panose="05000000000000000000" pitchFamily="2" charset="2"/>
              </a:rPr>
              <a:t>– growing a perennial or annual crop, such as wheat, barley, oats, in the alley ways between rows of a long term tree crop. Agricultural crop produces an income for farmer. </a:t>
            </a:r>
            <a:r>
              <a:rPr lang="en-AU" i="1" dirty="0" smtClean="0">
                <a:latin typeface="Arial" panose="020B0604020202020204" pitchFamily="34" charset="0"/>
                <a:cs typeface="Arial" panose="020B0604020202020204" pitchFamily="34" charset="0"/>
                <a:sym typeface="Wingdings" panose="05000000000000000000" pitchFamily="2" charset="2"/>
              </a:rPr>
              <a:t>Benefits: diversify farming operation, protect crops, store carbon, improve water quality, helps with salinity issues, reduce erosion, provide wildlife habitats.  </a:t>
            </a:r>
          </a:p>
          <a:p>
            <a:pPr marL="285750" indent="-285750">
              <a:buFont typeface="Arial" panose="020B0604020202020204" pitchFamily="34" charset="0"/>
              <a:buChar char="•"/>
            </a:pPr>
            <a:endParaRPr lang="en-AU"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AU" b="1" dirty="0" smtClean="0">
                <a:latin typeface="Arial" panose="020B0604020202020204" pitchFamily="34" charset="0"/>
                <a:cs typeface="Arial" panose="020B0604020202020204" pitchFamily="34" charset="0"/>
                <a:sym typeface="Wingdings" panose="05000000000000000000" pitchFamily="2" charset="2"/>
              </a:rPr>
              <a:t>Windbreaks </a:t>
            </a:r>
            <a:r>
              <a:rPr lang="en-AU" dirty="0" smtClean="0">
                <a:latin typeface="Arial" panose="020B0604020202020204" pitchFamily="34" charset="0"/>
                <a:cs typeface="Arial" panose="020B0604020202020204" pitchFamily="34" charset="0"/>
                <a:sym typeface="Wingdings" panose="05000000000000000000" pitchFamily="2" charset="2"/>
              </a:rPr>
              <a:t>– planting of multiple or single rows of trees or shrubs. Modify and redirect wind. Helps to deal with wind erosion issues </a:t>
            </a:r>
            <a:r>
              <a:rPr lang="en-AU" dirty="0" err="1" smtClean="0">
                <a:latin typeface="Arial" panose="020B0604020202020204" pitchFamily="34" charset="0"/>
                <a:cs typeface="Arial" panose="020B0604020202020204" pitchFamily="34" charset="0"/>
                <a:sym typeface="Wingdings" panose="05000000000000000000" pitchFamily="2" charset="2"/>
              </a:rPr>
              <a:t>etc</a:t>
            </a:r>
            <a:r>
              <a:rPr lang="en-AU" dirty="0" smtClean="0">
                <a:latin typeface="Arial" panose="020B0604020202020204" pitchFamily="34" charset="0"/>
                <a:cs typeface="Arial" panose="020B0604020202020204" pitchFamily="34" charset="0"/>
                <a:sym typeface="Wingdings" panose="05000000000000000000" pitchFamily="2" charset="2"/>
              </a:rPr>
              <a:t>… </a:t>
            </a:r>
            <a:r>
              <a:rPr lang="en-AU" i="1" dirty="0" smtClean="0">
                <a:latin typeface="Arial" panose="020B0604020202020204" pitchFamily="34" charset="0"/>
                <a:cs typeface="Arial" panose="020B0604020202020204" pitchFamily="34" charset="0"/>
                <a:sym typeface="Wingdings" panose="05000000000000000000" pitchFamily="2" charset="2"/>
              </a:rPr>
              <a:t>Benefits: shelter livestock, increase crop yields, provide habitats for wildlife, sequester carbon</a:t>
            </a:r>
          </a:p>
          <a:p>
            <a:pPr marL="285750" indent="-285750">
              <a:buFont typeface="Arial" panose="020B0604020202020204" pitchFamily="34" charset="0"/>
              <a:buChar char="•"/>
            </a:pPr>
            <a:endParaRPr lang="en-AU" dirty="0" smtClean="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r>
              <a:rPr lang="en-AU" b="1" dirty="0" smtClean="0">
                <a:latin typeface="Arial" panose="020B0604020202020204" pitchFamily="34" charset="0"/>
                <a:cs typeface="Arial" panose="020B0604020202020204" pitchFamily="34" charset="0"/>
                <a:sym typeface="Wingdings" panose="05000000000000000000" pitchFamily="2" charset="2"/>
              </a:rPr>
              <a:t>Forest buffers around water bodies, such as rivers – </a:t>
            </a:r>
            <a:r>
              <a:rPr lang="en-AU" i="1" dirty="0" smtClean="0">
                <a:latin typeface="Arial" panose="020B0604020202020204" pitchFamily="34" charset="0"/>
                <a:cs typeface="Arial" panose="020B0604020202020204" pitchFamily="34" charset="0"/>
                <a:sym typeface="Wingdings" panose="05000000000000000000" pitchFamily="2" charset="2"/>
              </a:rPr>
              <a:t>Benefits: protect stream banks, protect aquatic habitats, clean water, flood protection</a:t>
            </a:r>
            <a:endParaRPr lang="en-AU" b="1" dirty="0">
              <a:latin typeface="Arial" panose="020B0604020202020204" pitchFamily="34" charset="0"/>
              <a:cs typeface="Arial" panose="020B0604020202020204" pitchFamily="34" charset="0"/>
              <a:sym typeface="Wingdings" panose="05000000000000000000" pitchFamily="2" charset="2"/>
            </a:endParaRPr>
          </a:p>
          <a:p>
            <a:pPr marL="285750" indent="-285750">
              <a:buFont typeface="Arial" panose="020B0604020202020204" pitchFamily="34" charset="0"/>
              <a:buChar char="•"/>
            </a:pPr>
            <a:endParaRPr lang="en-AU" dirty="0"/>
          </a:p>
        </p:txBody>
      </p:sp>
    </p:spTree>
    <p:extLst>
      <p:ext uri="{BB962C8B-B14F-4D97-AF65-F5344CB8AC3E}">
        <p14:creationId xmlns:p14="http://schemas.microsoft.com/office/powerpoint/2010/main" val="1490166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BENEFITS &amp; COSTS of Agroforestry</a:t>
            </a:r>
            <a:br>
              <a:rPr lang="en-AU" dirty="0" smtClean="0"/>
            </a:br>
            <a:r>
              <a:rPr lang="en-AU" b="1" dirty="0" smtClean="0">
                <a:solidFill>
                  <a:srgbClr val="0070C0"/>
                </a:solidFill>
              </a:rPr>
              <a:t>SOCIAL</a:t>
            </a:r>
            <a:endParaRPr lang="en-AU" b="1" dirty="0">
              <a:solidFill>
                <a:srgbClr val="0070C0"/>
              </a:solidFill>
            </a:endParaRPr>
          </a:p>
        </p:txBody>
      </p:sp>
      <p:pic>
        <p:nvPicPr>
          <p:cNvPr id="3" name="Picture 2" descr="C:\Users\e2041615\AppData\Local\Microsoft\Windows\Temporary Internet Files\Content.IE5\TM8SEV2T\occupations_farmer[1].gif"/>
          <p:cNvPicPr/>
          <p:nvPr/>
        </p:nvPicPr>
        <p:blipFill>
          <a:blip r:embed="rId2">
            <a:extLst>
              <a:ext uri="{28A0092B-C50C-407E-A947-70E740481C1C}">
                <a14:useLocalDpi xmlns:a14="http://schemas.microsoft.com/office/drawing/2010/main" val="0"/>
              </a:ext>
            </a:extLst>
          </a:blip>
          <a:srcRect/>
          <a:stretch>
            <a:fillRect/>
          </a:stretch>
        </p:blipFill>
        <p:spPr bwMode="auto">
          <a:xfrm>
            <a:off x="10786553" y="1270000"/>
            <a:ext cx="1190625" cy="1838325"/>
          </a:xfrm>
          <a:prstGeom prst="rect">
            <a:avLst/>
          </a:prstGeom>
          <a:noFill/>
          <a:ln>
            <a:noFill/>
          </a:ln>
        </p:spPr>
      </p:pic>
      <p:sp>
        <p:nvSpPr>
          <p:cNvPr id="8" name="TextBox 7"/>
          <p:cNvSpPr txBox="1"/>
          <p:nvPr/>
        </p:nvSpPr>
        <p:spPr>
          <a:xfrm>
            <a:off x="6761018" y="1787236"/>
            <a:ext cx="2327564" cy="369332"/>
          </a:xfrm>
          <a:prstGeom prst="rect">
            <a:avLst/>
          </a:prstGeom>
          <a:noFill/>
        </p:spPr>
        <p:txBody>
          <a:bodyPr wrap="square" rtlCol="0">
            <a:spAutoFit/>
          </a:bodyPr>
          <a:lstStyle/>
          <a:p>
            <a:r>
              <a:rPr lang="en-AU" dirty="0" smtClean="0"/>
              <a:t> </a:t>
            </a:r>
            <a:endParaRPr lang="en-AU" dirty="0"/>
          </a:p>
        </p:txBody>
      </p:sp>
      <p:sp>
        <p:nvSpPr>
          <p:cNvPr id="9" name="Cloud Callout 8"/>
          <p:cNvSpPr/>
          <p:nvPr/>
        </p:nvSpPr>
        <p:spPr>
          <a:xfrm>
            <a:off x="8908473" y="332509"/>
            <a:ext cx="2473392" cy="1597891"/>
          </a:xfrm>
          <a:prstGeom prst="cloudCallout">
            <a:avLst>
              <a:gd name="adj1" fmla="val 40223"/>
              <a:gd name="adj2" fmla="val 408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TextBox 10"/>
          <p:cNvSpPr txBox="1"/>
          <p:nvPr/>
        </p:nvSpPr>
        <p:spPr>
          <a:xfrm>
            <a:off x="560274" y="1797653"/>
            <a:ext cx="4005502" cy="4708981"/>
          </a:xfrm>
          <a:prstGeom prst="rect">
            <a:avLst/>
          </a:prstGeom>
          <a:noFill/>
          <a:ln w="12700">
            <a:solidFill>
              <a:schemeClr val="tx1"/>
            </a:solidFill>
          </a:ln>
        </p:spPr>
        <p:txBody>
          <a:bodyPr wrap="square" rtlCol="0">
            <a:spAutoFit/>
          </a:bodyPr>
          <a:lstStyle/>
          <a:p>
            <a:r>
              <a:rPr lang="en-AU" dirty="0" smtClean="0"/>
              <a:t> </a:t>
            </a:r>
            <a:r>
              <a:rPr lang="en-AU" b="1" u="sng" dirty="0" smtClean="0">
                <a:solidFill>
                  <a:srgbClr val="0070C0"/>
                </a:solidFill>
              </a:rPr>
              <a:t>Social Benefits</a:t>
            </a:r>
            <a:r>
              <a:rPr lang="en-AU" dirty="0" smtClean="0"/>
              <a:t>:</a:t>
            </a:r>
          </a:p>
          <a:p>
            <a:endParaRPr lang="en-AU" dirty="0"/>
          </a:p>
          <a:p>
            <a:r>
              <a:rPr lang="en-AU" dirty="0" smtClean="0"/>
              <a:t>List examples of the social benefits</a:t>
            </a:r>
          </a:p>
          <a:p>
            <a:r>
              <a:rPr lang="en-AU" dirty="0"/>
              <a:t> </a:t>
            </a:r>
            <a:endParaRPr lang="en-AU" sz="1200" dirty="0"/>
          </a:p>
          <a:p>
            <a:pPr marL="171450" indent="-171450">
              <a:buFont typeface="Arial" panose="020B0604020202020204" pitchFamily="34" charset="0"/>
              <a:buChar char="•"/>
            </a:pPr>
            <a:r>
              <a:rPr lang="en-AU" sz="1200" dirty="0" smtClean="0"/>
              <a:t>Increased land values - </a:t>
            </a:r>
            <a:r>
              <a:rPr lang="en-AU" sz="1200" b="1" dirty="0">
                <a:latin typeface="Arial" panose="020B0604020202020204" pitchFamily="34" charset="0"/>
                <a:cs typeface="Arial" panose="020B0604020202020204" pitchFamily="34" charset="0"/>
                <a:sym typeface="Wingdings" panose="05000000000000000000" pitchFamily="2" charset="2"/>
              </a:rPr>
              <a:t>Trees increase land and/or property values </a:t>
            </a:r>
            <a:r>
              <a:rPr lang="en-AU" sz="1200" dirty="0">
                <a:latin typeface="Arial" panose="020B0604020202020204" pitchFamily="34" charset="0"/>
                <a:cs typeface="Arial" panose="020B0604020202020204" pitchFamily="34" charset="0"/>
                <a:sym typeface="Wingdings" panose="05000000000000000000" pitchFamily="2" charset="2"/>
              </a:rPr>
              <a:t>– Well-planted properties may increase value by up to 15%. </a:t>
            </a:r>
            <a:endParaRPr lang="en-AU" sz="1200" dirty="0" smtClean="0">
              <a:latin typeface="Arial" panose="020B0604020202020204" pitchFamily="34" charset="0"/>
              <a:cs typeface="Arial" panose="020B0604020202020204" pitchFamily="34" charset="0"/>
              <a:sym typeface="Wingdings" panose="05000000000000000000" pitchFamily="2" charset="2"/>
            </a:endParaRPr>
          </a:p>
          <a:p>
            <a:pPr marL="171450" indent="-171450">
              <a:buFont typeface="Arial" panose="020B0604020202020204" pitchFamily="34" charset="0"/>
              <a:buChar char="•"/>
            </a:pPr>
            <a:endParaRPr lang="en-AU" sz="1200" dirty="0">
              <a:latin typeface="Arial" panose="020B0604020202020204" pitchFamily="34" charset="0"/>
              <a:cs typeface="Arial" panose="020B0604020202020204" pitchFamily="34" charset="0"/>
              <a:sym typeface="Wingdings" panose="05000000000000000000" pitchFamily="2" charset="2"/>
            </a:endParaRP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sym typeface="Wingdings" panose="05000000000000000000" pitchFamily="2" charset="2"/>
              </a:rPr>
              <a:t>Community involvement such as sporting organisations assisting with tree planting efforts.</a:t>
            </a:r>
          </a:p>
          <a:p>
            <a:pPr marL="171450" indent="-171450">
              <a:buFont typeface="Arial" panose="020B0604020202020204" pitchFamily="34" charset="0"/>
              <a:buChar char="•"/>
            </a:pPr>
            <a:endParaRPr lang="en-AU" sz="1200" dirty="0" smtClean="0">
              <a:latin typeface="Arial" panose="020B0604020202020204" pitchFamily="34" charset="0"/>
              <a:cs typeface="Arial" panose="020B0604020202020204" pitchFamily="34" charset="0"/>
              <a:sym typeface="Wingdings" panose="05000000000000000000" pitchFamily="2" charset="2"/>
            </a:endParaRPr>
          </a:p>
          <a:p>
            <a:pPr marL="171450" indent="-171450">
              <a:buFont typeface="Arial" panose="020B0604020202020204" pitchFamily="34" charset="0"/>
              <a:buChar char="•"/>
            </a:pPr>
            <a:r>
              <a:rPr lang="en-AU" sz="1200" dirty="0" smtClean="0">
                <a:latin typeface="Arial" panose="020B0604020202020204" pitchFamily="34" charset="0"/>
                <a:cs typeface="Arial" panose="020B0604020202020204" pitchFamily="34" charset="0"/>
                <a:sym typeface="Wingdings" panose="05000000000000000000" pitchFamily="2" charset="2"/>
              </a:rPr>
              <a:t>Agroforestry and trees could reduce stress levels of farmers.</a:t>
            </a:r>
            <a:endParaRPr lang="en-AU" sz="1200" dirty="0">
              <a:latin typeface="Arial" panose="020B0604020202020204" pitchFamily="34" charset="0"/>
              <a:cs typeface="Arial" panose="020B0604020202020204" pitchFamily="34" charset="0"/>
              <a:sym typeface="Wingdings" panose="05000000000000000000" pitchFamily="2" charset="2"/>
            </a:endParaRPr>
          </a:p>
          <a:p>
            <a:r>
              <a:rPr lang="en-AU" sz="1200" dirty="0" smtClean="0">
                <a:latin typeface="Arial" panose="020B0604020202020204" pitchFamily="34" charset="0"/>
                <a:cs typeface="Arial" panose="020B0604020202020204" pitchFamily="34" charset="0"/>
                <a:sym typeface="Wingdings" panose="05000000000000000000" pitchFamily="2" charset="2"/>
              </a:rPr>
              <a:t>---------------------------------------------------------------------------</a:t>
            </a:r>
            <a:endParaRPr lang="en-AU" sz="1200" dirty="0"/>
          </a:p>
          <a:p>
            <a:r>
              <a:rPr lang="en-AU" dirty="0" smtClean="0"/>
              <a:t>ADD OTHERS?</a:t>
            </a:r>
          </a:p>
          <a:p>
            <a:endParaRPr lang="en-AU" dirty="0"/>
          </a:p>
          <a:p>
            <a:endParaRPr lang="en-AU" dirty="0" smtClean="0"/>
          </a:p>
          <a:p>
            <a:endParaRPr lang="en-AU" dirty="0"/>
          </a:p>
          <a:p>
            <a:endParaRPr lang="en-AU" dirty="0" smtClean="0"/>
          </a:p>
          <a:p>
            <a:endParaRPr lang="en-AU" dirty="0"/>
          </a:p>
        </p:txBody>
      </p:sp>
      <p:sp>
        <p:nvSpPr>
          <p:cNvPr id="12" name="TextBox 11"/>
          <p:cNvSpPr txBox="1"/>
          <p:nvPr/>
        </p:nvSpPr>
        <p:spPr>
          <a:xfrm>
            <a:off x="4917258" y="1797653"/>
            <a:ext cx="4005502" cy="4801314"/>
          </a:xfrm>
          <a:prstGeom prst="rect">
            <a:avLst/>
          </a:prstGeom>
          <a:noFill/>
          <a:ln w="9525">
            <a:solidFill>
              <a:schemeClr val="tx1"/>
            </a:solidFill>
          </a:ln>
        </p:spPr>
        <p:txBody>
          <a:bodyPr wrap="square" rtlCol="0">
            <a:spAutoFit/>
          </a:bodyPr>
          <a:lstStyle/>
          <a:p>
            <a:r>
              <a:rPr lang="en-AU" dirty="0" smtClean="0"/>
              <a:t> </a:t>
            </a:r>
            <a:r>
              <a:rPr lang="en-AU" b="1" u="sng" dirty="0" smtClean="0">
                <a:solidFill>
                  <a:srgbClr val="0070C0"/>
                </a:solidFill>
              </a:rPr>
              <a:t>Social Costs:</a:t>
            </a:r>
          </a:p>
          <a:p>
            <a:r>
              <a:rPr lang="en-AU" dirty="0"/>
              <a:t> </a:t>
            </a:r>
            <a:endParaRPr lang="en-AU" dirty="0" smtClean="0"/>
          </a:p>
          <a:p>
            <a:r>
              <a:rPr lang="en-AU" dirty="0" smtClean="0"/>
              <a:t>List examples of the social costs</a:t>
            </a:r>
          </a:p>
          <a:p>
            <a:endParaRPr lang="en-AU" dirty="0" smtClean="0"/>
          </a:p>
          <a:p>
            <a:pPr marL="171450" indent="-171450">
              <a:buFont typeface="Arial" panose="020B0604020202020204" pitchFamily="34" charset="0"/>
              <a:buChar char="•"/>
            </a:pPr>
            <a:r>
              <a:rPr lang="en-AU" sz="1200" dirty="0" smtClean="0"/>
              <a:t>Costs of NRM (Natural Resource Management) consultation – discussions with various stakeholders about agroforestry – differences in opinion. Why?</a:t>
            </a:r>
          </a:p>
          <a:p>
            <a:pPr marL="171450" indent="-171450">
              <a:buFont typeface="Arial" panose="020B0604020202020204" pitchFamily="34" charset="0"/>
              <a:buChar char="•"/>
            </a:pPr>
            <a:endParaRPr lang="en-AU" sz="1200" dirty="0"/>
          </a:p>
          <a:p>
            <a:pPr marL="171450" indent="-171450">
              <a:buFont typeface="Arial" panose="020B0604020202020204" pitchFamily="34" charset="0"/>
              <a:buChar char="•"/>
            </a:pPr>
            <a:r>
              <a:rPr lang="en-AU" sz="1200" dirty="0" smtClean="0"/>
              <a:t>Farms maybe owned in partnership so agreement between people involved in the partnership may be difficult to achieve, as one partner may not agree with benefits of agroforestry and vice versa.</a:t>
            </a:r>
          </a:p>
          <a:p>
            <a:pPr marL="171450" indent="-171450">
              <a:buFont typeface="Arial" panose="020B0604020202020204" pitchFamily="34" charset="0"/>
              <a:buChar char="•"/>
            </a:pPr>
            <a:endParaRPr lang="en-AU" sz="1200" dirty="0"/>
          </a:p>
          <a:p>
            <a:pPr marL="171450" indent="-171450">
              <a:buFont typeface="Arial" panose="020B0604020202020204" pitchFamily="34" charset="0"/>
              <a:buChar char="•"/>
            </a:pPr>
            <a:r>
              <a:rPr lang="en-AU" sz="1200" dirty="0" smtClean="0"/>
              <a:t>Not re-vegetating or using agroforestry could result in a decline or decrease in property values or not being able to sell a farming property or reduction in offers placed on the farm, which could lead to stress on families and farmers.</a:t>
            </a:r>
          </a:p>
          <a:p>
            <a:pPr marL="171450" indent="-171450">
              <a:buFont typeface="Arial" panose="020B0604020202020204" pitchFamily="34" charset="0"/>
              <a:buChar char="•"/>
            </a:pPr>
            <a:endParaRPr lang="en-AU" sz="1200" dirty="0"/>
          </a:p>
          <a:p>
            <a:endParaRPr lang="en-AU" dirty="0"/>
          </a:p>
          <a:p>
            <a:endParaRPr lang="en-AU" dirty="0" smtClean="0"/>
          </a:p>
          <a:p>
            <a:endParaRPr lang="en-AU" dirty="0"/>
          </a:p>
        </p:txBody>
      </p:sp>
    </p:spTree>
    <p:extLst>
      <p:ext uri="{BB962C8B-B14F-4D97-AF65-F5344CB8AC3E}">
        <p14:creationId xmlns:p14="http://schemas.microsoft.com/office/powerpoint/2010/main" val="427294059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1310</TotalTime>
  <Words>1238</Words>
  <Application>Microsoft Office PowerPoint</Application>
  <PresentationFormat>Widescreen</PresentationFormat>
  <Paragraphs>169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Trebuchet MS</vt:lpstr>
      <vt:lpstr>Wingdings</vt:lpstr>
      <vt:lpstr>Wingdings 2</vt:lpstr>
      <vt:lpstr>Wingdings 3</vt:lpstr>
      <vt:lpstr>Facet</vt:lpstr>
      <vt:lpstr>ATAR Unit 3-Geography Depth Study 2</vt:lpstr>
      <vt:lpstr>A specific example – Use text book  Page 143  * Read page 143 – ‘Agroforestry’  * Take file notes  * Use specific examples – EXAMPLES of where it is taking place, including the Oil Mallee Project.  * Read page 148 – ‘Read the evaluation of programs – Agroforestry’.  * Take file notes   </vt:lpstr>
      <vt:lpstr>What is Agroforestry?</vt:lpstr>
      <vt:lpstr>Agroforestry – Links to Adaptation to and Mitigation of Global Climate Change</vt:lpstr>
      <vt:lpstr>Key Information – Linking to Global Climate Change  (Natural &amp; Anthropogenic)</vt:lpstr>
      <vt:lpstr>Agroforestry –  Links to “What is carbon farming?”</vt:lpstr>
      <vt:lpstr>Objectives of Agroforestry – What the farmer wants to achieve by revegetating an area?</vt:lpstr>
      <vt:lpstr>Agroforestry Practices</vt:lpstr>
      <vt:lpstr>BENEFITS &amp; COSTS of Agroforestry SOCIAL</vt:lpstr>
      <vt:lpstr>BENEFITS &amp; COSTS of Agroforestry ECONOMIC</vt:lpstr>
      <vt:lpstr>BENEFITS &amp; COSTS of Agroforestry ENVIRONMENTAL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Depth Study 2</dc:title>
  <dc:creator>Owner</dc:creator>
  <cp:lastModifiedBy>RINTOUL Brooke [Narrogin Senior High School]</cp:lastModifiedBy>
  <cp:revision>79</cp:revision>
  <cp:lastPrinted>2017-05-12T01:49:35Z</cp:lastPrinted>
  <dcterms:created xsi:type="dcterms:W3CDTF">2016-05-17T13:00:53Z</dcterms:created>
  <dcterms:modified xsi:type="dcterms:W3CDTF">2019-05-24T12:45:30Z</dcterms:modified>
</cp:coreProperties>
</file>