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325" r:id="rId4"/>
    <p:sldId id="266" r:id="rId5"/>
    <p:sldId id="267" r:id="rId6"/>
    <p:sldId id="339" r:id="rId7"/>
    <p:sldId id="298" r:id="rId8"/>
    <p:sldId id="341" r:id="rId9"/>
    <p:sldId id="301" r:id="rId10"/>
    <p:sldId id="331" r:id="rId11"/>
    <p:sldId id="333" r:id="rId12"/>
    <p:sldId id="280" r:id="rId13"/>
    <p:sldId id="282" r:id="rId14"/>
    <p:sldId id="286" r:id="rId15"/>
    <p:sldId id="289" r:id="rId16"/>
    <p:sldId id="292" r:id="rId17"/>
    <p:sldId id="293" r:id="rId18"/>
    <p:sldId id="309" r:id="rId19"/>
    <p:sldId id="311" r:id="rId20"/>
    <p:sldId id="312" r:id="rId21"/>
    <p:sldId id="314" r:id="rId22"/>
    <p:sldId id="317" r:id="rId23"/>
    <p:sldId id="319" r:id="rId24"/>
    <p:sldId id="321" r:id="rId25"/>
    <p:sldId id="322" r:id="rId26"/>
    <p:sldId id="323" r:id="rId27"/>
    <p:sldId id="308" r:id="rId28"/>
    <p:sldId id="33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309"/>
  </p:normalViewPr>
  <p:slideViewPr>
    <p:cSldViewPr snapToGrid="0" snapToObjects="1">
      <p:cViewPr varScale="1">
        <p:scale>
          <a:sx n="105" d="100"/>
          <a:sy n="105"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Vincenn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9979" y="522898"/>
            <a:ext cx="8637073" cy="2541431"/>
          </a:xfrm>
        </p:spPr>
        <p:txBody>
          <a:bodyPr>
            <a:normAutofit/>
          </a:bodyPr>
          <a:lstStyle/>
          <a:p>
            <a:pPr algn="ctr"/>
            <a:r>
              <a:rPr lang="en-US" sz="4800" dirty="0" smtClean="0">
                <a:solidFill>
                  <a:srgbClr val="0070C0"/>
                </a:solidFill>
                <a:latin typeface="Berlin Sans FB Demi" panose="020E0802020502020306" pitchFamily="34" charset="0"/>
              </a:rPr>
              <a:t>Challenges facing megacities and strategies implemented</a:t>
            </a:r>
            <a:endParaRPr lang="en-US" sz="4800" dirty="0">
              <a:solidFill>
                <a:srgbClr val="0070C0"/>
              </a:solidFill>
              <a:latin typeface="Berlin Sans FB Demi" panose="020E0802020502020306" pitchFamily="34" charset="0"/>
            </a:endParaRPr>
          </a:p>
        </p:txBody>
      </p:sp>
      <p:sp>
        <p:nvSpPr>
          <p:cNvPr id="3" name="Subtitle 2"/>
          <p:cNvSpPr>
            <a:spLocks noGrp="1"/>
          </p:cNvSpPr>
          <p:nvPr>
            <p:ph type="subTitle" idx="1"/>
          </p:nvPr>
        </p:nvSpPr>
        <p:spPr>
          <a:xfrm>
            <a:off x="2417780" y="3932037"/>
            <a:ext cx="8637072" cy="977621"/>
          </a:xfrm>
        </p:spPr>
        <p:txBody>
          <a:bodyPr/>
          <a:lstStyle/>
          <a:p>
            <a:pPr algn="ctr"/>
            <a:r>
              <a:rPr lang="en-US" dirty="0" smtClean="0"/>
              <a:t>NEW YORK CITY – USA</a:t>
            </a:r>
          </a:p>
          <a:p>
            <a:pPr algn="ctr"/>
            <a:r>
              <a:rPr lang="en-US" dirty="0" smtClean="0"/>
              <a:t>ECONOMIC RESTRUCTURING</a:t>
            </a:r>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the challenges of economic restructuring be addressed?</a:t>
            </a:r>
            <a:endParaRPr lang="en-US" dirty="0"/>
          </a:p>
        </p:txBody>
      </p:sp>
      <p:sp>
        <p:nvSpPr>
          <p:cNvPr id="3" name="Content Placeholder 2"/>
          <p:cNvSpPr>
            <a:spLocks noGrp="1"/>
          </p:cNvSpPr>
          <p:nvPr>
            <p:ph idx="1"/>
          </p:nvPr>
        </p:nvSpPr>
        <p:spPr/>
        <p:txBody>
          <a:bodyPr/>
          <a:lstStyle/>
          <a:p>
            <a:r>
              <a:rPr lang="en-US" dirty="0" smtClean="0"/>
              <a:t>Change the industry to suit new purposes – green technologies, quaternary industries (biotechnology, electronics, communications)</a:t>
            </a:r>
          </a:p>
          <a:p>
            <a:r>
              <a:rPr lang="en-US" dirty="0" smtClean="0"/>
              <a:t>Retrain people once working in manufacturing</a:t>
            </a:r>
          </a:p>
          <a:p>
            <a:r>
              <a:rPr lang="en-US" dirty="0" smtClean="0"/>
              <a:t>Promote and attract the new jobs within the post industrial economy</a:t>
            </a:r>
          </a:p>
          <a:p>
            <a:r>
              <a:rPr lang="en-US" dirty="0" err="1" smtClean="0"/>
              <a:t>Revitalise</a:t>
            </a:r>
            <a:r>
              <a:rPr lang="en-US" dirty="0" smtClean="0"/>
              <a:t> areas (industrial brownfield areas and </a:t>
            </a:r>
            <a:r>
              <a:rPr lang="en-US" dirty="0" err="1" smtClean="0"/>
              <a:t>neighbourhoods</a:t>
            </a:r>
            <a:r>
              <a:rPr lang="en-US" dirty="0" smtClean="0"/>
              <a:t>) that have experienced the ravages of the change.</a:t>
            </a:r>
          </a:p>
          <a:p>
            <a:endParaRPr lang="en-US" dirty="0"/>
          </a:p>
        </p:txBody>
      </p:sp>
    </p:spTree>
    <p:extLst>
      <p:ext uri="{BB962C8B-B14F-4D97-AF65-F5344CB8AC3E}">
        <p14:creationId xmlns:p14="http://schemas.microsoft.com/office/powerpoint/2010/main" val="225723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 (revision)</a:t>
            </a:r>
            <a:endParaRPr lang="en-US" dirty="0"/>
          </a:p>
        </p:txBody>
      </p:sp>
      <p:sp>
        <p:nvSpPr>
          <p:cNvPr id="3" name="Content Placeholder 2"/>
          <p:cNvSpPr>
            <a:spLocks noGrp="1"/>
          </p:cNvSpPr>
          <p:nvPr>
            <p:ph idx="1"/>
          </p:nvPr>
        </p:nvSpPr>
        <p:spPr>
          <a:xfrm>
            <a:off x="1451579" y="2015732"/>
            <a:ext cx="9603275" cy="4118849"/>
          </a:xfrm>
        </p:spPr>
        <p:txBody>
          <a:bodyPr>
            <a:normAutofit fontScale="62500" lnSpcReduction="20000"/>
          </a:bodyPr>
          <a:lstStyle/>
          <a:p>
            <a:r>
              <a:rPr lang="en-US" sz="2600" b="1" dirty="0" smtClean="0"/>
              <a:t>Urban Renewal </a:t>
            </a:r>
            <a:r>
              <a:rPr lang="en-US" sz="2600" dirty="0" smtClean="0"/>
              <a:t>– A program of land redevelopments in a areas of moderate to high density urban land use. It often involves the relocation of businesses, the demolition of structure, the relocation of people and the use of government purchase of property for public purpose for city initiated projects. Examples in Perth?</a:t>
            </a:r>
          </a:p>
          <a:p>
            <a:r>
              <a:rPr lang="en-US" sz="2600" b="1" dirty="0" smtClean="0"/>
              <a:t>Urban Redevelopment </a:t>
            </a:r>
            <a:r>
              <a:rPr lang="en-US" sz="2600" dirty="0" smtClean="0"/>
              <a:t>– small scale individual projects initiated by private land owners or developers. Examples in Perth?</a:t>
            </a:r>
          </a:p>
          <a:p>
            <a:r>
              <a:rPr lang="en-US" sz="2600" b="1" dirty="0" smtClean="0"/>
              <a:t>Gentrification</a:t>
            </a:r>
            <a:r>
              <a:rPr lang="en-US" sz="2600" dirty="0" smtClean="0"/>
              <a:t> – A trend in urban </a:t>
            </a:r>
            <a:r>
              <a:rPr lang="en-US" sz="2600" dirty="0" err="1" smtClean="0"/>
              <a:t>neighbourhoods</a:t>
            </a:r>
            <a:r>
              <a:rPr lang="en-US" sz="2600" dirty="0" smtClean="0"/>
              <a:t> involving the process by which wealthier (mostly middle income) people move into, renovate and restore housing (and sometimes businesses) in inner cities or other deteriorated areas. This results in increased property values and the displacement of lower-income families and small businesses. Examples in Perth?</a:t>
            </a:r>
          </a:p>
          <a:p>
            <a:r>
              <a:rPr lang="en-US" sz="2600" b="1" dirty="0" smtClean="0"/>
              <a:t>Consolidation</a:t>
            </a:r>
            <a:r>
              <a:rPr lang="en-US" sz="2600" dirty="0" smtClean="0"/>
              <a:t> – The process of increasing the density of housing and land use within a developed area, with the aim of reducing the need to develop on the fringe areas of a city. Examples in Perth?</a:t>
            </a:r>
          </a:p>
          <a:p>
            <a:r>
              <a:rPr lang="en-US" sz="2600" b="1" dirty="0" smtClean="0"/>
              <a:t>Rezoning</a:t>
            </a:r>
            <a:r>
              <a:rPr lang="en-US" sz="2600" dirty="0" smtClean="0"/>
              <a:t> – Assign (land or property) to a different planning zone (function). Examples in Perth?</a:t>
            </a:r>
          </a:p>
          <a:p>
            <a:endParaRPr lang="en-US" dirty="0"/>
          </a:p>
        </p:txBody>
      </p:sp>
    </p:spTree>
    <p:extLst>
      <p:ext uri="{BB962C8B-B14F-4D97-AF65-F5344CB8AC3E}">
        <p14:creationId xmlns:p14="http://schemas.microsoft.com/office/powerpoint/2010/main" val="1459431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87586"/>
            <a:ext cx="9603275" cy="1049235"/>
          </a:xfrm>
        </p:spPr>
        <p:txBody>
          <a:bodyPr/>
          <a:lstStyle/>
          <a:p>
            <a:r>
              <a:rPr lang="en-AU" dirty="0" smtClean="0"/>
              <a:t>Map – The HIGH LINE</a:t>
            </a:r>
            <a:endParaRPr lang="en-AU" dirty="0"/>
          </a:p>
        </p:txBody>
      </p:sp>
      <p:sp>
        <p:nvSpPr>
          <p:cNvPr id="5" name="Content Placeholder 2"/>
          <p:cNvSpPr txBox="1">
            <a:spLocks/>
          </p:cNvSpPr>
          <p:nvPr/>
        </p:nvSpPr>
        <p:spPr>
          <a:xfrm>
            <a:off x="1336863" y="1836821"/>
            <a:ext cx="4073260" cy="452628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AU" dirty="0" smtClean="0"/>
              <a:t>West side of Manhattan, running through Chelsea,  including the Meatpacking District, West Village and Hell’s Kitchen</a:t>
            </a:r>
          </a:p>
          <a:p>
            <a:r>
              <a:rPr lang="en-AU" dirty="0" smtClean="0"/>
              <a:t>Length 2.9 kilometres</a:t>
            </a:r>
            <a:endParaRPr lang="en-AU" dirty="0"/>
          </a:p>
        </p:txBody>
      </p:sp>
      <p:pic>
        <p:nvPicPr>
          <p:cNvPr id="3" name="Picture 2"/>
          <p:cNvPicPr>
            <a:picLocks noChangeAspect="1"/>
          </p:cNvPicPr>
          <p:nvPr/>
        </p:nvPicPr>
        <p:blipFill>
          <a:blip>
            <a:extLst>
              <a:ext uri="{28A0092B-C50C-407E-A947-70E740481C1C}">
                <a14:useLocalDpi xmlns:a14="http://schemas.microsoft.com/office/drawing/2010/main" val="0"/>
              </a:ext>
            </a:extLst>
          </a:blip>
          <a:stretch>
            <a:fillRect/>
          </a:stretch>
        </p:blipFill>
        <p:spPr>
          <a:xfrm rot="16200000">
            <a:off x="5772496" y="2102197"/>
            <a:ext cx="5782916" cy="3298185"/>
          </a:xfrm>
          <a:prstGeom prst="rect">
            <a:avLst/>
          </a:prstGeom>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962676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1</a:t>
            </a:r>
            <a:endParaRPr lang="en-AU" dirty="0"/>
          </a:p>
        </p:txBody>
      </p:sp>
      <p:sp>
        <p:nvSpPr>
          <p:cNvPr id="3" name="Content Placeholder 2"/>
          <p:cNvSpPr>
            <a:spLocks noGrp="1"/>
          </p:cNvSpPr>
          <p:nvPr>
            <p:ph idx="1"/>
          </p:nvPr>
        </p:nvSpPr>
        <p:spPr/>
        <p:txBody>
          <a:bodyPr/>
          <a:lstStyle/>
          <a:p>
            <a:r>
              <a:rPr lang="en-AU" dirty="0" smtClean="0"/>
              <a:t>In the 19the century, the lower west side of Manhattan was a vibrant, bustling chaos of merchants, grocers, stevedores, and horse drawn carriages. Tenth Ave became known as “Death Avenue” as so many pedestrians were killed by trains. Men on horseback then preceded the trains with red flags, known as the “West Side Cowboys” </a:t>
            </a:r>
            <a:endParaRPr lang="en-AU" dirty="0"/>
          </a:p>
        </p:txBody>
      </p:sp>
    </p:spTree>
    <p:extLst>
      <p:ext uri="{BB962C8B-B14F-4D97-AF65-F5344CB8AC3E}">
        <p14:creationId xmlns:p14="http://schemas.microsoft.com/office/powerpoint/2010/main" val="176321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2</a:t>
            </a:r>
            <a:endParaRPr lang="en-AU" dirty="0"/>
          </a:p>
        </p:txBody>
      </p:sp>
      <p:sp>
        <p:nvSpPr>
          <p:cNvPr id="3" name="Content Placeholder 2"/>
          <p:cNvSpPr>
            <a:spLocks noGrp="1"/>
          </p:cNvSpPr>
          <p:nvPr>
            <p:ph idx="1"/>
          </p:nvPr>
        </p:nvSpPr>
        <p:spPr/>
        <p:txBody>
          <a:bodyPr/>
          <a:lstStyle/>
          <a:p>
            <a:r>
              <a:rPr lang="en-AU" dirty="0" smtClean="0"/>
              <a:t>Plans were made in the 1920s to elevate the freight tracks.  An example of transport technology, the line saved lives, reduced trucking congestion and improved the agglomeration links between industry. E.g. National Biscuit Company (Nabisco) </a:t>
            </a:r>
            <a:endParaRPr lang="en-AU" dirty="0"/>
          </a:p>
        </p:txBody>
      </p:sp>
    </p:spTree>
    <p:extLst>
      <p:ext uri="{BB962C8B-B14F-4D97-AF65-F5344CB8AC3E}">
        <p14:creationId xmlns:p14="http://schemas.microsoft.com/office/powerpoint/2010/main" val="88472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3</a:t>
            </a:r>
            <a:endParaRPr lang="en-AU" dirty="0"/>
          </a:p>
        </p:txBody>
      </p:sp>
      <p:sp>
        <p:nvSpPr>
          <p:cNvPr id="3" name="Content Placeholder 2"/>
          <p:cNvSpPr>
            <a:spLocks noGrp="1"/>
          </p:cNvSpPr>
          <p:nvPr>
            <p:ph idx="1"/>
          </p:nvPr>
        </p:nvSpPr>
        <p:spPr/>
        <p:txBody>
          <a:bodyPr/>
          <a:lstStyle/>
          <a:p>
            <a:r>
              <a:rPr lang="en-AU" dirty="0" smtClean="0"/>
              <a:t>For forty six years, beginning in 1934, trains ran along the elevated track by day and by night, cutting through buildings, rumbling below tenement windows, speeding the delivery of countless products (meat, milk, eggs, flour, seafood, frozen goods, printing, beer, furniture, beds) around the country and globe.</a:t>
            </a:r>
          </a:p>
          <a:p>
            <a:r>
              <a:rPr lang="en-AU" dirty="0"/>
              <a:t>The rise of interstate trucking, global air travel and containerized shipping, the mighty railroads begin to fade, and in 1980 the last train ran on the High Line, pulling three boxcars of Thanksgiving turkeys. Parts of the southern section were removed in 1991.</a:t>
            </a:r>
          </a:p>
          <a:p>
            <a:endParaRPr lang="en-AU" dirty="0"/>
          </a:p>
        </p:txBody>
      </p:sp>
    </p:spTree>
    <p:extLst>
      <p:ext uri="{BB962C8B-B14F-4D97-AF65-F5344CB8AC3E}">
        <p14:creationId xmlns:p14="http://schemas.microsoft.com/office/powerpoint/2010/main" val="2076881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5</a:t>
            </a:r>
            <a:endParaRPr lang="en-AU" dirty="0"/>
          </a:p>
        </p:txBody>
      </p:sp>
      <p:sp>
        <p:nvSpPr>
          <p:cNvPr id="3" name="Content Placeholder 2"/>
          <p:cNvSpPr>
            <a:spLocks noGrp="1"/>
          </p:cNvSpPr>
          <p:nvPr>
            <p:ph idx="1"/>
          </p:nvPr>
        </p:nvSpPr>
        <p:spPr/>
        <p:txBody>
          <a:bodyPr/>
          <a:lstStyle/>
          <a:p>
            <a:r>
              <a:rPr lang="en-AU" dirty="0" smtClean="0"/>
              <a:t>In August 1999, two locals begin a campaign and group to save the High Line.  Through fund raising, celebrities, and politicians and urban designers, the group finally wins support from Michael Bloomberg to protect and develop the line.  Construction begins in 2006.</a:t>
            </a:r>
            <a:endParaRPr lang="en-AU" dirty="0"/>
          </a:p>
        </p:txBody>
      </p:sp>
    </p:spTree>
    <p:extLst>
      <p:ext uri="{BB962C8B-B14F-4D97-AF65-F5344CB8AC3E}">
        <p14:creationId xmlns:p14="http://schemas.microsoft.com/office/powerpoint/2010/main" val="1837572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meadow in the sky</a:t>
            </a:r>
            <a:endParaRPr lang="en-AU" dirty="0"/>
          </a:p>
        </p:txBody>
      </p:sp>
      <p:sp>
        <p:nvSpPr>
          <p:cNvPr id="3" name="Content Placeholder 2"/>
          <p:cNvSpPr>
            <a:spLocks noGrp="1"/>
          </p:cNvSpPr>
          <p:nvPr>
            <p:ph idx="1"/>
          </p:nvPr>
        </p:nvSpPr>
        <p:spPr/>
        <p:txBody>
          <a:bodyPr/>
          <a:lstStyle/>
          <a:p>
            <a:r>
              <a:rPr lang="en-AU" dirty="0" smtClean="0"/>
              <a:t>During the demise of the railroad, the rusting </a:t>
            </a:r>
            <a:r>
              <a:rPr lang="en-AU" dirty="0" err="1" smtClean="0"/>
              <a:t>railbed</a:t>
            </a:r>
            <a:r>
              <a:rPr lang="en-AU" dirty="0" smtClean="0"/>
              <a:t> had become a meadow in the sky. Roses, dandelions, black cherry, grasses, Virginia creeper in all 161 species of plants had colonised the track.</a:t>
            </a:r>
            <a:endParaRPr lang="en-AU" dirty="0"/>
          </a:p>
        </p:txBody>
      </p:sp>
    </p:spTree>
    <p:extLst>
      <p:ext uri="{BB962C8B-B14F-4D97-AF65-F5344CB8AC3E}">
        <p14:creationId xmlns:p14="http://schemas.microsoft.com/office/powerpoint/2010/main" val="211842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AU" dirty="0" smtClean="0">
                <a:solidFill>
                  <a:srgbClr val="FFFF00"/>
                </a:solidFill>
              </a:rPr>
              <a:t/>
            </a:r>
            <a:br>
              <a:rPr lang="en-AU" dirty="0" smtClean="0">
                <a:solidFill>
                  <a:srgbClr val="FFFF00"/>
                </a:solidFill>
              </a:rPr>
            </a:br>
            <a:r>
              <a:rPr lang="en-AU" dirty="0" smtClean="0">
                <a:solidFill>
                  <a:srgbClr val="FFC000"/>
                </a:solidFill>
              </a:rPr>
              <a:t>Social benefits</a:t>
            </a:r>
            <a:endParaRPr lang="en-AU" dirty="0">
              <a:solidFill>
                <a:srgbClr val="FFC000"/>
              </a:solidFill>
            </a:endParaRPr>
          </a:p>
        </p:txBody>
      </p:sp>
      <p:sp>
        <p:nvSpPr>
          <p:cNvPr id="3" name="Content Placeholder 2"/>
          <p:cNvSpPr>
            <a:spLocks noGrp="1"/>
          </p:cNvSpPr>
          <p:nvPr>
            <p:ph idx="1"/>
          </p:nvPr>
        </p:nvSpPr>
        <p:spPr/>
        <p:txBody>
          <a:bodyPr>
            <a:normAutofit/>
          </a:bodyPr>
          <a:lstStyle/>
          <a:p>
            <a:r>
              <a:rPr lang="en-AU" dirty="0" smtClean="0"/>
              <a:t>Crime has been extraordinarily low in the park and the surrounding areas. Shortly after the second section opened, </a:t>
            </a:r>
            <a:r>
              <a:rPr lang="en-AU" i="1" dirty="0" smtClean="0"/>
              <a:t>The New York Times </a:t>
            </a:r>
            <a:r>
              <a:rPr lang="en-AU" dirty="0" smtClean="0"/>
              <a:t>reported that there have been no reports of major crimes such as assaults or robberies since it opened. Passive surveillance.</a:t>
            </a:r>
          </a:p>
          <a:p>
            <a:r>
              <a:rPr lang="en-AU" dirty="0" smtClean="0"/>
              <a:t>The High Line cuts through a number of major art galleries which some of the highest concentrations of contemporary art in the U.S. The Whitney Museum of Modern Art opened in 2015. Cultural benefits</a:t>
            </a:r>
          </a:p>
          <a:p>
            <a:r>
              <a:rPr lang="en-AU" dirty="0" smtClean="0"/>
              <a:t>People can easily socialise, engage, exercise, relax and enjoy a different stimulating natural setting, adjacent to the hustle and bustle of Manhattan.</a:t>
            </a:r>
          </a:p>
          <a:p>
            <a:endParaRPr lang="en-AU" dirty="0" smtClean="0"/>
          </a:p>
        </p:txBody>
      </p:sp>
    </p:spTree>
    <p:extLst>
      <p:ext uri="{BB962C8B-B14F-4D97-AF65-F5344CB8AC3E}">
        <p14:creationId xmlns:p14="http://schemas.microsoft.com/office/powerpoint/2010/main" val="657855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AU" dirty="0" smtClean="0">
                <a:solidFill>
                  <a:srgbClr val="00B0F0"/>
                </a:solidFill>
              </a:rPr>
              <a:t/>
            </a:r>
            <a:br>
              <a:rPr lang="en-AU" dirty="0" smtClean="0">
                <a:solidFill>
                  <a:srgbClr val="00B0F0"/>
                </a:solidFill>
              </a:rPr>
            </a:br>
            <a:r>
              <a:rPr lang="en-AU" dirty="0" smtClean="0">
                <a:solidFill>
                  <a:srgbClr val="00B0F0"/>
                </a:solidFill>
              </a:rPr>
              <a:t>Economic benefits </a:t>
            </a:r>
            <a:endParaRPr lang="en-AU" dirty="0">
              <a:solidFill>
                <a:srgbClr val="00B0F0"/>
              </a:solidFill>
            </a:endParaRPr>
          </a:p>
        </p:txBody>
      </p:sp>
      <p:sp>
        <p:nvSpPr>
          <p:cNvPr id="3" name="Content Placeholder 2"/>
          <p:cNvSpPr>
            <a:spLocks noGrp="1"/>
          </p:cNvSpPr>
          <p:nvPr>
            <p:ph idx="1"/>
          </p:nvPr>
        </p:nvSpPr>
        <p:spPr/>
        <p:txBody>
          <a:bodyPr>
            <a:normAutofit/>
          </a:bodyPr>
          <a:lstStyle/>
          <a:p>
            <a:r>
              <a:rPr lang="en-AU" dirty="0" smtClean="0"/>
              <a:t>The recycling of the railway into an urban park has spurred real estate development in the neighbourhoods that lie along the line. Mayor Bloomberg noted that the High Line project has helped usher in something of a renaissance in the neighbourhood: by 2009, more than 30 projects were planned or under construction nearby.</a:t>
            </a:r>
          </a:p>
          <a:p>
            <a:r>
              <a:rPr lang="en-AU" dirty="0" smtClean="0"/>
              <a:t>The aggregation of service industries (less secondary) is increasing economic productivity. </a:t>
            </a:r>
          </a:p>
        </p:txBody>
      </p:sp>
    </p:spTree>
    <p:extLst>
      <p:ext uri="{BB962C8B-B14F-4D97-AF65-F5344CB8AC3E}">
        <p14:creationId xmlns:p14="http://schemas.microsoft.com/office/powerpoint/2010/main" val="161707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Syllabus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799188"/>
              </p:ext>
            </p:extLst>
          </p:nvPr>
        </p:nvGraphicFramePr>
        <p:xfrm>
          <a:off x="1450975" y="2016125"/>
          <a:ext cx="9604375" cy="3792008"/>
        </p:xfrm>
        <a:graphic>
          <a:graphicData uri="http://schemas.openxmlformats.org/drawingml/2006/table">
            <a:tbl>
              <a:tblPr firstRow="1" bandRow="1">
                <a:tableStyleId>{5C22544A-7EE6-4342-B048-85BDC9FD1C3A}</a:tableStyleId>
              </a:tblPr>
              <a:tblGrid>
                <a:gridCol w="9604375">
                  <a:extLst>
                    <a:ext uri="{9D8B030D-6E8A-4147-A177-3AD203B41FA5}">
                      <a16:colId xmlns:a16="http://schemas.microsoft.com/office/drawing/2014/main" val="20000"/>
                    </a:ext>
                  </a:extLst>
                </a:gridCol>
              </a:tblGrid>
              <a:tr h="3792008">
                <a:tc>
                  <a:txBody>
                    <a:bodyPr/>
                    <a:lstStyle/>
                    <a:p>
                      <a:r>
                        <a:rPr lang="en-US" sz="2000" b="0" i="0" u="none" strike="noStrike" kern="1200" baseline="0" dirty="0" smtClean="0">
                          <a:solidFill>
                            <a:schemeClr val="lt1"/>
                          </a:solidFill>
                          <a:latin typeface="+mn-lt"/>
                          <a:ea typeface="+mn-ea"/>
                          <a:cs typeface="+mn-cs"/>
                        </a:rPr>
                        <a:t> the nature, scope and causes of each of the two selected challenges being addressed, and the implications for the selected megacity</a:t>
                      </a:r>
                    </a:p>
                    <a:p>
                      <a:r>
                        <a:rPr lang="en-US" sz="2000" b="0" i="0" u="none" strike="noStrike" kern="1200" baseline="0" dirty="0" smtClean="0">
                          <a:solidFill>
                            <a:schemeClr val="lt1"/>
                          </a:solidFill>
                          <a:latin typeface="+mn-lt"/>
                          <a:ea typeface="+mn-ea"/>
                          <a:cs typeface="+mn-cs"/>
                        </a:rPr>
                        <a:t> the range of planning strategies used to address each of the two selected challenges, and how these compare with, and/or have been informed by, responses implemented in other world megacities</a:t>
                      </a:r>
                    </a:p>
                    <a:p>
                      <a:r>
                        <a:rPr lang="en-US" sz="2000" b="0" i="0" u="none" strike="noStrike" kern="1200" baseline="0" dirty="0" smtClean="0">
                          <a:solidFill>
                            <a:schemeClr val="lt1"/>
                          </a:solidFill>
                          <a:latin typeface="+mn-lt"/>
                          <a:ea typeface="+mn-ea"/>
                          <a:cs typeface="+mn-cs"/>
                        </a:rPr>
                        <a:t> the extent to which the planning strategies adopted in the selected megacity have been, or could be, informed by the concept of sustainability</a:t>
                      </a:r>
                    </a:p>
                    <a:p>
                      <a:r>
                        <a:rPr lang="en-US" sz="2000" b="0" i="0" u="none" strike="noStrike" kern="1200" baseline="0" dirty="0" smtClean="0">
                          <a:solidFill>
                            <a:schemeClr val="lt1"/>
                          </a:solidFill>
                          <a:latin typeface="+mn-lt"/>
                          <a:ea typeface="+mn-ea"/>
                          <a:cs typeface="+mn-cs"/>
                        </a:rPr>
                        <a:t> the strategies adopted in the selected megacity to address these challenges</a:t>
                      </a:r>
                    </a:p>
                    <a:p>
                      <a:r>
                        <a:rPr lang="en-US" sz="2000" b="0" i="0" u="none" strike="noStrike" kern="1200" baseline="0" dirty="0" smtClean="0">
                          <a:solidFill>
                            <a:schemeClr val="lt1"/>
                          </a:solidFill>
                          <a:latin typeface="+mn-lt"/>
                          <a:ea typeface="+mn-ea"/>
                          <a:cs typeface="+mn-cs"/>
                        </a:rPr>
                        <a:t> the extent to which these strategies have enhanced the sustainability and </a:t>
                      </a:r>
                      <a:r>
                        <a:rPr lang="en-US" sz="2000" b="0" i="0" u="none" strike="noStrike" kern="1200" baseline="0" dirty="0" err="1" smtClean="0">
                          <a:solidFill>
                            <a:schemeClr val="lt1"/>
                          </a:solidFill>
                          <a:latin typeface="+mn-lt"/>
                          <a:ea typeface="+mn-ea"/>
                          <a:cs typeface="+mn-cs"/>
                        </a:rPr>
                        <a:t>liveability</a:t>
                      </a:r>
                      <a:r>
                        <a:rPr lang="en-US" sz="2000" b="0" i="0" u="none" strike="noStrike" kern="1200" baseline="0" dirty="0" smtClean="0">
                          <a:solidFill>
                            <a:schemeClr val="lt1"/>
                          </a:solidFill>
                          <a:latin typeface="+mn-lt"/>
                          <a:ea typeface="+mn-ea"/>
                          <a:cs typeface="+mn-cs"/>
                        </a:rPr>
                        <a:t> of the selected megacity.</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2212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AU" dirty="0" smtClean="0">
                <a:solidFill>
                  <a:srgbClr val="00B0F0"/>
                </a:solidFill>
              </a:rPr>
              <a:t/>
            </a:r>
            <a:br>
              <a:rPr lang="en-AU" dirty="0" smtClean="0">
                <a:solidFill>
                  <a:srgbClr val="00B0F0"/>
                </a:solidFill>
              </a:rPr>
            </a:br>
            <a:r>
              <a:rPr lang="en-AU" dirty="0" smtClean="0">
                <a:solidFill>
                  <a:srgbClr val="00B0F0"/>
                </a:solidFill>
              </a:rPr>
              <a:t>Economic benefits</a:t>
            </a:r>
            <a:endParaRPr lang="en-AU" dirty="0">
              <a:solidFill>
                <a:srgbClr val="00B0F0"/>
              </a:solidFill>
            </a:endParaRPr>
          </a:p>
        </p:txBody>
      </p:sp>
      <p:sp>
        <p:nvSpPr>
          <p:cNvPr id="3" name="Content Placeholder 2"/>
          <p:cNvSpPr>
            <a:spLocks noGrp="1"/>
          </p:cNvSpPr>
          <p:nvPr>
            <p:ph idx="1"/>
          </p:nvPr>
        </p:nvSpPr>
        <p:spPr/>
        <p:txBody>
          <a:bodyPr>
            <a:normAutofit/>
          </a:bodyPr>
          <a:lstStyle/>
          <a:p>
            <a:r>
              <a:rPr lang="en-AU" dirty="0" smtClean="0"/>
              <a:t>The area is multi functional and employs a variety of people -internet companies, cafes, restaurants, art curators, meat processors, jail wardens (women’s jail), schools, printers, writers, designers, architects, hotels (Standard), mail processing.</a:t>
            </a:r>
          </a:p>
          <a:p>
            <a:r>
              <a:rPr lang="en-AU" dirty="0" smtClean="0"/>
              <a:t>The Hudson Yard redevelopment site, at the end of the High Line in the rail yards, will be multifunctional (residential &amp; commercial) and transform the Hell’s Kitchen area. The largest construction project in the USA.</a:t>
            </a:r>
          </a:p>
          <a:p>
            <a:r>
              <a:rPr lang="en-AU" dirty="0" smtClean="0"/>
              <a:t>Aggregation of tech firms (google) – future economies, </a:t>
            </a:r>
            <a:r>
              <a:rPr lang="en-AU" dirty="0" err="1" smtClean="0"/>
              <a:t>quarternary</a:t>
            </a:r>
            <a:r>
              <a:rPr lang="en-AU" dirty="0" smtClean="0"/>
              <a:t> industries and creative class</a:t>
            </a:r>
          </a:p>
          <a:p>
            <a:endParaRPr lang="en-AU" dirty="0"/>
          </a:p>
        </p:txBody>
      </p:sp>
    </p:spTree>
    <p:extLst>
      <p:ext uri="{BB962C8B-B14F-4D97-AF65-F5344CB8AC3E}">
        <p14:creationId xmlns:p14="http://schemas.microsoft.com/office/powerpoint/2010/main" val="60238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AU" dirty="0" smtClean="0">
                <a:solidFill>
                  <a:srgbClr val="00B0F0"/>
                </a:solidFill>
              </a:rPr>
              <a:t/>
            </a:r>
            <a:br>
              <a:rPr lang="en-AU" dirty="0" smtClean="0">
                <a:solidFill>
                  <a:srgbClr val="00B0F0"/>
                </a:solidFill>
              </a:rPr>
            </a:br>
            <a:r>
              <a:rPr lang="en-AU" dirty="0" smtClean="0">
                <a:solidFill>
                  <a:srgbClr val="00B0F0"/>
                </a:solidFill>
              </a:rPr>
              <a:t>Economic benefits</a:t>
            </a:r>
            <a:endParaRPr lang="en-AU" dirty="0">
              <a:solidFill>
                <a:srgbClr val="00B0F0"/>
              </a:solidFill>
            </a:endParaRPr>
          </a:p>
        </p:txBody>
      </p:sp>
      <p:sp>
        <p:nvSpPr>
          <p:cNvPr id="3" name="Content Placeholder 2"/>
          <p:cNvSpPr>
            <a:spLocks noGrp="1"/>
          </p:cNvSpPr>
          <p:nvPr>
            <p:ph idx="1"/>
          </p:nvPr>
        </p:nvSpPr>
        <p:spPr/>
        <p:txBody>
          <a:bodyPr/>
          <a:lstStyle/>
          <a:p>
            <a:r>
              <a:rPr lang="en-AU" dirty="0" smtClean="0"/>
              <a:t>Cost $150 million. Friends of the High Line has raised $44 million. The city has committed $112.2 million to the project, and The Friends will be responsible for 70 percent of the cost of maintaining the High Line. </a:t>
            </a:r>
          </a:p>
          <a:p>
            <a:r>
              <a:rPr lang="en-AU" dirty="0" smtClean="0"/>
              <a:t>The increase in development and land values means higher land rates and therefore income for the city.</a:t>
            </a:r>
          </a:p>
          <a:p>
            <a:endParaRPr lang="en-AU" dirty="0"/>
          </a:p>
        </p:txBody>
      </p:sp>
    </p:spTree>
    <p:extLst>
      <p:ext uri="{BB962C8B-B14F-4D97-AF65-F5344CB8AC3E}">
        <p14:creationId xmlns:p14="http://schemas.microsoft.com/office/powerpoint/2010/main" val="913471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US" dirty="0"/>
              <a:t> </a:t>
            </a:r>
            <a:r>
              <a:rPr lang="en-AU" dirty="0" smtClean="0">
                <a:solidFill>
                  <a:schemeClr val="accent2">
                    <a:lumMod val="75000"/>
                  </a:schemeClr>
                </a:solidFill>
              </a:rPr>
              <a:t/>
            </a:r>
            <a:br>
              <a:rPr lang="en-AU" dirty="0" smtClean="0">
                <a:solidFill>
                  <a:schemeClr val="accent2">
                    <a:lumMod val="75000"/>
                  </a:schemeClr>
                </a:solidFill>
              </a:rPr>
            </a:br>
            <a:r>
              <a:rPr lang="en-AU" dirty="0" smtClean="0">
                <a:solidFill>
                  <a:srgbClr val="00B050"/>
                </a:solidFill>
              </a:rPr>
              <a:t>Environment benefits</a:t>
            </a:r>
            <a:endParaRPr lang="en-AU" dirty="0">
              <a:solidFill>
                <a:srgbClr val="00B050"/>
              </a:solidFill>
            </a:endParaRPr>
          </a:p>
        </p:txBody>
      </p:sp>
      <p:sp>
        <p:nvSpPr>
          <p:cNvPr id="3" name="Content Placeholder 2"/>
          <p:cNvSpPr>
            <a:spLocks noGrp="1"/>
          </p:cNvSpPr>
          <p:nvPr>
            <p:ph idx="1"/>
          </p:nvPr>
        </p:nvSpPr>
        <p:spPr/>
        <p:txBody>
          <a:bodyPr>
            <a:normAutofit/>
          </a:bodyPr>
          <a:lstStyle/>
          <a:p>
            <a:r>
              <a:rPr lang="en-AU" b="1" dirty="0" smtClean="0"/>
              <a:t>Habitat: </a:t>
            </a:r>
            <a:r>
              <a:rPr lang="en-AU" dirty="0" smtClean="0"/>
              <a:t>The High Line's landscape uses the same technology as a green roof, and has the same environmental benefits: a reduction of storm-water runoff by up to 80%; a mediation of the "Heat Island" effect created by hard, non reflective city surfaces; and plantings that create shade, oxygen, and habitat for insects and birds.</a:t>
            </a:r>
          </a:p>
          <a:p>
            <a:pPr>
              <a:buNone/>
            </a:pPr>
            <a:r>
              <a:rPr lang="en-AU" dirty="0" smtClean="0"/>
              <a:t>    Part of a migratory corridor along the Hudson River for 300 species of birds including songbirds, raptors, waterfowl and shorebirds – woodpeckers, finches, peregrine falcons, house wrens. Butterflies and bees!</a:t>
            </a:r>
          </a:p>
          <a:p>
            <a:endParaRPr lang="en-AU" dirty="0"/>
          </a:p>
        </p:txBody>
      </p:sp>
    </p:spTree>
    <p:extLst>
      <p:ext uri="{BB962C8B-B14F-4D97-AF65-F5344CB8AC3E}">
        <p14:creationId xmlns:p14="http://schemas.microsoft.com/office/powerpoint/2010/main" val="1114144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US" dirty="0"/>
              <a:t> </a:t>
            </a:r>
            <a:r>
              <a:rPr lang="en-US" dirty="0" smtClean="0"/>
              <a:t/>
            </a:r>
            <a:br>
              <a:rPr lang="en-US" dirty="0" smtClean="0"/>
            </a:br>
            <a:r>
              <a:rPr lang="en-AU" dirty="0" smtClean="0">
                <a:solidFill>
                  <a:srgbClr val="00B050"/>
                </a:solidFill>
              </a:rPr>
              <a:t>Environment benefits</a:t>
            </a:r>
            <a:endParaRPr lang="en-AU" dirty="0">
              <a:solidFill>
                <a:srgbClr val="00B050"/>
              </a:solidFill>
            </a:endParaRPr>
          </a:p>
        </p:txBody>
      </p:sp>
      <p:sp>
        <p:nvSpPr>
          <p:cNvPr id="3" name="Content Placeholder 2"/>
          <p:cNvSpPr>
            <a:spLocks noGrp="1"/>
          </p:cNvSpPr>
          <p:nvPr>
            <p:ph idx="1"/>
          </p:nvPr>
        </p:nvSpPr>
        <p:spPr/>
        <p:txBody>
          <a:bodyPr>
            <a:normAutofit/>
          </a:bodyPr>
          <a:lstStyle/>
          <a:p>
            <a:r>
              <a:rPr lang="en-AU" b="1" dirty="0" smtClean="0"/>
              <a:t>Plants: </a:t>
            </a:r>
            <a:r>
              <a:rPr lang="en-AU" dirty="0" smtClean="0"/>
              <a:t>The plant selection focuses on native, drought-tolerant, and low-maintenance species, cutting down on the resources that go into the landscape. </a:t>
            </a:r>
            <a:br>
              <a:rPr lang="en-AU" dirty="0" smtClean="0"/>
            </a:br>
            <a:r>
              <a:rPr lang="en-AU" dirty="0" smtClean="0"/>
              <a:t/>
            </a:r>
            <a:br>
              <a:rPr lang="en-AU" dirty="0" smtClean="0"/>
            </a:br>
            <a:r>
              <a:rPr lang="en-AU" dirty="0" smtClean="0"/>
              <a:t>Most of the High Line’s plants are native species, and many were produced by local growers. Locally-grown plants are better adapted to grow successfully in our climate, reducing the amount of plant failure and replacement costs. The High Line’s ecosystem provides food and shelter for a variety of wildlife species including native pollinators.</a:t>
            </a:r>
            <a:endParaRPr lang="en-AU" dirty="0"/>
          </a:p>
        </p:txBody>
      </p:sp>
    </p:spTree>
    <p:extLst>
      <p:ext uri="{BB962C8B-B14F-4D97-AF65-F5344CB8AC3E}">
        <p14:creationId xmlns:p14="http://schemas.microsoft.com/office/powerpoint/2010/main" val="1055027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US" dirty="0"/>
              <a:t> </a:t>
            </a:r>
            <a:r>
              <a:rPr lang="en-US" dirty="0" smtClean="0"/>
              <a:t/>
            </a:r>
            <a:br>
              <a:rPr lang="en-US" dirty="0" smtClean="0"/>
            </a:br>
            <a:r>
              <a:rPr lang="en-AU" dirty="0" smtClean="0">
                <a:solidFill>
                  <a:srgbClr val="00B050"/>
                </a:solidFill>
              </a:rPr>
              <a:t>Environment benefits</a:t>
            </a:r>
            <a:endParaRPr lang="en-AU" dirty="0">
              <a:solidFill>
                <a:srgbClr val="00B050"/>
              </a:solidFill>
            </a:endParaRPr>
          </a:p>
        </p:txBody>
      </p:sp>
      <p:sp>
        <p:nvSpPr>
          <p:cNvPr id="3" name="Content Placeholder 2"/>
          <p:cNvSpPr>
            <a:spLocks noGrp="1"/>
          </p:cNvSpPr>
          <p:nvPr>
            <p:ph idx="1"/>
          </p:nvPr>
        </p:nvSpPr>
        <p:spPr/>
        <p:txBody>
          <a:bodyPr>
            <a:normAutofit/>
          </a:bodyPr>
          <a:lstStyle/>
          <a:p>
            <a:r>
              <a:rPr lang="en-AU" b="1" dirty="0" smtClean="0"/>
              <a:t>Lighting:</a:t>
            </a:r>
            <a:r>
              <a:rPr lang="en-AU" dirty="0" smtClean="0"/>
              <a:t> The High Line's innovative lighting system uses energy-efficient LED lights to safely illuminate the pathways and plantings without causing overhead glare or wasting energy. </a:t>
            </a:r>
            <a:br>
              <a:rPr lang="en-AU" dirty="0" smtClean="0"/>
            </a:br>
            <a:r>
              <a:rPr lang="en-AU" dirty="0" smtClean="0"/>
              <a:t/>
            </a:r>
            <a:br>
              <a:rPr lang="en-AU" dirty="0" smtClean="0"/>
            </a:br>
            <a:r>
              <a:rPr lang="en-AU" b="1" dirty="0" smtClean="0"/>
              <a:t>Materials:</a:t>
            </a:r>
            <a:r>
              <a:rPr lang="en-AU" dirty="0" smtClean="0"/>
              <a:t> All materials brought in for the High Line landscape—the concrete in the planks, steel, wood, and other materials were selected based on life-cycle costs to reduce the need to replace and dispose of materials after a short time. The wood used on the High Line is an FSC-certified hardwood, sustainably harvested from a managed forest, selected for it durability and reputed life-span of up to 100 years.</a:t>
            </a:r>
            <a:endParaRPr lang="en-AU" dirty="0"/>
          </a:p>
        </p:txBody>
      </p:sp>
    </p:spTree>
    <p:extLst>
      <p:ext uri="{BB962C8B-B14F-4D97-AF65-F5344CB8AC3E}">
        <p14:creationId xmlns:p14="http://schemas.microsoft.com/office/powerpoint/2010/main" val="1138066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 and </a:t>
            </a:r>
            <a:r>
              <a:rPr lang="en-US" dirty="0" err="1"/>
              <a:t>liveability</a:t>
            </a:r>
            <a:r>
              <a:rPr lang="en-US" dirty="0"/>
              <a:t> </a:t>
            </a:r>
            <a:r>
              <a:rPr lang="en-US" dirty="0" smtClean="0"/>
              <a:t/>
            </a:r>
            <a:br>
              <a:rPr lang="en-US" dirty="0" smtClean="0"/>
            </a:br>
            <a:r>
              <a:rPr lang="en-AU" dirty="0" smtClean="0">
                <a:solidFill>
                  <a:srgbClr val="00B050"/>
                </a:solidFill>
              </a:rPr>
              <a:t>Environment benefits</a:t>
            </a:r>
            <a:endParaRPr lang="en-AU" dirty="0">
              <a:solidFill>
                <a:srgbClr val="00B050"/>
              </a:solidFill>
            </a:endParaRPr>
          </a:p>
        </p:txBody>
      </p:sp>
      <p:sp>
        <p:nvSpPr>
          <p:cNvPr id="3" name="Content Placeholder 2"/>
          <p:cNvSpPr>
            <a:spLocks noGrp="1"/>
          </p:cNvSpPr>
          <p:nvPr>
            <p:ph idx="1"/>
          </p:nvPr>
        </p:nvSpPr>
        <p:spPr/>
        <p:txBody>
          <a:bodyPr>
            <a:normAutofit/>
          </a:bodyPr>
          <a:lstStyle/>
          <a:p>
            <a:r>
              <a:rPr lang="en-AU" b="1" dirty="0" smtClean="0"/>
              <a:t>Composting:</a:t>
            </a:r>
            <a:r>
              <a:rPr lang="en-AU" dirty="0" smtClean="0"/>
              <a:t> We are in the process of establishing on-site composting facilities that will be able to recycle our garden waste into compost. We are exploring the possibility of partnering with local businesses to compost their food waste to reduce the amount of compostable material entering the waste stream. </a:t>
            </a:r>
            <a:br>
              <a:rPr lang="en-AU" dirty="0" smtClean="0"/>
            </a:br>
            <a:endParaRPr lang="en-AU" dirty="0" smtClean="0"/>
          </a:p>
          <a:p>
            <a:r>
              <a:rPr lang="en-AU" dirty="0" smtClean="0"/>
              <a:t>Reduces storm </a:t>
            </a:r>
            <a:r>
              <a:rPr lang="en-AU" smtClean="0"/>
              <a:t>water flow.</a:t>
            </a:r>
            <a:r>
              <a:rPr lang="en-AU" dirty="0" smtClean="0"/>
              <a:t/>
            </a:r>
            <a:br>
              <a:rPr lang="en-AU" dirty="0" smtClean="0"/>
            </a:br>
            <a:endParaRPr lang="en-AU" dirty="0"/>
          </a:p>
        </p:txBody>
      </p:sp>
    </p:spTree>
    <p:extLst>
      <p:ext uri="{BB962C8B-B14F-4D97-AF65-F5344CB8AC3E}">
        <p14:creationId xmlns:p14="http://schemas.microsoft.com/office/powerpoint/2010/main" val="318908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a:t>
            </a:r>
            <a:endParaRPr lang="en-US" dirty="0"/>
          </a:p>
        </p:txBody>
      </p:sp>
      <p:sp>
        <p:nvSpPr>
          <p:cNvPr id="3" name="Content Placeholder 2"/>
          <p:cNvSpPr>
            <a:spLocks noGrp="1"/>
          </p:cNvSpPr>
          <p:nvPr>
            <p:ph idx="1"/>
          </p:nvPr>
        </p:nvSpPr>
        <p:spPr/>
        <p:txBody>
          <a:bodyPr/>
          <a:lstStyle/>
          <a:p>
            <a:r>
              <a:rPr lang="en-US" dirty="0" smtClean="0"/>
              <a:t>Lack of affordable housing</a:t>
            </a:r>
          </a:p>
          <a:p>
            <a:r>
              <a:rPr lang="en-US" dirty="0" smtClean="0"/>
              <a:t>Relocation of lower income residents</a:t>
            </a:r>
          </a:p>
          <a:p>
            <a:r>
              <a:rPr lang="en-US" dirty="0" smtClean="0"/>
              <a:t>Narrowing of the employment base as land values increase</a:t>
            </a:r>
          </a:p>
          <a:p>
            <a:r>
              <a:rPr lang="en-US" dirty="0" smtClean="0"/>
              <a:t>Overcrowded tourist theme park feel</a:t>
            </a:r>
          </a:p>
          <a:p>
            <a:r>
              <a:rPr lang="en-US" dirty="0" smtClean="0"/>
              <a:t>Limited access – inclement weather, people with disabilities</a:t>
            </a:r>
            <a:endParaRPr lang="en-US" dirty="0"/>
          </a:p>
        </p:txBody>
      </p:sp>
    </p:spTree>
    <p:extLst>
      <p:ext uri="{BB962C8B-B14F-4D97-AF65-F5344CB8AC3E}">
        <p14:creationId xmlns:p14="http://schemas.microsoft.com/office/powerpoint/2010/main" val="136681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Promenade </a:t>
            </a:r>
            <a:r>
              <a:rPr lang="en-US" dirty="0" err="1" smtClean="0"/>
              <a:t>Plantee</a:t>
            </a:r>
            <a:r>
              <a:rPr lang="en-US" dirty="0" smtClean="0"/>
              <a:t> – Paris </a:t>
            </a:r>
            <a:r>
              <a:rPr lang="en-US" sz="1600" dirty="0"/>
              <a:t>(Metro </a:t>
            </a:r>
            <a:r>
              <a:rPr lang="en-US" sz="1600" dirty="0" smtClean="0"/>
              <a:t>Paris </a:t>
            </a:r>
            <a:r>
              <a:rPr lang="en-US" sz="1600" dirty="0"/>
              <a:t>12.5 million)</a:t>
            </a:r>
          </a:p>
        </p:txBody>
      </p:sp>
      <p:sp>
        <p:nvSpPr>
          <p:cNvPr id="5" name="Rectangle 4"/>
          <p:cNvSpPr/>
          <p:nvPr/>
        </p:nvSpPr>
        <p:spPr>
          <a:xfrm>
            <a:off x="1769518" y="5008287"/>
            <a:ext cx="8809988" cy="1200329"/>
          </a:xfrm>
          <a:prstGeom prst="rect">
            <a:avLst/>
          </a:prstGeom>
        </p:spPr>
        <p:txBody>
          <a:bodyPr wrap="square">
            <a:spAutoFit/>
          </a:bodyPr>
          <a:lstStyle/>
          <a:p>
            <a:pPr fontAlgn="base"/>
            <a:r>
              <a:rPr lang="en-AU" dirty="0"/>
              <a:t>Paris’ old </a:t>
            </a:r>
            <a:r>
              <a:rPr lang="en-AU" dirty="0">
                <a:hlinkClick r:id="rId2" tooltip="Vincennes"/>
              </a:rPr>
              <a:t>Vincennes</a:t>
            </a:r>
            <a:r>
              <a:rPr lang="en-AU" dirty="0"/>
              <a:t> railway line, known as the </a:t>
            </a:r>
            <a:r>
              <a:rPr lang="en-AU" dirty="0" err="1"/>
              <a:t>Coulée</a:t>
            </a:r>
            <a:r>
              <a:rPr lang="en-AU" dirty="0"/>
              <a:t> </a:t>
            </a:r>
            <a:r>
              <a:rPr lang="en-AU" dirty="0" err="1"/>
              <a:t>Verte</a:t>
            </a:r>
            <a:r>
              <a:rPr lang="en-AU" dirty="0"/>
              <a:t> or the Promenade </a:t>
            </a:r>
            <a:r>
              <a:rPr lang="en-AU" dirty="0" err="1"/>
              <a:t>Plantée</a:t>
            </a:r>
            <a:r>
              <a:rPr lang="en-AU" dirty="0"/>
              <a:t>, was converted into an elevated park six years before the formation of Friends of the High Line. This makes it quite the forerunner of the High Line movement, even if not the most well-known.</a:t>
            </a:r>
          </a:p>
        </p:txBody>
      </p:sp>
    </p:spTree>
    <p:extLst>
      <p:ext uri="{BB962C8B-B14F-4D97-AF65-F5344CB8AC3E}">
        <p14:creationId xmlns:p14="http://schemas.microsoft.com/office/powerpoint/2010/main" val="392369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redevelopment strategies </a:t>
            </a:r>
            <a:r>
              <a:rPr lang="en-US" dirty="0" smtClean="0"/>
              <a:t>implemented in NYC</a:t>
            </a:r>
            <a:endParaRPr lang="en-US" dirty="0"/>
          </a:p>
        </p:txBody>
      </p:sp>
      <p:sp>
        <p:nvSpPr>
          <p:cNvPr id="3" name="Content Placeholder 2"/>
          <p:cNvSpPr>
            <a:spLocks noGrp="1"/>
          </p:cNvSpPr>
          <p:nvPr>
            <p:ph idx="1"/>
          </p:nvPr>
        </p:nvSpPr>
        <p:spPr/>
        <p:txBody>
          <a:bodyPr/>
          <a:lstStyle/>
          <a:p>
            <a:r>
              <a:rPr lang="en-US" dirty="0" smtClean="0"/>
              <a:t>Brooklyn Bridge Park</a:t>
            </a:r>
          </a:p>
          <a:p>
            <a:r>
              <a:rPr lang="en-US" dirty="0" smtClean="0"/>
              <a:t>Williamsburg - various</a:t>
            </a:r>
          </a:p>
        </p:txBody>
      </p:sp>
    </p:spTree>
    <p:extLst>
      <p:ext uri="{BB962C8B-B14F-4D97-AF65-F5344CB8AC3E}">
        <p14:creationId xmlns:p14="http://schemas.microsoft.com/office/powerpoint/2010/main" val="275873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3459984"/>
              </p:ext>
            </p:extLst>
          </p:nvPr>
        </p:nvGraphicFramePr>
        <p:xfrm>
          <a:off x="2695765" y="1"/>
          <a:ext cx="6821214" cy="6756337"/>
        </p:xfrm>
        <a:graphic>
          <a:graphicData uri="http://schemas.openxmlformats.org/drawingml/2006/table">
            <a:tbl>
              <a:tblPr firstRow="1" bandRow="1">
                <a:tableStyleId>{5C22544A-7EE6-4342-B048-85BDC9FD1C3A}</a:tableStyleId>
              </a:tblPr>
              <a:tblGrid>
                <a:gridCol w="2080355">
                  <a:extLst>
                    <a:ext uri="{9D8B030D-6E8A-4147-A177-3AD203B41FA5}">
                      <a16:colId xmlns:a16="http://schemas.microsoft.com/office/drawing/2014/main" val="20000"/>
                    </a:ext>
                  </a:extLst>
                </a:gridCol>
                <a:gridCol w="4740859">
                  <a:extLst>
                    <a:ext uri="{9D8B030D-6E8A-4147-A177-3AD203B41FA5}">
                      <a16:colId xmlns:a16="http://schemas.microsoft.com/office/drawing/2014/main" val="20001"/>
                    </a:ext>
                  </a:extLst>
                </a:gridCol>
              </a:tblGrid>
              <a:tr h="569213">
                <a:tc>
                  <a:txBody>
                    <a:bodyPr/>
                    <a:lstStyle/>
                    <a:p>
                      <a:r>
                        <a:rPr lang="en-US" dirty="0" smtClean="0"/>
                        <a:t>Challenges</a:t>
                      </a:r>
                      <a:endParaRPr lang="en-US" dirty="0"/>
                    </a:p>
                  </a:txBody>
                  <a:tcPr/>
                </a:tc>
                <a:tc>
                  <a:txBody>
                    <a:bodyPr/>
                    <a:lstStyle/>
                    <a:p>
                      <a:r>
                        <a:rPr lang="en-US" dirty="0" smtClean="0"/>
                        <a:t>Links to ONE NEW YORK’s goals</a:t>
                      </a:r>
                      <a:endParaRPr lang="en-US" dirty="0"/>
                    </a:p>
                  </a:txBody>
                  <a:tcPr/>
                </a:tc>
                <a:extLst>
                  <a:ext uri="{0D108BD9-81ED-4DB2-BD59-A6C34878D82A}">
                    <a16:rowId xmlns:a16="http://schemas.microsoft.com/office/drawing/2014/main" val="10000"/>
                  </a:ext>
                </a:extLst>
              </a:tr>
              <a:tr h="352652">
                <a:tc>
                  <a:txBody>
                    <a:bodyPr/>
                    <a:lstStyle/>
                    <a:p>
                      <a:r>
                        <a:rPr lang="en-US" sz="1600" dirty="0" smtClean="0"/>
                        <a:t>Housing</a:t>
                      </a:r>
                      <a:endParaRPr lang="en-US" sz="1600" dirty="0"/>
                    </a:p>
                  </a:txBody>
                  <a:tcPr/>
                </a:tc>
                <a:tc>
                  <a:txBody>
                    <a:bodyPr/>
                    <a:lstStyle/>
                    <a:p>
                      <a:r>
                        <a:rPr lang="en-US" sz="1600" dirty="0" smtClean="0"/>
                        <a:t>Housing,</a:t>
                      </a:r>
                      <a:r>
                        <a:rPr lang="en-US" sz="1600" baseline="0" dirty="0" smtClean="0"/>
                        <a:t> Thriving Neighborhoods</a:t>
                      </a:r>
                      <a:endParaRPr lang="en-US" sz="1600" dirty="0"/>
                    </a:p>
                  </a:txBody>
                  <a:tcPr/>
                </a:tc>
                <a:extLst>
                  <a:ext uri="{0D108BD9-81ED-4DB2-BD59-A6C34878D82A}">
                    <a16:rowId xmlns:a16="http://schemas.microsoft.com/office/drawing/2014/main" val="10001"/>
                  </a:ext>
                </a:extLst>
              </a:tr>
              <a:tr h="557477">
                <a:tc>
                  <a:txBody>
                    <a:bodyPr/>
                    <a:lstStyle/>
                    <a:p>
                      <a:r>
                        <a:rPr lang="en-US" sz="1600" dirty="0" smtClean="0"/>
                        <a:t>Economic restructuring</a:t>
                      </a:r>
                      <a:endParaRPr lang="en-US" sz="1600" dirty="0"/>
                    </a:p>
                  </a:txBody>
                  <a:tcPr/>
                </a:tc>
                <a:tc>
                  <a:txBody>
                    <a:bodyPr/>
                    <a:lstStyle/>
                    <a:p>
                      <a:r>
                        <a:rPr lang="en-US" sz="1600" dirty="0" smtClean="0"/>
                        <a:t>Brownfields, Industry</a:t>
                      </a:r>
                      <a:r>
                        <a:rPr lang="en-US" sz="1600" baseline="0" dirty="0" smtClean="0"/>
                        <a:t> Expansion and Cultivation, Workforce Development, Infrastructure</a:t>
                      </a:r>
                      <a:endParaRPr lang="en-US" sz="1600" dirty="0"/>
                    </a:p>
                  </a:txBody>
                  <a:tcPr/>
                </a:tc>
                <a:extLst>
                  <a:ext uri="{0D108BD9-81ED-4DB2-BD59-A6C34878D82A}">
                    <a16:rowId xmlns:a16="http://schemas.microsoft.com/office/drawing/2014/main" val="10002"/>
                  </a:ext>
                </a:extLst>
              </a:tr>
              <a:tr h="557477">
                <a:tc>
                  <a:txBody>
                    <a:bodyPr/>
                    <a:lstStyle/>
                    <a:p>
                      <a:r>
                        <a:rPr lang="en-US" sz="1600" dirty="0" smtClean="0"/>
                        <a:t>Employment</a:t>
                      </a:r>
                      <a:endParaRPr lang="en-US" sz="1600" dirty="0"/>
                    </a:p>
                  </a:txBody>
                  <a:tcPr/>
                </a:tc>
                <a:tc>
                  <a:txBody>
                    <a:bodyPr/>
                    <a:lstStyle/>
                    <a:p>
                      <a:r>
                        <a:rPr lang="en-US" sz="1600" dirty="0" smtClean="0"/>
                        <a:t>Industry Expansion and Cultivation, Workforce Development</a:t>
                      </a:r>
                      <a:endParaRPr lang="en-US" sz="1600" dirty="0"/>
                    </a:p>
                  </a:txBody>
                  <a:tcPr/>
                </a:tc>
                <a:extLst>
                  <a:ext uri="{0D108BD9-81ED-4DB2-BD59-A6C34878D82A}">
                    <a16:rowId xmlns:a16="http://schemas.microsoft.com/office/drawing/2014/main" val="10003"/>
                  </a:ext>
                </a:extLst>
              </a:tr>
              <a:tr h="352652">
                <a:tc>
                  <a:txBody>
                    <a:bodyPr/>
                    <a:lstStyle/>
                    <a:p>
                      <a:r>
                        <a:rPr lang="en-US" sz="1600" dirty="0" smtClean="0"/>
                        <a:t>Transportation</a:t>
                      </a:r>
                      <a:endParaRPr lang="en-US" sz="1600" dirty="0"/>
                    </a:p>
                  </a:txBody>
                  <a:tcPr/>
                </a:tc>
                <a:tc>
                  <a:txBody>
                    <a:bodyPr/>
                    <a:lstStyle/>
                    <a:p>
                      <a:r>
                        <a:rPr lang="en-US" sz="1600" dirty="0" smtClean="0"/>
                        <a:t>Transportation,</a:t>
                      </a:r>
                      <a:r>
                        <a:rPr lang="en-US" sz="1600" baseline="0" dirty="0" smtClean="0"/>
                        <a:t> Vision Zero</a:t>
                      </a:r>
                      <a:endParaRPr lang="en-US" sz="1600" dirty="0"/>
                    </a:p>
                  </a:txBody>
                  <a:tcPr/>
                </a:tc>
                <a:extLst>
                  <a:ext uri="{0D108BD9-81ED-4DB2-BD59-A6C34878D82A}">
                    <a16:rowId xmlns:a16="http://schemas.microsoft.com/office/drawing/2014/main" val="10004"/>
                  </a:ext>
                </a:extLst>
              </a:tr>
              <a:tr h="352652">
                <a:tc>
                  <a:txBody>
                    <a:bodyPr/>
                    <a:lstStyle/>
                    <a:p>
                      <a:r>
                        <a:rPr lang="en-US" sz="1600" dirty="0" smtClean="0"/>
                        <a:t>Congestion</a:t>
                      </a:r>
                      <a:endParaRPr lang="en-US" sz="1600" dirty="0"/>
                    </a:p>
                  </a:txBody>
                  <a:tcPr/>
                </a:tc>
                <a:tc>
                  <a:txBody>
                    <a:bodyPr/>
                    <a:lstStyle/>
                    <a:p>
                      <a:r>
                        <a:rPr lang="en-US" sz="1600" dirty="0" smtClean="0"/>
                        <a:t>Transportation</a:t>
                      </a:r>
                      <a:endParaRPr lang="en-US" sz="1600" dirty="0"/>
                    </a:p>
                  </a:txBody>
                  <a:tcPr/>
                </a:tc>
                <a:extLst>
                  <a:ext uri="{0D108BD9-81ED-4DB2-BD59-A6C34878D82A}">
                    <a16:rowId xmlns:a16="http://schemas.microsoft.com/office/drawing/2014/main" val="10005"/>
                  </a:ext>
                </a:extLst>
              </a:tr>
              <a:tr h="557477">
                <a:tc>
                  <a:txBody>
                    <a:bodyPr/>
                    <a:lstStyle/>
                    <a:p>
                      <a:r>
                        <a:rPr lang="en-US" sz="1600" dirty="0" smtClean="0"/>
                        <a:t>Environmental degradation</a:t>
                      </a:r>
                      <a:endParaRPr lang="en-US" sz="1600" dirty="0"/>
                    </a:p>
                  </a:txBody>
                  <a:tcPr/>
                </a:tc>
                <a:tc>
                  <a:txBody>
                    <a:bodyPr/>
                    <a:lstStyle/>
                    <a:p>
                      <a:r>
                        <a:rPr lang="en-US" sz="1600" dirty="0" smtClean="0"/>
                        <a:t>Air Quality, 80X50, Water</a:t>
                      </a:r>
                      <a:r>
                        <a:rPr lang="en-US" sz="1600" baseline="0" dirty="0" smtClean="0"/>
                        <a:t> Management, Coastal </a:t>
                      </a:r>
                      <a:r>
                        <a:rPr lang="en-US" sz="1600" baseline="0" dirty="0" err="1" smtClean="0"/>
                        <a:t>Defence</a:t>
                      </a:r>
                      <a:r>
                        <a:rPr lang="en-US" sz="1600" baseline="0" dirty="0" smtClean="0"/>
                        <a:t>, Vision Zero</a:t>
                      </a:r>
                      <a:endParaRPr lang="en-US" sz="1600" dirty="0"/>
                    </a:p>
                  </a:txBody>
                  <a:tcPr/>
                </a:tc>
                <a:extLst>
                  <a:ext uri="{0D108BD9-81ED-4DB2-BD59-A6C34878D82A}">
                    <a16:rowId xmlns:a16="http://schemas.microsoft.com/office/drawing/2014/main" val="10006"/>
                  </a:ext>
                </a:extLst>
              </a:tr>
              <a:tr h="352652">
                <a:tc>
                  <a:txBody>
                    <a:bodyPr/>
                    <a:lstStyle/>
                    <a:p>
                      <a:r>
                        <a:rPr lang="en-US" sz="1600" dirty="0" smtClean="0"/>
                        <a:t>Waste Management</a:t>
                      </a:r>
                      <a:endParaRPr lang="en-US" sz="1600" dirty="0"/>
                    </a:p>
                  </a:txBody>
                  <a:tcPr/>
                </a:tc>
                <a:tc>
                  <a:txBody>
                    <a:bodyPr/>
                    <a:lstStyle/>
                    <a:p>
                      <a:r>
                        <a:rPr lang="en-US" sz="1600" dirty="0" smtClean="0"/>
                        <a:t>Zero Waste</a:t>
                      </a:r>
                      <a:endParaRPr lang="en-US" sz="1600" dirty="0"/>
                    </a:p>
                  </a:txBody>
                  <a:tcPr/>
                </a:tc>
                <a:extLst>
                  <a:ext uri="{0D108BD9-81ED-4DB2-BD59-A6C34878D82A}">
                    <a16:rowId xmlns:a16="http://schemas.microsoft.com/office/drawing/2014/main" val="10007"/>
                  </a:ext>
                </a:extLst>
              </a:tr>
              <a:tr h="352652">
                <a:tc>
                  <a:txBody>
                    <a:bodyPr/>
                    <a:lstStyle/>
                    <a:p>
                      <a:r>
                        <a:rPr lang="en-US" sz="1600" dirty="0" smtClean="0"/>
                        <a:t>Personal Safety</a:t>
                      </a:r>
                      <a:endParaRPr lang="en-US" sz="1600" dirty="0"/>
                    </a:p>
                  </a:txBody>
                  <a:tcPr/>
                </a:tc>
                <a:tc>
                  <a:txBody>
                    <a:bodyPr/>
                    <a:lstStyle/>
                    <a:p>
                      <a:r>
                        <a:rPr lang="en-US" sz="1600" dirty="0" smtClean="0"/>
                        <a:t>Criminal Justice Reform</a:t>
                      </a:r>
                      <a:endParaRPr lang="en-US" sz="1600" dirty="0"/>
                    </a:p>
                  </a:txBody>
                  <a:tcPr/>
                </a:tc>
                <a:extLst>
                  <a:ext uri="{0D108BD9-81ED-4DB2-BD59-A6C34878D82A}">
                    <a16:rowId xmlns:a16="http://schemas.microsoft.com/office/drawing/2014/main" val="10008"/>
                  </a:ext>
                </a:extLst>
              </a:tr>
              <a:tr h="352652">
                <a:tc>
                  <a:txBody>
                    <a:bodyPr/>
                    <a:lstStyle/>
                    <a:p>
                      <a:r>
                        <a:rPr lang="en-US" sz="1600" dirty="0" smtClean="0"/>
                        <a:t>Land Abandonment</a:t>
                      </a:r>
                      <a:endParaRPr lang="en-US" sz="1600" dirty="0"/>
                    </a:p>
                  </a:txBody>
                  <a:tcPr/>
                </a:tc>
                <a:tc>
                  <a:txBody>
                    <a:bodyPr/>
                    <a:lstStyle/>
                    <a:p>
                      <a:r>
                        <a:rPr lang="en-US" sz="1600" dirty="0" smtClean="0"/>
                        <a:t>Brownfields</a:t>
                      </a:r>
                      <a:endParaRPr lang="en-US" sz="1600" dirty="0"/>
                    </a:p>
                  </a:txBody>
                  <a:tcPr/>
                </a:tc>
                <a:extLst>
                  <a:ext uri="{0D108BD9-81ED-4DB2-BD59-A6C34878D82A}">
                    <a16:rowId xmlns:a16="http://schemas.microsoft.com/office/drawing/2014/main" val="10009"/>
                  </a:ext>
                </a:extLst>
              </a:tr>
              <a:tr h="352652">
                <a:tc>
                  <a:txBody>
                    <a:bodyPr/>
                    <a:lstStyle/>
                    <a:p>
                      <a:r>
                        <a:rPr lang="en-US" sz="1600" dirty="0" smtClean="0"/>
                        <a:t>Urban Sprawl</a:t>
                      </a:r>
                      <a:endParaRPr lang="en-US" sz="1600" dirty="0"/>
                    </a:p>
                  </a:txBody>
                  <a:tcPr/>
                </a:tc>
                <a:tc>
                  <a:txBody>
                    <a:bodyPr/>
                    <a:lstStyle/>
                    <a:p>
                      <a:endParaRPr lang="en-US" sz="1600"/>
                    </a:p>
                  </a:txBody>
                  <a:tcPr/>
                </a:tc>
                <a:extLst>
                  <a:ext uri="{0D108BD9-81ED-4DB2-BD59-A6C34878D82A}">
                    <a16:rowId xmlns:a16="http://schemas.microsoft.com/office/drawing/2014/main" val="10010"/>
                  </a:ext>
                </a:extLst>
              </a:tr>
              <a:tr h="792204">
                <a:tc>
                  <a:txBody>
                    <a:bodyPr/>
                    <a:lstStyle/>
                    <a:p>
                      <a:r>
                        <a:rPr lang="en-US" sz="1600" dirty="0" smtClean="0"/>
                        <a:t>Socio – Spatial Equality</a:t>
                      </a:r>
                      <a:endParaRPr lang="en-US" sz="1600" dirty="0"/>
                    </a:p>
                  </a:txBody>
                  <a:tcPr/>
                </a:tc>
                <a:tc>
                  <a:txBody>
                    <a:bodyPr/>
                    <a:lstStyle/>
                    <a:p>
                      <a:r>
                        <a:rPr lang="en-US" sz="1600" dirty="0" smtClean="0"/>
                        <a:t>Parks and Natural</a:t>
                      </a:r>
                      <a:r>
                        <a:rPr lang="en-US" sz="1600" baseline="0" dirty="0" smtClean="0"/>
                        <a:t> Resources, Neighborhoods, Integrated Government and Social Services, Housing, Early Childhood, Culture</a:t>
                      </a:r>
                      <a:endParaRPr lang="en-US" sz="1600" dirty="0"/>
                    </a:p>
                  </a:txBody>
                  <a:tcPr/>
                </a:tc>
                <a:extLst>
                  <a:ext uri="{0D108BD9-81ED-4DB2-BD59-A6C34878D82A}">
                    <a16:rowId xmlns:a16="http://schemas.microsoft.com/office/drawing/2014/main" val="10011"/>
                  </a:ext>
                </a:extLst>
              </a:tr>
              <a:tr h="557477">
                <a:tc>
                  <a:txBody>
                    <a:bodyPr/>
                    <a:lstStyle/>
                    <a:p>
                      <a:r>
                        <a:rPr lang="en-US" sz="1600" dirty="0" smtClean="0"/>
                        <a:t>Social</a:t>
                      </a:r>
                      <a:r>
                        <a:rPr lang="en-US" sz="1600" baseline="0" dirty="0" smtClean="0"/>
                        <a:t> Inclusion and Exclusion</a:t>
                      </a:r>
                      <a:endParaRPr lang="en-US" sz="1600" dirty="0"/>
                    </a:p>
                  </a:txBody>
                  <a:tcPr/>
                </a:tc>
                <a:tc>
                  <a:txBody>
                    <a:bodyPr/>
                    <a:lstStyle/>
                    <a:p>
                      <a:r>
                        <a:rPr lang="en-US" sz="1600" dirty="0" smtClean="0"/>
                        <a:t>Broadband, Infrastructure, Health and Access, Culture, Housing, Healthy Living</a:t>
                      </a:r>
                      <a:r>
                        <a:rPr lang="en-US" sz="1600" baseline="0" dirty="0" smtClean="0"/>
                        <a:t> and Active Living</a:t>
                      </a:r>
                      <a:endParaRPr lang="en-US" sz="1600" dirty="0"/>
                    </a:p>
                  </a:txBody>
                  <a:tcPr/>
                </a:tc>
                <a:extLst>
                  <a:ext uri="{0D108BD9-81ED-4DB2-BD59-A6C34878D82A}">
                    <a16:rowId xmlns:a16="http://schemas.microsoft.com/office/drawing/2014/main" val="10012"/>
                  </a:ext>
                </a:extLst>
              </a:tr>
              <a:tr h="557477">
                <a:tc>
                  <a:txBody>
                    <a:bodyPr/>
                    <a:lstStyle/>
                    <a:p>
                      <a:r>
                        <a:rPr lang="en-US" sz="1600" dirty="0" smtClean="0"/>
                        <a:t>Changing Demographics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Thriving Neighborhoods</a:t>
                      </a:r>
                      <a:endParaRPr lang="en-US" sz="1600" dirty="0" smtClean="0"/>
                    </a:p>
                    <a:p>
                      <a:endParaRPr lang="en-US" sz="1600"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83685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 </a:t>
            </a:r>
            <a:endParaRPr lang="en-US" dirty="0"/>
          </a:p>
        </p:txBody>
      </p:sp>
      <p:sp>
        <p:nvSpPr>
          <p:cNvPr id="3" name="Content Placeholder 2"/>
          <p:cNvSpPr>
            <a:spLocks noGrp="1"/>
          </p:cNvSpPr>
          <p:nvPr>
            <p:ph idx="1"/>
          </p:nvPr>
        </p:nvSpPr>
        <p:spPr/>
        <p:txBody>
          <a:bodyPr/>
          <a:lstStyle/>
          <a:p>
            <a:pPr marL="0" indent="0">
              <a:buNone/>
            </a:pPr>
            <a:r>
              <a:rPr lang="en-US" sz="2400" b="1" dirty="0" smtClean="0"/>
              <a:t>Selected Challenge</a:t>
            </a:r>
          </a:p>
          <a:p>
            <a:r>
              <a:rPr lang="en-US" sz="2400" dirty="0" smtClean="0"/>
              <a:t>Economic restructuring in NYC</a:t>
            </a:r>
          </a:p>
          <a:p>
            <a:pPr marL="0" indent="0">
              <a:buNone/>
            </a:pPr>
            <a:r>
              <a:rPr lang="en-US" sz="2400" b="1" dirty="0" smtClean="0"/>
              <a:t>Case Study – Urban strategies to address the challenge</a:t>
            </a:r>
          </a:p>
          <a:p>
            <a:r>
              <a:rPr lang="en-US" sz="2400" dirty="0"/>
              <a:t>West side of Manhattan – West Chelsea</a:t>
            </a:r>
          </a:p>
          <a:p>
            <a:r>
              <a:rPr lang="en-US" sz="2400" dirty="0" smtClean="0"/>
              <a:t>Urban - Renewal, Rezoning, Redevelopment, Gentrification (GRRR!)</a:t>
            </a:r>
          </a:p>
          <a:p>
            <a:endParaRPr lang="en-US" dirty="0"/>
          </a:p>
          <a:p>
            <a:endParaRPr lang="en-US" dirty="0"/>
          </a:p>
        </p:txBody>
      </p:sp>
    </p:spTree>
    <p:extLst>
      <p:ext uri="{BB962C8B-B14F-4D97-AF65-F5344CB8AC3E}">
        <p14:creationId xmlns:p14="http://schemas.microsoft.com/office/powerpoint/2010/main" val="636407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 Urban Challenges</a:t>
            </a:r>
            <a:endParaRPr lang="en-US" dirty="0"/>
          </a:p>
        </p:txBody>
      </p:sp>
      <p:sp>
        <p:nvSpPr>
          <p:cNvPr id="3" name="Content Placeholder 2"/>
          <p:cNvSpPr>
            <a:spLocks noGrp="1"/>
          </p:cNvSpPr>
          <p:nvPr>
            <p:ph idx="1"/>
          </p:nvPr>
        </p:nvSpPr>
        <p:spPr/>
        <p:txBody>
          <a:bodyPr/>
          <a:lstStyle/>
          <a:p>
            <a:r>
              <a:rPr lang="en-US" sz="2400" b="1" dirty="0" smtClean="0"/>
              <a:t>Economic Restructuring </a:t>
            </a:r>
            <a:r>
              <a:rPr lang="en-US" sz="2400" dirty="0" smtClean="0"/>
              <a:t>- Significant </a:t>
            </a:r>
            <a:r>
              <a:rPr lang="en-US" sz="2400" dirty="0"/>
              <a:t>and enduring changes to the nature and structure of the economy often </a:t>
            </a:r>
            <a:r>
              <a:rPr lang="en-US" sz="2400" dirty="0" smtClean="0"/>
              <a:t>in </a:t>
            </a:r>
            <a:r>
              <a:rPr lang="en-US" sz="2400" dirty="0"/>
              <a:t>response to local, state and wider economic forces.  </a:t>
            </a:r>
            <a:r>
              <a:rPr lang="en-US" sz="2400" dirty="0" smtClean="0"/>
              <a:t>Typically this </a:t>
            </a:r>
            <a:r>
              <a:rPr lang="en-US" sz="2400" dirty="0"/>
              <a:t>involves a transition from manufacturing (secondary) to services (tertiary</a:t>
            </a:r>
            <a:r>
              <a:rPr lang="en-US" sz="2400" dirty="0" smtClean="0"/>
              <a:t>) – a post industrial economy.</a:t>
            </a:r>
          </a:p>
          <a:p>
            <a:endParaRPr lang="en-AU" sz="2400" b="1" dirty="0" smtClean="0"/>
          </a:p>
          <a:p>
            <a:endParaRPr lang="en-US" dirty="0"/>
          </a:p>
        </p:txBody>
      </p:sp>
    </p:spTree>
    <p:extLst>
      <p:ext uri="{BB962C8B-B14F-4D97-AF65-F5344CB8AC3E}">
        <p14:creationId xmlns:p14="http://schemas.microsoft.com/office/powerpoint/2010/main" val="272590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Economic restructuring in NYC</a:t>
            </a:r>
            <a:endParaRPr lang="en-US" dirty="0"/>
          </a:p>
        </p:txBody>
      </p:sp>
      <p:sp>
        <p:nvSpPr>
          <p:cNvPr id="3" name="Content Placeholder 2"/>
          <p:cNvSpPr>
            <a:spLocks noGrp="1"/>
          </p:cNvSpPr>
          <p:nvPr>
            <p:ph idx="1"/>
          </p:nvPr>
        </p:nvSpPr>
        <p:spPr>
          <a:xfrm>
            <a:off x="1451579" y="2015732"/>
            <a:ext cx="9603275" cy="3690587"/>
          </a:xfrm>
        </p:spPr>
        <p:txBody>
          <a:bodyPr>
            <a:normAutofit fontScale="92500" lnSpcReduction="20000"/>
          </a:bodyPr>
          <a:lstStyle/>
          <a:p>
            <a:pPr marL="0" indent="0">
              <a:buNone/>
            </a:pPr>
            <a:r>
              <a:rPr lang="en-US" b="1" dirty="0" smtClean="0"/>
              <a:t>Centrifugal Forces - forces that push or pull functions away from central areas towards outer zones.</a:t>
            </a:r>
          </a:p>
          <a:p>
            <a:r>
              <a:rPr lang="en-US" dirty="0" err="1" smtClean="0"/>
              <a:t>Decentralisation</a:t>
            </a:r>
            <a:r>
              <a:rPr lang="en-US" dirty="0" smtClean="0"/>
              <a:t> of industry – WW2 changed the location of manufacturing (space extensive buildings, away from vulnerable urban areas)</a:t>
            </a:r>
          </a:p>
          <a:p>
            <a:r>
              <a:rPr lang="en-US" dirty="0" smtClean="0"/>
              <a:t>New industrial estates were created, linked to expressways, ports, rail</a:t>
            </a:r>
          </a:p>
          <a:p>
            <a:r>
              <a:rPr lang="en-US" dirty="0" err="1" smtClean="0"/>
              <a:t>Containerisation</a:t>
            </a:r>
            <a:r>
              <a:rPr lang="en-US" dirty="0" smtClean="0"/>
              <a:t> of shipping – requires room to store containers</a:t>
            </a:r>
          </a:p>
          <a:p>
            <a:r>
              <a:rPr lang="en-US" dirty="0" smtClean="0"/>
              <a:t>Increasing </a:t>
            </a:r>
            <a:r>
              <a:rPr lang="en-US" dirty="0" err="1" smtClean="0"/>
              <a:t>globalisation</a:t>
            </a:r>
            <a:r>
              <a:rPr lang="en-US" dirty="0" smtClean="0"/>
              <a:t> movement of industry due to competition interstate and overseas (cheaper, more room to expand)</a:t>
            </a:r>
          </a:p>
          <a:p>
            <a:r>
              <a:rPr lang="en-US" dirty="0" err="1" smtClean="0"/>
              <a:t>Suburbanisation</a:t>
            </a:r>
            <a:r>
              <a:rPr lang="en-US" dirty="0" smtClean="0"/>
              <a:t> and urban sprawl diverting economic activity and government funding away from NYC - middle class ‘white flight’</a:t>
            </a:r>
            <a:endParaRPr lang="en-US" dirty="0"/>
          </a:p>
        </p:txBody>
      </p:sp>
    </p:spTree>
    <p:extLst>
      <p:ext uri="{BB962C8B-B14F-4D97-AF65-F5344CB8AC3E}">
        <p14:creationId xmlns:p14="http://schemas.microsoft.com/office/powerpoint/2010/main" val="1472345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Impacts of economic restructuring in </a:t>
            </a:r>
            <a:r>
              <a:rPr lang="en-US" dirty="0" err="1" smtClean="0"/>
              <a:t>nYC</a:t>
            </a:r>
            <a:endParaRPr lang="en-US" dirty="0"/>
          </a:p>
        </p:txBody>
      </p:sp>
      <p:sp>
        <p:nvSpPr>
          <p:cNvPr id="3" name="Content Placeholder 2"/>
          <p:cNvSpPr>
            <a:spLocks noGrp="1"/>
          </p:cNvSpPr>
          <p:nvPr>
            <p:ph idx="1"/>
          </p:nvPr>
        </p:nvSpPr>
        <p:spPr>
          <a:xfrm>
            <a:off x="1451579" y="2015732"/>
            <a:ext cx="9603275" cy="4080268"/>
          </a:xfrm>
        </p:spPr>
        <p:txBody>
          <a:bodyPr/>
          <a:lstStyle/>
          <a:p>
            <a:r>
              <a:rPr lang="en-US" dirty="0" smtClean="0"/>
              <a:t>Society – rapid rises in crime, loss of amenity in surrounding neighborhoods, </a:t>
            </a:r>
            <a:r>
              <a:rPr lang="en-US" dirty="0" err="1" smtClean="0"/>
              <a:t>marginalisation</a:t>
            </a:r>
            <a:r>
              <a:rPr lang="en-US" dirty="0" smtClean="0"/>
              <a:t> of unskilled migrants (Latin Americans) in ghettos, widening of disparity (incomes, education, ethnicity, livability of areas)</a:t>
            </a:r>
          </a:p>
          <a:p>
            <a:r>
              <a:rPr lang="en-US" dirty="0" smtClean="0"/>
              <a:t>Economic – unemployment, loss of tax revenues, increases in city debt, unproductive land, reduction in economic activity - by 1980 NYC lost 400,000 jobs 35% in manufacturing and 15% office related.</a:t>
            </a:r>
          </a:p>
          <a:p>
            <a:r>
              <a:rPr lang="en-US" dirty="0" smtClean="0"/>
              <a:t>Environment – abandonment of contaminated industrial land (heavy metals, organic solvents, pollutants), visually blighted brownfields, issues surrounding urban sprawl.</a:t>
            </a:r>
          </a:p>
          <a:p>
            <a:endParaRPr lang="en-US" dirty="0"/>
          </a:p>
        </p:txBody>
      </p:sp>
    </p:spTree>
    <p:extLst>
      <p:ext uri="{BB962C8B-B14F-4D97-AF65-F5344CB8AC3E}">
        <p14:creationId xmlns:p14="http://schemas.microsoft.com/office/powerpoint/2010/main" val="1398984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5893837" cy="68580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837" y="0"/>
            <a:ext cx="6088283" cy="39019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836" y="3351845"/>
            <a:ext cx="6298164" cy="3506155"/>
          </a:xfrm>
          <a:prstGeom prst="rect">
            <a:avLst/>
          </a:prstGeom>
        </p:spPr>
      </p:pic>
    </p:spTree>
    <p:extLst>
      <p:ext uri="{BB962C8B-B14F-4D97-AF65-F5344CB8AC3E}">
        <p14:creationId xmlns:p14="http://schemas.microsoft.com/office/powerpoint/2010/main" val="194301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 since the 1980s?</a:t>
            </a:r>
            <a:endParaRPr lang="en-US" dirty="0"/>
          </a:p>
        </p:txBody>
      </p:sp>
      <p:sp>
        <p:nvSpPr>
          <p:cNvPr id="3" name="Content Placeholder 2"/>
          <p:cNvSpPr>
            <a:spLocks noGrp="1"/>
          </p:cNvSpPr>
          <p:nvPr>
            <p:ph idx="1"/>
          </p:nvPr>
        </p:nvSpPr>
        <p:spPr/>
        <p:txBody>
          <a:bodyPr/>
          <a:lstStyle/>
          <a:p>
            <a:r>
              <a:rPr lang="en-US" dirty="0" smtClean="0"/>
              <a:t>Transition from secondary (manufacturing) to tertiary industries – finance, commerce, services, fashion, information technology, biotechnology. </a:t>
            </a:r>
          </a:p>
          <a:p>
            <a:r>
              <a:rPr lang="en-US" dirty="0" smtClean="0"/>
              <a:t>Economic </a:t>
            </a:r>
            <a:r>
              <a:rPr lang="en-US" dirty="0" err="1" smtClean="0"/>
              <a:t>polarisation</a:t>
            </a:r>
            <a:r>
              <a:rPr lang="en-US" dirty="0" smtClean="0"/>
              <a:t> of incomes – widening gap between rich (creative classes) and poor (services class), hollowing out of middle incomes, rising inequalities in income and education.</a:t>
            </a:r>
          </a:p>
          <a:p>
            <a:r>
              <a:rPr lang="en-US" dirty="0" smtClean="0"/>
              <a:t>Recent changes (rezoning) have brought about a construction boom</a:t>
            </a:r>
            <a:endParaRPr lang="en-US" dirty="0"/>
          </a:p>
        </p:txBody>
      </p:sp>
    </p:spTree>
    <p:extLst>
      <p:ext uri="{BB962C8B-B14F-4D97-AF65-F5344CB8AC3E}">
        <p14:creationId xmlns:p14="http://schemas.microsoft.com/office/powerpoint/2010/main" val="536194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8982</TotalTime>
  <Words>1871</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Berlin Sans FB Demi</vt:lpstr>
      <vt:lpstr>Gill Sans MT</vt:lpstr>
      <vt:lpstr>Gallery</vt:lpstr>
      <vt:lpstr>Challenges facing megacities and strategies implemented</vt:lpstr>
      <vt:lpstr>The Syllabus </vt:lpstr>
      <vt:lpstr>PowerPoint Presentation</vt:lpstr>
      <vt:lpstr>OUR FOCUS </vt:lpstr>
      <vt:lpstr>Definitions – Urban Challenges</vt:lpstr>
      <vt:lpstr>Causes of Economic restructuring in NYC</vt:lpstr>
      <vt:lpstr>Impacts of economic restructuring in nYC</vt:lpstr>
      <vt:lpstr>PowerPoint Presentation</vt:lpstr>
      <vt:lpstr>What has happened since the 1980s?</vt:lpstr>
      <vt:lpstr>How can the challenges of economic restructuring be addressed?</vt:lpstr>
      <vt:lpstr>Some definitions (revision)</vt:lpstr>
      <vt:lpstr>Map – The HIGH LINE</vt:lpstr>
      <vt:lpstr>History 1</vt:lpstr>
      <vt:lpstr>History 2</vt:lpstr>
      <vt:lpstr>History 3</vt:lpstr>
      <vt:lpstr>History 5</vt:lpstr>
      <vt:lpstr>A meadow in the sky</vt:lpstr>
      <vt:lpstr>Sustainability and liveability Social benefits</vt:lpstr>
      <vt:lpstr>Sustainability and liveability Economic benefits </vt:lpstr>
      <vt:lpstr>Sustainability and liveability Economic benefits</vt:lpstr>
      <vt:lpstr>Sustainability and liveability Economic benefits</vt:lpstr>
      <vt:lpstr>Sustainability and liveability  Environment benefits</vt:lpstr>
      <vt:lpstr>Sustainability and liveability  Environment benefits</vt:lpstr>
      <vt:lpstr>Sustainability and liveability  Environment benefits</vt:lpstr>
      <vt:lpstr>Sustainability and liveability  Environment benefits</vt:lpstr>
      <vt:lpstr>Shortcomings </vt:lpstr>
      <vt:lpstr>Promenade Plantee – Paris (Metro Paris 12.5 million)</vt:lpstr>
      <vt:lpstr>Other redevelopment strategies implemented in NYC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facing megacities and strategies implemented</dc:title>
  <dc:creator>Matt Hildebrandt</dc:creator>
  <cp:lastModifiedBy>RINTOUL Brooke [Narrogin Senior High School]</cp:lastModifiedBy>
  <cp:revision>94</cp:revision>
  <dcterms:created xsi:type="dcterms:W3CDTF">2017-07-31T05:12:53Z</dcterms:created>
  <dcterms:modified xsi:type="dcterms:W3CDTF">2019-09-13T09:58:15Z</dcterms:modified>
</cp:coreProperties>
</file>