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52" r:id="rId2"/>
    <p:sldId id="353" r:id="rId3"/>
    <p:sldId id="357" r:id="rId4"/>
    <p:sldId id="369" r:id="rId5"/>
    <p:sldId id="321" r:id="rId6"/>
    <p:sldId id="322" r:id="rId7"/>
    <p:sldId id="323" r:id="rId8"/>
    <p:sldId id="324" r:id="rId9"/>
    <p:sldId id="326" r:id="rId10"/>
    <p:sldId id="330" r:id="rId11"/>
    <p:sldId id="331" r:id="rId12"/>
    <p:sldId id="332" r:id="rId13"/>
    <p:sldId id="333" r:id="rId14"/>
    <p:sldId id="336" r:id="rId15"/>
    <p:sldId id="33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660"/>
  </p:normalViewPr>
  <p:slideViewPr>
    <p:cSldViewPr snapToGrid="0">
      <p:cViewPr varScale="1">
        <p:scale>
          <a:sx n="105" d="100"/>
          <a:sy n="105" d="100"/>
        </p:scale>
        <p:origin x="132"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plh.wa.gov.au/DepartmentofPlanningLandsHeritage/media/Policies/SPP/SPP_2-8_bushland_policy_perth_metro.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Sustainability –</a:t>
            </a:r>
            <a:br>
              <a:rPr lang="en-AU" dirty="0" smtClean="0"/>
            </a:br>
            <a:r>
              <a:rPr lang="en-AU" dirty="0" smtClean="0"/>
              <a:t> Gateway WA Project</a:t>
            </a:r>
            <a:endParaRPr lang="en-AU" dirty="0"/>
          </a:p>
        </p:txBody>
      </p:sp>
      <p:sp>
        <p:nvSpPr>
          <p:cNvPr id="3" name="Content Placeholder 2"/>
          <p:cNvSpPr>
            <a:spLocks noGrp="1"/>
          </p:cNvSpPr>
          <p:nvPr>
            <p:ph idx="1"/>
          </p:nvPr>
        </p:nvSpPr>
        <p:spPr/>
        <p:txBody>
          <a:bodyPr/>
          <a:lstStyle/>
          <a:p>
            <a:r>
              <a:rPr lang="en-AU" dirty="0" smtClean="0"/>
              <a:t>Read page 258</a:t>
            </a:r>
          </a:p>
          <a:p>
            <a:r>
              <a:rPr lang="en-AU" dirty="0" smtClean="0"/>
              <a:t>Complete summary notes under the following headings:</a:t>
            </a:r>
          </a:p>
          <a:p>
            <a:pPr>
              <a:buFontTx/>
              <a:buChar char="-"/>
            </a:pPr>
            <a:r>
              <a:rPr lang="en-AU" dirty="0" smtClean="0"/>
              <a:t>SOCIAL</a:t>
            </a:r>
          </a:p>
          <a:p>
            <a:pPr>
              <a:buFontTx/>
              <a:buChar char="-"/>
            </a:pPr>
            <a:r>
              <a:rPr lang="en-AU" dirty="0" smtClean="0"/>
              <a:t>ECONOMIC</a:t>
            </a:r>
          </a:p>
          <a:p>
            <a:pPr>
              <a:buFontTx/>
              <a:buChar char="-"/>
            </a:pPr>
            <a:r>
              <a:rPr lang="en-AU" dirty="0" smtClean="0"/>
              <a:t>ENVIRONMENTAL</a:t>
            </a:r>
            <a:endParaRPr lang="en-AU" dirty="0"/>
          </a:p>
        </p:txBody>
      </p:sp>
    </p:spTree>
    <p:extLst>
      <p:ext uri="{BB962C8B-B14F-4D97-AF65-F5344CB8AC3E}">
        <p14:creationId xmlns:p14="http://schemas.microsoft.com/office/powerpoint/2010/main" val="2034388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Protection of the Gnangara and Jandakot water mounds – especially contamination from industrial and residential development. Approximately 165 billion litres of underground water sources are used annually to supplement Perth’s two seawater desalination plants and Perth’s dams.</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chemeClr val="accent2">
                    <a:lumMod val="75000"/>
                  </a:schemeClr>
                </a:solidFill>
                <a:latin typeface="Bahnschrift SemiBold Condensed" panose="020B0502040204020203" pitchFamily="34" charset="0"/>
              </a:rPr>
              <a:t>Environmental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3398532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a:latin typeface="Arial" panose="020B0604020202020204" pitchFamily="34" charset="0"/>
                <a:cs typeface="Arial" panose="020B0604020202020204" pitchFamily="34" charset="0"/>
              </a:rPr>
              <a:t>Recent urban planning decisions for metropolitan Perth have taken into consideration </a:t>
            </a:r>
            <a:r>
              <a:rPr lang="en-AU" dirty="0" smtClean="0">
                <a:latin typeface="Arial" panose="020B0604020202020204" pitchFamily="34" charset="0"/>
                <a:cs typeface="Arial" panose="020B0604020202020204" pitchFamily="34" charset="0"/>
              </a:rPr>
              <a:t>social </a:t>
            </a:r>
            <a:r>
              <a:rPr lang="en-AU" dirty="0">
                <a:latin typeface="Arial" panose="020B0604020202020204" pitchFamily="34" charset="0"/>
                <a:cs typeface="Arial" panose="020B0604020202020204" pitchFamily="34" charset="0"/>
              </a:rPr>
              <a:t>factors, so sustainable development is exercised</a:t>
            </a:r>
            <a:r>
              <a:rPr lang="en-AU" dirty="0" smtClean="0">
                <a:latin typeface="Arial" panose="020B0604020202020204" pitchFamily="34" charset="0"/>
                <a:cs typeface="Arial" panose="020B0604020202020204" pitchFamily="34" charset="0"/>
              </a:rPr>
              <a:t>.</a:t>
            </a:r>
          </a:p>
          <a:p>
            <a:r>
              <a:rPr lang="en-AU" dirty="0" smtClean="0">
                <a:latin typeface="Arial" panose="020B0604020202020204" pitchFamily="34" charset="0"/>
                <a:cs typeface="Arial" panose="020B0604020202020204" pitchFamily="34" charset="0"/>
              </a:rPr>
              <a:t>Including – accommodating for the Australian desire for low density housing, a preference for coastal living, be able to travel freely with minimal congestion, able to reside in a liveable city, enjoy a high standard of living and have readily accessible education and health facilities.</a:t>
            </a:r>
            <a:endParaRPr lang="en-AU" dirty="0">
              <a:latin typeface="Arial" panose="020B0604020202020204" pitchFamily="34" charset="0"/>
              <a:cs typeface="Arial" panose="020B0604020202020204" pitchFamily="34" charset="0"/>
            </a:endParaRPr>
          </a:p>
          <a:p>
            <a:endParaRPr lang="en-AU" dirty="0"/>
          </a:p>
        </p:txBody>
      </p:sp>
      <p:sp>
        <p:nvSpPr>
          <p:cNvPr id="4" name="Title 1"/>
          <p:cNvSpPr>
            <a:spLocks noGrp="1"/>
          </p:cNvSpPr>
          <p:nvPr>
            <p:ph type="title"/>
          </p:nvPr>
        </p:nvSpPr>
        <p:spPr/>
        <p:txBody>
          <a:bodyPr>
            <a:normAutofit fontScale="90000"/>
          </a:bodyPr>
          <a:lstStyle/>
          <a:p>
            <a:r>
              <a:rPr lang="en-AU" dirty="0" smtClean="0">
                <a:solidFill>
                  <a:srgbClr val="FFC000"/>
                </a:solidFill>
                <a:latin typeface="Bahnschrift SemiBold Condensed" panose="020B0502040204020203" pitchFamily="34" charset="0"/>
              </a:rPr>
              <a:t>Social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3649073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People of Perth generally like coastal living – evidence: 120 kilometres of coastal residential development in large areas between Two Rocks and Singleton.</a:t>
            </a:r>
          </a:p>
          <a:p>
            <a:r>
              <a:rPr lang="en-AU" dirty="0" smtClean="0">
                <a:latin typeface="Arial" panose="020B0604020202020204" pitchFamily="34" charset="0"/>
                <a:cs typeface="Arial" panose="020B0604020202020204" pitchFamily="34" charset="0"/>
              </a:rPr>
              <a:t>WAPC and DPLH have a coastal planning strategy includes coastal hazard risk management and adaptation planning guidelines.</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rgbClr val="FFC000"/>
                </a:solidFill>
                <a:latin typeface="Bahnschrift SemiBold Condensed" panose="020B0502040204020203" pitchFamily="34" charset="0"/>
              </a:rPr>
              <a:t>Social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2676207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Urban planners aim to improve traffic flow.</a:t>
            </a:r>
          </a:p>
          <a:p>
            <a:r>
              <a:rPr lang="en-AU" dirty="0" smtClean="0">
                <a:latin typeface="Arial" panose="020B0604020202020204" pitchFamily="34" charset="0"/>
                <a:cs typeface="Arial" panose="020B0604020202020204" pitchFamily="34" charset="0"/>
              </a:rPr>
              <a:t>Urban planners plan for the provision of attractive public transport facilities – e.g. METRONET – Station precincts.</a:t>
            </a:r>
          </a:p>
          <a:p>
            <a:r>
              <a:rPr lang="en-AU" dirty="0" smtClean="0">
                <a:latin typeface="Arial" panose="020B0604020202020204" pitchFamily="34" charset="0"/>
                <a:cs typeface="Arial" panose="020B0604020202020204" pitchFamily="34" charset="0"/>
              </a:rPr>
              <a:t>Extension of transportation networks – e.g. 6 kilometres ass to Mitchell Freeway to Hester Avenue.</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rgbClr val="FFC000"/>
                </a:solidFill>
                <a:latin typeface="Bahnschrift SemiBold Condensed" panose="020B0502040204020203" pitchFamily="34" charset="0"/>
              </a:rPr>
              <a:t>Social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1577772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Urban planners need to take into account the increasing population growth, to maintain high standard of living.</a:t>
            </a:r>
          </a:p>
          <a:p>
            <a:r>
              <a:rPr lang="en-AU" dirty="0" smtClean="0">
                <a:latin typeface="Arial" panose="020B0604020202020204" pitchFamily="34" charset="0"/>
                <a:cs typeface="Arial" panose="020B0604020202020204" pitchFamily="34" charset="0"/>
              </a:rPr>
              <a:t>Good urban design should promote more housing choices – for the variety of socio-economic areas.</a:t>
            </a:r>
          </a:p>
          <a:p>
            <a:r>
              <a:rPr lang="en-AU" dirty="0" smtClean="0">
                <a:latin typeface="Arial" panose="020B0604020202020204" pitchFamily="34" charset="0"/>
                <a:cs typeface="Arial" panose="020B0604020202020204" pitchFamily="34" charset="0"/>
              </a:rPr>
              <a:t>State government </a:t>
            </a:r>
            <a:r>
              <a:rPr lang="en-AU" b="1" i="1" dirty="0" smtClean="0">
                <a:latin typeface="Arial" panose="020B0604020202020204" pitchFamily="34" charset="0"/>
                <a:cs typeface="Arial" panose="020B0604020202020204" pitchFamily="34" charset="0"/>
              </a:rPr>
              <a:t>‘Affordable Housing Strategy 2010-2020’ </a:t>
            </a:r>
            <a:r>
              <a:rPr lang="en-AU" dirty="0" smtClean="0">
                <a:latin typeface="Arial" panose="020B0604020202020204" pitchFamily="34" charset="0"/>
                <a:cs typeface="Arial" panose="020B0604020202020204" pitchFamily="34" charset="0"/>
              </a:rPr>
              <a:t>– set plans in place top open options for low to moderate income earners to get into home ownership markets and private rentals.</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rgbClr val="FFC000"/>
                </a:solidFill>
                <a:latin typeface="Bahnschrift SemiBold Condensed" panose="020B0502040204020203" pitchFamily="34" charset="0"/>
              </a:rPr>
              <a:t>Social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25864791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WAPC – </a:t>
            </a:r>
            <a:r>
              <a:rPr lang="en-AU" b="1" i="1" dirty="0" smtClean="0">
                <a:latin typeface="Arial" panose="020B0604020202020204" pitchFamily="34" charset="0"/>
                <a:cs typeface="Arial" panose="020B0604020202020204" pitchFamily="34" charset="0"/>
              </a:rPr>
              <a:t>‘Liveable Neighbourhoods’ </a:t>
            </a:r>
            <a:r>
              <a:rPr lang="en-AU" dirty="0" smtClean="0">
                <a:latin typeface="Arial" panose="020B0604020202020204" pitchFamily="34" charset="0"/>
                <a:cs typeface="Arial" panose="020B0604020202020204" pitchFamily="34" charset="0"/>
              </a:rPr>
              <a:t>policy – design and assessment structure plans – guide to sustainable development. E.g. achieving density targets, cycling and public transport and support walking. </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rgbClr val="FFC000"/>
                </a:solidFill>
                <a:latin typeface="Bahnschrift SemiBold Condensed" panose="020B0502040204020203" pitchFamily="34" charset="0"/>
              </a:rPr>
              <a:t>Social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1033699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Planning </a:t>
            </a:r>
            <a:r>
              <a:rPr lang="en-AU" dirty="0" smtClean="0"/>
              <a:t>Strategies – Forrestfield Airport Link</a:t>
            </a:r>
            <a:endParaRPr lang="en-AU" dirty="0"/>
          </a:p>
        </p:txBody>
      </p:sp>
      <p:sp>
        <p:nvSpPr>
          <p:cNvPr id="3" name="Content Placeholder 2"/>
          <p:cNvSpPr>
            <a:spLocks noGrp="1"/>
          </p:cNvSpPr>
          <p:nvPr>
            <p:ph idx="1"/>
          </p:nvPr>
        </p:nvSpPr>
        <p:spPr/>
        <p:txBody>
          <a:bodyPr/>
          <a:lstStyle/>
          <a:p>
            <a:r>
              <a:rPr lang="en-AU" dirty="0"/>
              <a:t>Read page 258</a:t>
            </a:r>
          </a:p>
          <a:p>
            <a:r>
              <a:rPr lang="en-AU" dirty="0"/>
              <a:t>Complete summary notes under the following headings:</a:t>
            </a:r>
          </a:p>
          <a:p>
            <a:pPr>
              <a:buFontTx/>
              <a:buChar char="-"/>
            </a:pPr>
            <a:r>
              <a:rPr lang="en-AU" dirty="0"/>
              <a:t>SOCIAL</a:t>
            </a:r>
          </a:p>
          <a:p>
            <a:pPr>
              <a:buFontTx/>
              <a:buChar char="-"/>
            </a:pPr>
            <a:r>
              <a:rPr lang="en-AU" dirty="0"/>
              <a:t>ECONOMIC</a:t>
            </a:r>
          </a:p>
          <a:p>
            <a:pPr>
              <a:buFontTx/>
              <a:buChar char="-"/>
            </a:pPr>
            <a:r>
              <a:rPr lang="en-AU" dirty="0"/>
              <a:t>ENVIRONMENTAL</a:t>
            </a:r>
          </a:p>
          <a:p>
            <a:pPr marL="0" indent="0">
              <a:buNone/>
            </a:pPr>
            <a:endParaRPr lang="en-AU" dirty="0"/>
          </a:p>
        </p:txBody>
      </p:sp>
    </p:spTree>
    <p:extLst>
      <p:ext uri="{BB962C8B-B14F-4D97-AF65-F5344CB8AC3E}">
        <p14:creationId xmlns:p14="http://schemas.microsoft.com/office/powerpoint/2010/main" val="13845243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Metronet</a:t>
            </a:r>
            <a:r>
              <a:rPr lang="en-AU" dirty="0" smtClean="0"/>
              <a:t> </a:t>
            </a:r>
            <a:endParaRPr lang="en-AU" dirty="0"/>
          </a:p>
        </p:txBody>
      </p:sp>
      <p:sp>
        <p:nvSpPr>
          <p:cNvPr id="3" name="Content Placeholder 2"/>
          <p:cNvSpPr>
            <a:spLocks noGrp="1"/>
          </p:cNvSpPr>
          <p:nvPr>
            <p:ph idx="1"/>
          </p:nvPr>
        </p:nvSpPr>
        <p:spPr/>
        <p:txBody>
          <a:bodyPr>
            <a:normAutofit fontScale="62500" lnSpcReduction="20000"/>
          </a:bodyPr>
          <a:lstStyle/>
          <a:p>
            <a:r>
              <a:rPr lang="en-AU" dirty="0" smtClean="0"/>
              <a:t>Long term blueprint to connect suburbs</a:t>
            </a:r>
          </a:p>
          <a:p>
            <a:r>
              <a:rPr lang="en-AU" dirty="0" smtClean="0"/>
              <a:t>Reduce road congestion</a:t>
            </a:r>
          </a:p>
          <a:p>
            <a:r>
              <a:rPr lang="en-AU" dirty="0" smtClean="0"/>
              <a:t>Meet Perth’s future planning needs.</a:t>
            </a:r>
          </a:p>
          <a:p>
            <a:r>
              <a:rPr lang="en-AU" dirty="0" smtClean="0"/>
              <a:t>Will create employment</a:t>
            </a:r>
          </a:p>
          <a:p>
            <a:r>
              <a:rPr lang="en-AU" dirty="0" smtClean="0"/>
              <a:t>World –class public transport system for Perth (TRANSPORTATION – Challenge)</a:t>
            </a:r>
          </a:p>
          <a:p>
            <a:pPr>
              <a:buFont typeface="Arial" pitchFamily="34" charset="0"/>
              <a:buChar char="•"/>
            </a:pPr>
            <a:r>
              <a:rPr lang="en-AU" dirty="0" smtClean="0"/>
              <a:t>First Stage…</a:t>
            </a:r>
          </a:p>
          <a:p>
            <a:pPr>
              <a:buFont typeface="Arial" pitchFamily="34" charset="0"/>
              <a:buChar char="•"/>
            </a:pPr>
            <a:r>
              <a:rPr lang="en-AU" dirty="0" smtClean="0"/>
              <a:t>Completing Forrestfield-Airport Link</a:t>
            </a:r>
          </a:p>
          <a:p>
            <a:pPr>
              <a:buFont typeface="Arial" pitchFamily="34" charset="0"/>
              <a:buChar char="•"/>
            </a:pPr>
            <a:r>
              <a:rPr lang="en-AU" dirty="0" smtClean="0"/>
              <a:t>Yanchep Rail Extension – Alkimos, Eglinton and Yanchep connecting the fast-growing northern suburbs. 13.8KM of new rail. (49 minute journey from Yanchep to Perth, 3 new stations)Approximately $386 million</a:t>
            </a:r>
          </a:p>
          <a:p>
            <a:pPr>
              <a:buFont typeface="Arial" pitchFamily="34" charset="0"/>
              <a:buChar char="•"/>
            </a:pPr>
            <a:r>
              <a:rPr lang="en-AU" dirty="0" smtClean="0"/>
              <a:t>Planning and building the new Morley-</a:t>
            </a:r>
            <a:r>
              <a:rPr lang="en-AU" dirty="0" err="1" smtClean="0"/>
              <a:t>Ellenbrook</a:t>
            </a:r>
            <a:r>
              <a:rPr lang="en-AU" dirty="0" smtClean="0"/>
              <a:t> Line – Approximately $863 million</a:t>
            </a:r>
          </a:p>
          <a:p>
            <a:pPr>
              <a:buFont typeface="Arial" pitchFamily="34" charset="0"/>
              <a:buChar char="•"/>
            </a:pPr>
            <a:r>
              <a:rPr lang="en-AU" dirty="0" smtClean="0"/>
              <a:t>Extending Armadale line to Byford – Approximately $291 million</a:t>
            </a:r>
          </a:p>
        </p:txBody>
      </p:sp>
    </p:spTree>
    <p:extLst>
      <p:ext uri="{BB962C8B-B14F-4D97-AF65-F5344CB8AC3E}">
        <p14:creationId xmlns:p14="http://schemas.microsoft.com/office/powerpoint/2010/main" val="2195093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Planning </a:t>
            </a:r>
            <a:r>
              <a:rPr lang="en-AU" dirty="0" smtClean="0"/>
              <a:t>Strategies – METRONET</a:t>
            </a:r>
            <a:endParaRPr lang="en-AU" dirty="0"/>
          </a:p>
        </p:txBody>
      </p:sp>
      <p:sp>
        <p:nvSpPr>
          <p:cNvPr id="3" name="Content Placeholder 2"/>
          <p:cNvSpPr>
            <a:spLocks noGrp="1"/>
          </p:cNvSpPr>
          <p:nvPr>
            <p:ph idx="1"/>
          </p:nvPr>
        </p:nvSpPr>
        <p:spPr/>
        <p:txBody>
          <a:bodyPr/>
          <a:lstStyle/>
          <a:p>
            <a:r>
              <a:rPr lang="en-AU" dirty="0" smtClean="0"/>
              <a:t>Complete </a:t>
            </a:r>
            <a:r>
              <a:rPr lang="en-AU" dirty="0"/>
              <a:t>summary notes under the following headings:</a:t>
            </a:r>
          </a:p>
          <a:p>
            <a:pPr>
              <a:buFontTx/>
              <a:buChar char="-"/>
            </a:pPr>
            <a:r>
              <a:rPr lang="en-AU" dirty="0"/>
              <a:t>SOCIAL</a:t>
            </a:r>
          </a:p>
          <a:p>
            <a:pPr>
              <a:buFontTx/>
              <a:buChar char="-"/>
            </a:pPr>
            <a:r>
              <a:rPr lang="en-AU" dirty="0"/>
              <a:t>ECONOMIC</a:t>
            </a:r>
          </a:p>
          <a:p>
            <a:pPr>
              <a:buFontTx/>
              <a:buChar char="-"/>
            </a:pPr>
            <a:r>
              <a:rPr lang="en-AU" dirty="0"/>
              <a:t>ENVIRONMENTAL</a:t>
            </a:r>
          </a:p>
          <a:p>
            <a:pPr marL="0" indent="0">
              <a:buNone/>
            </a:pPr>
            <a:endParaRPr lang="en-AU" dirty="0"/>
          </a:p>
        </p:txBody>
      </p:sp>
    </p:spTree>
    <p:extLst>
      <p:ext uri="{BB962C8B-B14F-4D97-AF65-F5344CB8AC3E}">
        <p14:creationId xmlns:p14="http://schemas.microsoft.com/office/powerpoint/2010/main" val="2249817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b="1" dirty="0" smtClean="0">
                <a:solidFill>
                  <a:srgbClr val="FF0000"/>
                </a:solidFill>
              </a:rPr>
              <a:t>Sustainable Places</a:t>
            </a:r>
            <a:endParaRPr lang="en-AU" b="1" dirty="0">
              <a:solidFill>
                <a:srgbClr val="FF0000"/>
              </a:solidFill>
            </a:endParaRP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45925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chemeClr val="accent2">
                    <a:lumMod val="75000"/>
                  </a:schemeClr>
                </a:solidFill>
                <a:latin typeface="Bahnschrift SemiBold Condensed" panose="020B0502040204020203" pitchFamily="34" charset="0"/>
              </a:rPr>
              <a:t>Environmental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Recent urban planning decisions for metropolitan Perth have taken into consideration environmental factors, so sustainable development is exercised.</a:t>
            </a:r>
          </a:p>
          <a:p>
            <a:r>
              <a:rPr lang="en-AU" dirty="0" smtClean="0">
                <a:latin typeface="Arial" panose="020B0604020202020204" pitchFamily="34" charset="0"/>
                <a:cs typeface="Arial" panose="020B0604020202020204" pitchFamily="34" charset="0"/>
              </a:rPr>
              <a:t>Including – minimising impact on natural environment, preserving biodiversity, providing sufficient drinking water for the population both now and into the future, promoting plus utilising renewable energy technology and exploring ways to reduce greenhouse gas emissions (variety of scales)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3906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1832" y="2556932"/>
            <a:ext cx="10360151" cy="3318936"/>
          </a:xfrm>
        </p:spPr>
        <p:txBody>
          <a:bodyPr/>
          <a:lstStyle/>
          <a:p>
            <a:r>
              <a:rPr lang="en-AU" dirty="0" smtClean="0">
                <a:latin typeface="Arial" panose="020B0604020202020204" pitchFamily="34" charset="0"/>
                <a:cs typeface="Arial" panose="020B0604020202020204" pitchFamily="34" charset="0"/>
              </a:rPr>
              <a:t>Planning documents such as Directions 2031 and Perth and Peel @3.5Million address urban sprawl as they promote urban infill.</a:t>
            </a:r>
          </a:p>
          <a:p>
            <a:endParaRPr lang="en-AU" dirty="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The plan also aims for a 50% increase in the current average residential density – this means a change from 10 dwellings to 15 dwellings per urban zoned hectare of land in newly developed areas. Examples – Byford and </a:t>
            </a:r>
            <a:r>
              <a:rPr lang="en-AU" dirty="0" err="1" smtClean="0">
                <a:latin typeface="Arial" panose="020B0604020202020204" pitchFamily="34" charset="0"/>
                <a:cs typeface="Arial" panose="020B0604020202020204" pitchFamily="34" charset="0"/>
              </a:rPr>
              <a:t>Aveley</a:t>
            </a:r>
            <a:r>
              <a:rPr lang="en-AU" dirty="0" smtClean="0">
                <a:latin typeface="Arial" panose="020B0604020202020204" pitchFamily="34" charset="0"/>
                <a:cs typeface="Arial" panose="020B0604020202020204" pitchFamily="34" charset="0"/>
              </a:rPr>
              <a:t>. Meaning – it will slow down urban sprawl. </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rmAutofit fontScale="90000"/>
          </a:bodyPr>
          <a:lstStyle/>
          <a:p>
            <a:r>
              <a:rPr lang="en-AU" dirty="0" smtClean="0">
                <a:solidFill>
                  <a:schemeClr val="accent2">
                    <a:lumMod val="75000"/>
                  </a:schemeClr>
                </a:solidFill>
                <a:latin typeface="Bahnschrift SemiBold Condensed" panose="020B0502040204020203" pitchFamily="34" charset="0"/>
              </a:rPr>
              <a:t>Environmental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559635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New developments provide a range of sustainability incentives –</a:t>
            </a:r>
          </a:p>
          <a:p>
            <a:pPr>
              <a:buFontTx/>
              <a:buChar char="-"/>
            </a:pPr>
            <a:r>
              <a:rPr lang="en-AU" i="1" dirty="0">
                <a:latin typeface="Arial" panose="020B0604020202020204" pitchFamily="34" charset="0"/>
                <a:cs typeface="Arial" panose="020B0604020202020204" pitchFamily="34" charset="0"/>
              </a:rPr>
              <a:t>P</a:t>
            </a:r>
            <a:r>
              <a:rPr lang="en-AU" i="1" dirty="0" smtClean="0">
                <a:latin typeface="Arial" panose="020B0604020202020204" pitchFamily="34" charset="0"/>
                <a:cs typeface="Arial" panose="020B0604020202020204" pitchFamily="34" charset="0"/>
              </a:rPr>
              <a:t>arklands featuring water efficient native plants </a:t>
            </a:r>
          </a:p>
          <a:p>
            <a:pPr>
              <a:buFontTx/>
              <a:buChar char="-"/>
            </a:pPr>
            <a:r>
              <a:rPr lang="en-AU" i="1" dirty="0" smtClean="0">
                <a:latin typeface="Arial" panose="020B0604020202020204" pitchFamily="34" charset="0"/>
                <a:cs typeface="Arial" panose="020B0604020202020204" pitchFamily="34" charset="0"/>
              </a:rPr>
              <a:t>Interconnected pathways </a:t>
            </a:r>
          </a:p>
          <a:p>
            <a:pPr>
              <a:buFontTx/>
              <a:buChar char="-"/>
            </a:pPr>
            <a:r>
              <a:rPr lang="en-AU" i="1" dirty="0" smtClean="0">
                <a:latin typeface="Arial" panose="020B0604020202020204" pitchFamily="34" charset="0"/>
                <a:cs typeface="Arial" panose="020B0604020202020204" pitchFamily="34" charset="0"/>
              </a:rPr>
              <a:t>Provision of rainwater tanks to households</a:t>
            </a:r>
          </a:p>
          <a:p>
            <a:pPr>
              <a:buFontTx/>
              <a:buChar char="-"/>
            </a:pPr>
            <a:r>
              <a:rPr lang="en-AU" i="1" dirty="0" smtClean="0">
                <a:latin typeface="Arial" panose="020B0604020202020204" pitchFamily="34" charset="0"/>
                <a:cs typeface="Arial" panose="020B0604020202020204" pitchFamily="34" charset="0"/>
              </a:rPr>
              <a:t>Home sites optimising solar orientation</a:t>
            </a:r>
          </a:p>
          <a:p>
            <a:pPr marL="0" indent="0">
              <a:buNone/>
            </a:pPr>
            <a:endParaRPr lang="en-AU" dirty="0" smtClean="0"/>
          </a:p>
          <a:p>
            <a:endParaRPr lang="en-AU" dirty="0"/>
          </a:p>
        </p:txBody>
      </p:sp>
      <p:sp>
        <p:nvSpPr>
          <p:cNvPr id="4" name="Title 1"/>
          <p:cNvSpPr>
            <a:spLocks noGrp="1"/>
          </p:cNvSpPr>
          <p:nvPr>
            <p:ph type="title"/>
          </p:nvPr>
        </p:nvSpPr>
        <p:spPr/>
        <p:txBody>
          <a:bodyPr>
            <a:normAutofit fontScale="90000"/>
          </a:bodyPr>
          <a:lstStyle/>
          <a:p>
            <a:r>
              <a:rPr lang="en-AU" dirty="0" smtClean="0">
                <a:solidFill>
                  <a:schemeClr val="accent2">
                    <a:lumMod val="75000"/>
                  </a:schemeClr>
                </a:solidFill>
                <a:latin typeface="Bahnschrift SemiBold Condensed" panose="020B0502040204020203" pitchFamily="34" charset="0"/>
              </a:rPr>
              <a:t>Environmental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8428015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2" y="2474636"/>
            <a:ext cx="9601196" cy="3761572"/>
          </a:xfrm>
        </p:spPr>
        <p:txBody>
          <a:bodyPr>
            <a:normAutofit fontScale="92500" lnSpcReduction="20000"/>
          </a:bodyPr>
          <a:lstStyle/>
          <a:p>
            <a:r>
              <a:rPr lang="en-AU" dirty="0" smtClean="0">
                <a:latin typeface="Arial" panose="020B0604020202020204" pitchFamily="34" charset="0"/>
                <a:cs typeface="Arial" panose="020B0604020202020204" pitchFamily="34" charset="0"/>
              </a:rPr>
              <a:t>Conservation of regionally significant bushland and associated wetlands around Perth.</a:t>
            </a:r>
          </a:p>
          <a:p>
            <a:r>
              <a:rPr lang="en-AU" dirty="0" smtClean="0">
                <a:latin typeface="Arial" panose="020B0604020202020204" pitchFamily="34" charset="0"/>
                <a:cs typeface="Arial" panose="020B0604020202020204" pitchFamily="34" charset="0"/>
              </a:rPr>
              <a:t>‘Bush Forever’ program – identified over 200 natural areas of Perth. (287)</a:t>
            </a:r>
          </a:p>
          <a:p>
            <a:r>
              <a:rPr lang="en-AU" dirty="0" smtClean="0">
                <a:latin typeface="Arial" panose="020B0604020202020204" pitchFamily="34" charset="0"/>
                <a:cs typeface="Arial" panose="020B0604020202020204" pitchFamily="34" charset="0"/>
              </a:rPr>
              <a:t>Protects ecological communities while ensuring that bushland, of the urban environment (significant aspect) is given consideration and recognition.</a:t>
            </a:r>
          </a:p>
          <a:p>
            <a:pPr marL="0" indent="0">
              <a:buNone/>
            </a:pPr>
            <a:r>
              <a:rPr lang="en-AU" dirty="0" smtClean="0">
                <a:latin typeface="Arial" panose="020B0604020202020204" pitchFamily="34" charset="0"/>
                <a:cs typeface="Arial" panose="020B0604020202020204" pitchFamily="34" charset="0"/>
              </a:rPr>
              <a:t>Examples: </a:t>
            </a:r>
            <a:r>
              <a:rPr lang="en-AU" dirty="0" smtClean="0">
                <a:solidFill>
                  <a:srgbClr val="FF0000"/>
                </a:solidFill>
                <a:latin typeface="Arial" panose="020B0604020202020204" pitchFamily="34" charset="0"/>
                <a:cs typeface="Arial" panose="020B0604020202020204" pitchFamily="34" charset="0"/>
              </a:rPr>
              <a:t>Carine Swamp, Yanchep National Park</a:t>
            </a:r>
          </a:p>
          <a:p>
            <a:pPr marL="0" indent="0">
              <a:buNone/>
            </a:pPr>
            <a:endParaRPr lang="en-AU" dirty="0" smtClean="0">
              <a:solidFill>
                <a:srgbClr val="FF0000"/>
              </a:solidFill>
              <a:latin typeface="Arial" panose="020B0604020202020204" pitchFamily="34" charset="0"/>
              <a:cs typeface="Arial" panose="020B0604020202020204" pitchFamily="34" charset="0"/>
            </a:endParaRPr>
          </a:p>
          <a:p>
            <a:pPr marL="0" indent="0">
              <a:buNone/>
            </a:pPr>
            <a:r>
              <a:rPr lang="en-AU" b="1" dirty="0">
                <a:latin typeface="Arial" panose="020B0604020202020204" pitchFamily="34" charset="0"/>
                <a:cs typeface="Arial" panose="020B0604020202020204" pitchFamily="34" charset="0"/>
              </a:rPr>
              <a:t>Bush forever area</a:t>
            </a:r>
            <a:r>
              <a:rPr lang="en-AU" dirty="0">
                <a:latin typeface="Arial" panose="020B0604020202020204" pitchFamily="34" charset="0"/>
                <a:cs typeface="Arial" panose="020B0604020202020204" pitchFamily="34" charset="0"/>
              </a:rPr>
              <a:t>: Areas identified as Bush Forever are subject to the planning requirements of </a:t>
            </a:r>
            <a:r>
              <a:rPr lang="en-AU" dirty="0">
                <a:latin typeface="Arial" panose="020B0604020202020204" pitchFamily="34" charset="0"/>
                <a:cs typeface="Arial" panose="020B0604020202020204" pitchFamily="34" charset="0"/>
                <a:hlinkClick r:id="rId2"/>
              </a:rPr>
              <a:t>State Planning Policy 2.8 - Bushland Policy for the Perth Metropolitan Region</a:t>
            </a:r>
            <a:r>
              <a:rPr lang="en-AU" dirty="0">
                <a:latin typeface="Arial" panose="020B0604020202020204" pitchFamily="34" charset="0"/>
                <a:cs typeface="Arial" panose="020B0604020202020204" pitchFamily="34" charset="0"/>
              </a:rPr>
              <a:t>.</a:t>
            </a:r>
          </a:p>
        </p:txBody>
      </p:sp>
      <p:sp>
        <p:nvSpPr>
          <p:cNvPr id="4" name="Title 1"/>
          <p:cNvSpPr>
            <a:spLocks noGrp="1"/>
          </p:cNvSpPr>
          <p:nvPr>
            <p:ph type="title"/>
          </p:nvPr>
        </p:nvSpPr>
        <p:spPr/>
        <p:txBody>
          <a:bodyPr>
            <a:normAutofit fontScale="90000"/>
          </a:bodyPr>
          <a:lstStyle/>
          <a:p>
            <a:r>
              <a:rPr lang="en-AU" dirty="0" smtClean="0">
                <a:solidFill>
                  <a:schemeClr val="accent2">
                    <a:lumMod val="75000"/>
                  </a:schemeClr>
                </a:solidFill>
                <a:latin typeface="Bahnschrift SemiBold Condensed" panose="020B0502040204020203" pitchFamily="34" charset="0"/>
              </a:rPr>
              <a:t>Environmental factors </a:t>
            </a:r>
            <a:r>
              <a:rPr lang="en-AU" dirty="0" smtClean="0">
                <a:latin typeface="Bahnschrift SemiBold Condensed" panose="020B0502040204020203" pitchFamily="34" charset="0"/>
              </a:rPr>
              <a:t>that influence urban planning in </a:t>
            </a:r>
            <a:r>
              <a:rPr lang="en-AU" b="1" dirty="0" smtClean="0">
                <a:latin typeface="Bahnschrift SemiBold Condensed" panose="020B0502040204020203" pitchFamily="34" charset="0"/>
              </a:rPr>
              <a:t>Metropolitan Perth</a:t>
            </a:r>
            <a:endParaRPr lang="en-AU" b="1" dirty="0">
              <a:latin typeface="Bahnschrift SemiBold Condensed" panose="020B0502040204020203" pitchFamily="34" charset="0"/>
            </a:endParaRPr>
          </a:p>
        </p:txBody>
      </p:sp>
    </p:spTree>
    <p:extLst>
      <p:ext uri="{BB962C8B-B14F-4D97-AF65-F5344CB8AC3E}">
        <p14:creationId xmlns:p14="http://schemas.microsoft.com/office/powerpoint/2010/main" val="40586337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1135</TotalTime>
  <Words>761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Bahnschrift SemiBold Condensed</vt:lpstr>
      <vt:lpstr>Garamond</vt:lpstr>
      <vt:lpstr>Organic</vt:lpstr>
      <vt:lpstr>Sustainability –  Gateway WA Project</vt:lpstr>
      <vt:lpstr>Planning Strategies – Forrestfield Airport Link</vt:lpstr>
      <vt:lpstr>Metronet </vt:lpstr>
      <vt:lpstr>Planning Strategies – METRONET</vt:lpstr>
      <vt:lpstr>Sustainable Places</vt:lpstr>
      <vt:lpstr>Environmental factors that influence urban planning in Metropolitan Perth</vt:lpstr>
      <vt:lpstr>Environmental factors that influence urban planning in Metropolitan Perth</vt:lpstr>
      <vt:lpstr>Environmental factors that influence urban planning in Metropolitan Perth</vt:lpstr>
      <vt:lpstr>Environmental factors that influence urban planning in Metropolitan Perth</vt:lpstr>
      <vt:lpstr>Environmental factors that influence urban planning in Metropolitan Perth</vt:lpstr>
      <vt:lpstr>Social factors that influence urban planning in Metropolitan Perth</vt:lpstr>
      <vt:lpstr>Social factors that influence urban planning in Metropolitan Perth</vt:lpstr>
      <vt:lpstr>Social factors that influence urban planning in Metropolitan Perth</vt:lpstr>
      <vt:lpstr>Social factors that influence urban planning in Metropolitan Perth</vt:lpstr>
      <vt:lpstr>Social factors that influence urban planning in Metropolitan Perth</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Sprawl</dc:title>
  <dc:creator>RINTOUL Brooke [Narrogin Senior High School]</dc:creator>
  <cp:lastModifiedBy>RINTOUL Brooke [Narrogin Senior High School]</cp:lastModifiedBy>
  <cp:revision>62</cp:revision>
  <dcterms:created xsi:type="dcterms:W3CDTF">2018-08-20T01:50:21Z</dcterms:created>
  <dcterms:modified xsi:type="dcterms:W3CDTF">2019-09-04T09:07:46Z</dcterms:modified>
</cp:coreProperties>
</file>