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5" r:id="rId4"/>
    <p:sldId id="277" r:id="rId5"/>
    <p:sldId id="279" r:id="rId6"/>
    <p:sldId id="280" r:id="rId7"/>
    <p:sldId id="281" r:id="rId8"/>
    <p:sldId id="282" r:id="rId9"/>
    <p:sldId id="283" r:id="rId10"/>
    <p:sldId id="284" r:id="rId11"/>
    <p:sldId id="285" r:id="rId12"/>
    <p:sldId id="296" r:id="rId13"/>
    <p:sldId id="297" r:id="rId14"/>
    <p:sldId id="298" r:id="rId15"/>
    <p:sldId id="299" r:id="rId16"/>
    <p:sldId id="290" r:id="rId17"/>
    <p:sldId id="291" r:id="rId18"/>
    <p:sldId id="292" r:id="rId19"/>
    <p:sldId id="304" r:id="rId20"/>
    <p:sldId id="306" r:id="rId21"/>
    <p:sldId id="303" r:id="rId22"/>
    <p:sldId id="318" r:id="rId23"/>
    <p:sldId id="319" r:id="rId24"/>
    <p:sldId id="315" r:id="rId25"/>
    <p:sldId id="305" r:id="rId26"/>
    <p:sldId id="340" r:id="rId27"/>
    <p:sldId id="342" r:id="rId28"/>
    <p:sldId id="351" r:id="rId29"/>
    <p:sldId id="256" r:id="rId30"/>
    <p:sldId id="344" r:id="rId31"/>
    <p:sldId id="345" r:id="rId32"/>
    <p:sldId id="346" r:id="rId33"/>
    <p:sldId id="347" r:id="rId34"/>
    <p:sldId id="266" r:id="rId35"/>
    <p:sldId id="310" r:id="rId36"/>
    <p:sldId id="278" r:id="rId37"/>
    <p:sldId id="311" r:id="rId38"/>
    <p:sldId id="312" r:id="rId39"/>
    <p:sldId id="313" r:id="rId40"/>
    <p:sldId id="314" r:id="rId41"/>
    <p:sldId id="316" r:id="rId42"/>
    <p:sldId id="355" r:id="rId43"/>
    <p:sldId id="356" r:id="rId44"/>
    <p:sldId id="365" r:id="rId45"/>
    <p:sldId id="364" r:id="rId46"/>
    <p:sldId id="359" r:id="rId47"/>
    <p:sldId id="360" r:id="rId48"/>
    <p:sldId id="361" r:id="rId49"/>
    <p:sldId id="362" r:id="rId50"/>
    <p:sldId id="264" r:id="rId51"/>
    <p:sldId id="370" r:id="rId52"/>
    <p:sldId id="352" r:id="rId53"/>
    <p:sldId id="353" r:id="rId54"/>
    <p:sldId id="354" r:id="rId55"/>
    <p:sldId id="357" r:id="rId56"/>
    <p:sldId id="369" r:id="rId57"/>
    <p:sldId id="263" r:id="rId58"/>
    <p:sldId id="320"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105" d="100"/>
          <a:sy n="105" d="100"/>
        </p:scale>
        <p:origin x="120" y="2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9/4/2019</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metronet.wa.gov.au/"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onemotoring.com.sg/content/onemotoring/en/on_the_roads/traffic_management/intelligent_transport_systems/emasys.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6600" dirty="0" smtClean="0">
                <a:solidFill>
                  <a:schemeClr val="accent4"/>
                </a:solidFill>
                <a:latin typeface="Berlin Sans FB Demi" panose="020E0802020502020306" pitchFamily="34" charset="0"/>
              </a:rPr>
              <a:t>Urban Challenges</a:t>
            </a:r>
            <a:endParaRPr lang="en-AU" sz="6600" dirty="0">
              <a:solidFill>
                <a:schemeClr val="accent4"/>
              </a:solidFill>
              <a:latin typeface="Berlin Sans FB Demi" panose="020E0802020502020306" pitchFamily="34" charset="0"/>
            </a:endParaRPr>
          </a:p>
        </p:txBody>
      </p:sp>
      <p:sp>
        <p:nvSpPr>
          <p:cNvPr id="3" name="Subtitle 2"/>
          <p:cNvSpPr>
            <a:spLocks noGrp="1"/>
          </p:cNvSpPr>
          <p:nvPr>
            <p:ph type="subTitle" idx="1"/>
          </p:nvPr>
        </p:nvSpPr>
        <p:spPr>
          <a:xfrm>
            <a:off x="2765550" y="4069077"/>
            <a:ext cx="6815669" cy="850395"/>
          </a:xfrm>
        </p:spPr>
        <p:txBody>
          <a:bodyPr/>
          <a:lstStyle/>
          <a:p>
            <a:r>
              <a:rPr lang="en-AU" sz="2400" b="1" dirty="0">
                <a:latin typeface="Berlin Sans FB Demi" panose="020E0802020502020306" pitchFamily="34" charset="0"/>
              </a:rPr>
              <a:t>Metropolitan </a:t>
            </a:r>
            <a:r>
              <a:rPr lang="en-AU" sz="2400" b="1" dirty="0" smtClean="0">
                <a:latin typeface="Berlin Sans FB Demi" panose="020E0802020502020306" pitchFamily="34" charset="0"/>
              </a:rPr>
              <a:t>Perth; Perth metropolitan area</a:t>
            </a:r>
            <a:endParaRPr lang="en-AU" sz="2400" b="1" dirty="0">
              <a:latin typeface="Berlin Sans FB Demi" panose="020E0802020502020306" pitchFamily="34" charset="0"/>
            </a:endParaRPr>
          </a:p>
        </p:txBody>
      </p:sp>
    </p:spTree>
    <p:extLst>
      <p:ext uri="{BB962C8B-B14F-4D97-AF65-F5344CB8AC3E}">
        <p14:creationId xmlns:p14="http://schemas.microsoft.com/office/powerpoint/2010/main" val="10655158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AU" dirty="0">
                <a:latin typeface="Arial" panose="020B0604020202020204" pitchFamily="34" charset="0"/>
                <a:cs typeface="Arial" panose="020B0604020202020204" pitchFamily="34" charset="0"/>
                <a:sym typeface="Wingdings" panose="05000000000000000000" pitchFamily="2" charset="2"/>
              </a:rPr>
              <a:t>Attracted first home buyers as well as younger families – larger blocks with detached homes.</a:t>
            </a:r>
          </a:p>
          <a:p>
            <a:r>
              <a:rPr lang="en-AU" dirty="0">
                <a:latin typeface="Arial" panose="020B0604020202020204" pitchFamily="34" charset="0"/>
                <a:cs typeface="Arial" panose="020B0604020202020204" pitchFamily="34" charset="0"/>
                <a:sym typeface="Wingdings" panose="05000000000000000000" pitchFamily="2" charset="2"/>
              </a:rPr>
              <a:t>Centrifugal forces – such as inner-city traffic congestion, pollution, crime and noise) push people and functions away from the centre of Perth. Attraction of cheaper land, new opens, larger blocks and open spaces pull people and functions to newer outer suburban areas. </a:t>
            </a:r>
          </a:p>
          <a:p>
            <a:r>
              <a:rPr lang="en-AU" dirty="0">
                <a:latin typeface="Arial" panose="020B0604020202020204" pitchFamily="34" charset="0"/>
                <a:cs typeface="Arial" panose="020B0604020202020204" pitchFamily="34" charset="0"/>
                <a:sym typeface="Wingdings" panose="05000000000000000000" pitchFamily="2" charset="2"/>
              </a:rPr>
              <a:t>Many suburbs offer a semi rural lifestyle – examples: Sawyers Valley, Upper Swan, Kalamunda. </a:t>
            </a:r>
          </a:p>
          <a:p>
            <a:r>
              <a:rPr lang="en-AU" dirty="0">
                <a:latin typeface="Arial" panose="020B0604020202020204" pitchFamily="34" charset="0"/>
                <a:cs typeface="Arial" panose="020B0604020202020204" pitchFamily="34" charset="0"/>
                <a:sym typeface="Wingdings" panose="05000000000000000000" pitchFamily="2" charset="2"/>
              </a:rPr>
              <a:t>Policies that encourage sprawl – growth of Perth has been strongly controlled by the original </a:t>
            </a:r>
            <a:r>
              <a:rPr lang="en-AU" b="1" i="1" dirty="0">
                <a:latin typeface="Arial" panose="020B0604020202020204" pitchFamily="34" charset="0"/>
                <a:cs typeface="Arial" panose="020B0604020202020204" pitchFamily="34" charset="0"/>
                <a:sym typeface="Wingdings" panose="05000000000000000000" pitchFamily="2" charset="2"/>
              </a:rPr>
              <a:t>Corridor Plan</a:t>
            </a:r>
            <a:r>
              <a:rPr lang="en-AU" b="1" dirty="0">
                <a:latin typeface="Arial" panose="020B0604020202020204" pitchFamily="34" charset="0"/>
                <a:cs typeface="Arial" panose="020B0604020202020204" pitchFamily="34" charset="0"/>
                <a:sym typeface="Wingdings" panose="05000000000000000000" pitchFamily="2" charset="2"/>
              </a:rPr>
              <a:t>. </a:t>
            </a:r>
            <a:endParaRPr lang="en-AU" b="1" dirty="0">
              <a:latin typeface="Arial" panose="020B0604020202020204" pitchFamily="34" charset="0"/>
              <a:cs typeface="Arial" panose="020B0604020202020204" pitchFamily="34" charset="0"/>
            </a:endParaRPr>
          </a:p>
          <a:p>
            <a:endParaRPr lang="en-AU" dirty="0"/>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Causes</a:t>
            </a:r>
            <a:endParaRPr lang="en-AU" sz="8800" dirty="0"/>
          </a:p>
        </p:txBody>
      </p:sp>
    </p:spTree>
    <p:extLst>
      <p:ext uri="{BB962C8B-B14F-4D97-AF65-F5344CB8AC3E}">
        <p14:creationId xmlns:p14="http://schemas.microsoft.com/office/powerpoint/2010/main" val="2824418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The rapid population growth experienced by Perth in recent years put pressure on government to release land for residential development. </a:t>
            </a:r>
          </a:p>
          <a:p>
            <a:r>
              <a:rPr lang="en-AU" dirty="0" smtClean="0">
                <a:latin typeface="Arial" panose="020B0604020202020204" pitchFamily="34" charset="0"/>
                <a:cs typeface="Arial" panose="020B0604020202020204" pitchFamily="34" charset="0"/>
              </a:rPr>
              <a:t>New housing estates on the fringe of the urban areas were quickly developed, some with large expanses of vacant land in between contributing to urban sprawl challenge. </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Causes</a:t>
            </a:r>
            <a:endParaRPr lang="en-AU" sz="8800" dirty="0"/>
          </a:p>
        </p:txBody>
      </p:sp>
    </p:spTree>
    <p:extLst>
      <p:ext uri="{BB962C8B-B14F-4D97-AF65-F5344CB8AC3E}">
        <p14:creationId xmlns:p14="http://schemas.microsoft.com/office/powerpoint/2010/main" val="2892956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AU" dirty="0" smtClean="0">
                <a:latin typeface="Arial" panose="020B0604020202020204" pitchFamily="34" charset="0"/>
                <a:cs typeface="Arial" panose="020B0604020202020204" pitchFamily="34" charset="0"/>
              </a:rPr>
              <a:t>Range of implications that can impact on the sustainability and liveability.</a:t>
            </a:r>
          </a:p>
          <a:p>
            <a:r>
              <a:rPr lang="en-AU" dirty="0" smtClean="0">
                <a:latin typeface="Arial" panose="020B0604020202020204" pitchFamily="34" charset="0"/>
                <a:cs typeface="Arial" panose="020B0604020202020204" pitchFamily="34" charset="0"/>
              </a:rPr>
              <a:t>Demonstrates the urban process – </a:t>
            </a:r>
            <a:r>
              <a:rPr lang="en-AU" dirty="0" err="1" smtClean="0">
                <a:latin typeface="Arial" panose="020B0604020202020204" pitchFamily="34" charset="0"/>
                <a:cs typeface="Arial" panose="020B0604020202020204" pitchFamily="34" charset="0"/>
              </a:rPr>
              <a:t>i</a:t>
            </a:r>
            <a:r>
              <a:rPr lang="en-AU" dirty="0" smtClean="0">
                <a:latin typeface="Arial" panose="020B0604020202020204" pitchFamily="34" charset="0"/>
                <a:cs typeface="Arial" panose="020B0604020202020204" pitchFamily="34" charset="0"/>
              </a:rPr>
              <a:t>______________ and s_______________, as well as land use conflict in the Rural Urban Fringe (RUF).</a:t>
            </a:r>
          </a:p>
          <a:p>
            <a:r>
              <a:rPr lang="en-AU" dirty="0" smtClean="0">
                <a:latin typeface="Arial" panose="020B0604020202020204" pitchFamily="34" charset="0"/>
                <a:cs typeface="Arial" panose="020B0604020202020204" pitchFamily="34" charset="0"/>
              </a:rPr>
              <a:t>Loss of arable land (land which could have been used for agricultural purposes, such as intensive agriculture – market gardens or orchards). Forces this type of land use further away. Increases cost of transportation, passed on to the consumer.</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Implications</a:t>
            </a:r>
            <a:endParaRPr lang="en-AU" sz="8800" dirty="0"/>
          </a:p>
        </p:txBody>
      </p:sp>
    </p:spTree>
    <p:extLst>
      <p:ext uri="{BB962C8B-B14F-4D97-AF65-F5344CB8AC3E}">
        <p14:creationId xmlns:p14="http://schemas.microsoft.com/office/powerpoint/2010/main" val="18553828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Urban Shadow Effect becomes an issue with invasion and succession.</a:t>
            </a:r>
          </a:p>
          <a:p>
            <a:r>
              <a:rPr lang="en-AU" dirty="0" smtClean="0">
                <a:latin typeface="Arial" panose="020B0604020202020204" pitchFamily="34" charset="0"/>
                <a:cs typeface="Arial" panose="020B0604020202020204" pitchFamily="34" charset="0"/>
              </a:rPr>
              <a:t>Continual clearing of land – creates a loss of habitat of native flora and fauna. E.g. </a:t>
            </a:r>
            <a:r>
              <a:rPr lang="en-AU" dirty="0" err="1" smtClean="0">
                <a:latin typeface="Arial" panose="020B0604020202020204" pitchFamily="34" charset="0"/>
                <a:cs typeface="Arial" panose="020B0604020202020204" pitchFamily="34" charset="0"/>
              </a:rPr>
              <a:t>Carnaby’s</a:t>
            </a:r>
            <a:r>
              <a:rPr lang="en-AU" dirty="0" smtClean="0">
                <a:latin typeface="Arial" panose="020B0604020202020204" pitchFamily="34" charset="0"/>
                <a:cs typeface="Arial" panose="020B0604020202020204" pitchFamily="34" charset="0"/>
              </a:rPr>
              <a:t> Black Cockatoo. (Over last 45 years the population of the bird has decreased by 50%), due to land clearing and loss of food sources (native).</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Implications</a:t>
            </a:r>
            <a:endParaRPr lang="en-AU" sz="8800" dirty="0"/>
          </a:p>
        </p:txBody>
      </p:sp>
    </p:spTree>
    <p:extLst>
      <p:ext uri="{BB962C8B-B14F-4D97-AF65-F5344CB8AC3E}">
        <p14:creationId xmlns:p14="http://schemas.microsoft.com/office/powerpoint/2010/main" val="34847404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Higher government expenses – building on the periphery e.g. provision of infrastructure services – electricity, transportation networks, education facilities, water etc…</a:t>
            </a:r>
          </a:p>
          <a:p>
            <a:r>
              <a:rPr lang="en-AU" dirty="0" smtClean="0">
                <a:latin typeface="Arial" panose="020B0604020202020204" pitchFamily="34" charset="0"/>
                <a:cs typeface="Arial" panose="020B0604020202020204" pitchFamily="34" charset="0"/>
              </a:rPr>
              <a:t>Lack of urban amenity – often all the houses contain similar characteristics and lack greenery (reduces attractiveness of the area).</a:t>
            </a:r>
          </a:p>
          <a:p>
            <a:r>
              <a:rPr lang="en-AU" dirty="0" smtClean="0">
                <a:latin typeface="Arial" panose="020B0604020202020204" pitchFamily="34" charset="0"/>
                <a:cs typeface="Arial" panose="020B0604020202020204" pitchFamily="34" charset="0"/>
              </a:rPr>
              <a:t>Limited community facilities and social infrastructure  - due to threshold population and costs. </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Implications</a:t>
            </a:r>
            <a:endParaRPr lang="en-AU" sz="8800" dirty="0"/>
          </a:p>
        </p:txBody>
      </p:sp>
    </p:spTree>
    <p:extLst>
      <p:ext uri="{BB962C8B-B14F-4D97-AF65-F5344CB8AC3E}">
        <p14:creationId xmlns:p14="http://schemas.microsoft.com/office/powerpoint/2010/main" val="4244282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Increased distance from places of employment – including congestion.</a:t>
            </a:r>
          </a:p>
          <a:p>
            <a:r>
              <a:rPr lang="en-AU" dirty="0" smtClean="0">
                <a:latin typeface="Arial" panose="020B0604020202020204" pitchFamily="34" charset="0"/>
                <a:cs typeface="Arial" panose="020B0604020202020204" pitchFamily="34" charset="0"/>
              </a:rPr>
              <a:t>Places develop further away – means higher reliance on cars, so increased car ownership. People spend more time travelling to and from work.</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Implications</a:t>
            </a:r>
            <a:endParaRPr lang="en-AU" sz="8800" dirty="0"/>
          </a:p>
        </p:txBody>
      </p:sp>
    </p:spTree>
    <p:extLst>
      <p:ext uri="{BB962C8B-B14F-4D97-AF65-F5344CB8AC3E}">
        <p14:creationId xmlns:p14="http://schemas.microsoft.com/office/powerpoint/2010/main" val="11875394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AU" dirty="0" smtClean="0">
                <a:solidFill>
                  <a:srgbClr val="FF0000"/>
                </a:solidFill>
                <a:latin typeface="Arial" panose="020B0604020202020204" pitchFamily="34" charset="0"/>
                <a:cs typeface="Arial" panose="020B0604020202020204" pitchFamily="34" charset="0"/>
              </a:rPr>
              <a:t>Social:</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Isolation</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Public health issues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Longer commuting times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Loss of family time</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Deterioration of inner suburbs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Loss of disposable income to transport costs</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FF0000"/>
                </a:solidFill>
                <a:latin typeface="Berlin Sans FB Demi" panose="020E0802020502020306" pitchFamily="34" charset="0"/>
              </a:rPr>
              <a:t>S</a:t>
            </a:r>
            <a:r>
              <a:rPr lang="en-AU" sz="8800" dirty="0" smtClean="0">
                <a:solidFill>
                  <a:srgbClr val="00B050"/>
                </a:solidFill>
                <a:latin typeface="Berlin Sans FB Demi" panose="020E0802020502020306" pitchFamily="34" charset="0"/>
              </a:rPr>
              <a:t>EE - Costs</a:t>
            </a:r>
            <a:endParaRPr lang="en-AU" sz="8800" dirty="0"/>
          </a:p>
        </p:txBody>
      </p:sp>
    </p:spTree>
    <p:extLst>
      <p:ext uri="{BB962C8B-B14F-4D97-AF65-F5344CB8AC3E}">
        <p14:creationId xmlns:p14="http://schemas.microsoft.com/office/powerpoint/2010/main" val="2776222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AU" dirty="0" smtClean="0">
                <a:solidFill>
                  <a:srgbClr val="FF0000"/>
                </a:solidFill>
                <a:latin typeface="Arial" panose="020B0604020202020204" pitchFamily="34" charset="0"/>
                <a:cs typeface="Arial" panose="020B0604020202020204" pitchFamily="34" charset="0"/>
              </a:rPr>
              <a:t>Economic:</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Building new roads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Loss of farmland</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Providing hospitals, schools, shopping centres.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Providing services: electricity and water</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Additional burden on national, state and local economies.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Transportation costs</a:t>
            </a:r>
          </a:p>
          <a:p>
            <a:pPr>
              <a:buFont typeface="Arial" panose="020B0604020202020204" pitchFamily="34" charset="0"/>
              <a:buChar char="•"/>
            </a:pPr>
            <a:r>
              <a:rPr lang="en-AU" dirty="0" smtClean="0">
                <a:latin typeface="Arial" panose="020B0604020202020204" pitchFamily="34" charset="0"/>
                <a:cs typeface="Arial" panose="020B0604020202020204" pitchFamily="34" charset="0"/>
              </a:rPr>
              <a:t>Under-utilised inner-city infrastructure</a:t>
            </a:r>
          </a:p>
          <a:p>
            <a:pPr>
              <a:buFont typeface="Arial" panose="020B0604020202020204" pitchFamily="34" charset="0"/>
              <a:buChar char="•"/>
            </a:pPr>
            <a:r>
              <a:rPr lang="en-AU" i="1" dirty="0" smtClean="0">
                <a:latin typeface="Arial" panose="020B0604020202020204" pitchFamily="34" charset="0"/>
                <a:cs typeface="Arial" panose="020B0604020202020204" pitchFamily="34" charset="0"/>
              </a:rPr>
              <a:t>Provision of services and infrastructure costs on average is $136,000 per lot when located 40 kilometres from the CBD. </a:t>
            </a:r>
          </a:p>
          <a:p>
            <a:pPr>
              <a:buFont typeface="Arial" panose="020B0604020202020204" pitchFamily="34" charset="0"/>
              <a:buChar char="•"/>
            </a:pPr>
            <a:endParaRPr lang="en-AU" dirty="0" smtClean="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S</a:t>
            </a:r>
            <a:r>
              <a:rPr lang="en-AU" sz="8800" dirty="0" smtClean="0">
                <a:solidFill>
                  <a:srgbClr val="FF0000"/>
                </a:solidFill>
                <a:latin typeface="Berlin Sans FB Demi" panose="020E0802020502020306" pitchFamily="34" charset="0"/>
              </a:rPr>
              <a:t>E</a:t>
            </a:r>
            <a:r>
              <a:rPr lang="en-AU" sz="8800" dirty="0" smtClean="0">
                <a:solidFill>
                  <a:srgbClr val="00B050"/>
                </a:solidFill>
                <a:latin typeface="Berlin Sans FB Demi" panose="020E0802020502020306" pitchFamily="34" charset="0"/>
              </a:rPr>
              <a:t>E - Costs</a:t>
            </a:r>
            <a:endParaRPr lang="en-AU" sz="8800" dirty="0"/>
          </a:p>
        </p:txBody>
      </p:sp>
    </p:spTree>
    <p:extLst>
      <p:ext uri="{BB962C8B-B14F-4D97-AF65-F5344CB8AC3E}">
        <p14:creationId xmlns:p14="http://schemas.microsoft.com/office/powerpoint/2010/main" val="39207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AU" dirty="0" smtClean="0">
                <a:solidFill>
                  <a:srgbClr val="FF0000"/>
                </a:solidFill>
                <a:latin typeface="Arial" panose="020B0604020202020204" pitchFamily="34" charset="0"/>
                <a:cs typeface="Arial" panose="020B0604020202020204" pitchFamily="34" charset="0"/>
              </a:rPr>
              <a:t>Environmental:</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Loss of natural ecosystems</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Extinction of species</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Pollution</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Energy consumption</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Disruption of natural cycles: heat budget, carbon, water</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Habitat loss</a:t>
            </a:r>
          </a:p>
          <a:p>
            <a:pPr>
              <a:buFont typeface="Arial" panose="020B0604020202020204" pitchFamily="34" charset="0"/>
              <a:buChar char="•"/>
            </a:pPr>
            <a:r>
              <a:rPr lang="en-AU" dirty="0" smtClean="0">
                <a:solidFill>
                  <a:schemeClr val="tx1"/>
                </a:solidFill>
                <a:latin typeface="Arial" panose="020B0604020202020204" pitchFamily="34" charset="0"/>
                <a:cs typeface="Arial" panose="020B0604020202020204" pitchFamily="34" charset="0"/>
              </a:rPr>
              <a:t>Greenhouse gases</a:t>
            </a: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SE</a:t>
            </a:r>
            <a:r>
              <a:rPr lang="en-AU" sz="8800" dirty="0" smtClean="0">
                <a:solidFill>
                  <a:srgbClr val="FF0000"/>
                </a:solidFill>
                <a:latin typeface="Berlin Sans FB Demi" panose="020E0802020502020306" pitchFamily="34" charset="0"/>
              </a:rPr>
              <a:t>E</a:t>
            </a:r>
            <a:r>
              <a:rPr lang="en-AU" sz="8800" dirty="0" smtClean="0">
                <a:solidFill>
                  <a:srgbClr val="00B050"/>
                </a:solidFill>
                <a:latin typeface="Berlin Sans FB Demi" panose="020E0802020502020306" pitchFamily="34" charset="0"/>
              </a:rPr>
              <a:t> - Costs</a:t>
            </a:r>
            <a:endParaRPr lang="en-AU" sz="8800" dirty="0"/>
          </a:p>
        </p:txBody>
      </p:sp>
    </p:spTree>
    <p:extLst>
      <p:ext uri="{BB962C8B-B14F-4D97-AF65-F5344CB8AC3E}">
        <p14:creationId xmlns:p14="http://schemas.microsoft.com/office/powerpoint/2010/main" val="1333856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Berlin Sans FB Demi" panose="020E0802020502020306" pitchFamily="34" charset="0"/>
              </a:rPr>
              <a:t>Planning Strategies</a:t>
            </a:r>
            <a:endParaRPr lang="en-AU"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Major planning schemes and policies including </a:t>
            </a:r>
            <a:r>
              <a:rPr lang="en-AU" b="1" dirty="0" smtClean="0">
                <a:latin typeface="Arial" panose="020B0604020202020204" pitchFamily="34" charset="0"/>
                <a:cs typeface="Arial" panose="020B0604020202020204" pitchFamily="34" charset="0"/>
              </a:rPr>
              <a:t>The Corridor Plan</a:t>
            </a:r>
            <a:r>
              <a:rPr lang="en-AU" dirty="0" smtClean="0">
                <a:latin typeface="Arial" panose="020B0604020202020204" pitchFamily="34" charset="0"/>
                <a:cs typeface="Arial" panose="020B0604020202020204" pitchFamily="34" charset="0"/>
              </a:rPr>
              <a:t> (1970’s), </a:t>
            </a:r>
            <a:r>
              <a:rPr lang="en-AU" b="1" dirty="0" err="1" smtClean="0">
                <a:latin typeface="Arial" panose="020B0604020202020204" pitchFamily="34" charset="0"/>
                <a:cs typeface="Arial" panose="020B0604020202020204" pitchFamily="34" charset="0"/>
              </a:rPr>
              <a:t>Metroplan</a:t>
            </a:r>
            <a:r>
              <a:rPr lang="en-AU" b="1" dirty="0" smtClean="0">
                <a:latin typeface="Arial" panose="020B0604020202020204" pitchFamily="34" charset="0"/>
                <a:cs typeface="Arial" panose="020B0604020202020204" pitchFamily="34" charset="0"/>
              </a:rPr>
              <a:t>, Network City </a:t>
            </a:r>
            <a:r>
              <a:rPr lang="en-AU" dirty="0" smtClean="0">
                <a:latin typeface="Arial" panose="020B0604020202020204" pitchFamily="34" charset="0"/>
                <a:cs typeface="Arial" panose="020B0604020202020204" pitchFamily="34" charset="0"/>
              </a:rPr>
              <a:t>and </a:t>
            </a:r>
            <a:r>
              <a:rPr lang="en-AU" b="1" dirty="0" smtClean="0">
                <a:latin typeface="Arial" panose="020B0604020202020204" pitchFamily="34" charset="0"/>
                <a:cs typeface="Arial" panose="020B0604020202020204" pitchFamily="34" charset="0"/>
              </a:rPr>
              <a:t>Directions 2031</a:t>
            </a:r>
            <a:r>
              <a:rPr lang="en-AU" dirty="0">
                <a:latin typeface="Arial" panose="020B0604020202020204" pitchFamily="34" charset="0"/>
                <a:cs typeface="Arial" panose="020B0604020202020204" pitchFamily="34" charset="0"/>
              </a:rPr>
              <a:t> </a:t>
            </a:r>
            <a:r>
              <a:rPr lang="en-AU" dirty="0" smtClean="0">
                <a:latin typeface="Arial" panose="020B0604020202020204" pitchFamily="34" charset="0"/>
                <a:cs typeface="Arial" panose="020B0604020202020204" pitchFamily="34" charset="0"/>
              </a:rPr>
              <a:t>have been responsible for shaping Perth’s growth since 1970. </a:t>
            </a:r>
          </a:p>
          <a:p>
            <a:r>
              <a:rPr lang="en-AU" dirty="0" smtClean="0">
                <a:latin typeface="Arial" panose="020B0604020202020204" pitchFamily="34" charset="0"/>
                <a:cs typeface="Arial" panose="020B0604020202020204" pitchFamily="34" charset="0"/>
              </a:rPr>
              <a:t>Initial plan – encouraged growth of Perth along four main corridors, while recent planning schemes and strategies have encouraged urban redevelopment and urban infill.</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4678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a:latin typeface="Berlin Sans FB Demi" panose="020E0802020502020306" pitchFamily="34" charset="0"/>
              </a:rPr>
              <a:t/>
            </a:r>
            <a:br>
              <a:rPr lang="en-AU" b="1" dirty="0">
                <a:latin typeface="Berlin Sans FB Demi" panose="020E0802020502020306" pitchFamily="34" charset="0"/>
              </a:rPr>
            </a:br>
            <a:endParaRPr lang="en-AU" dirty="0"/>
          </a:p>
        </p:txBody>
      </p:sp>
      <p:sp>
        <p:nvSpPr>
          <p:cNvPr id="3" name="Content Placeholder 2"/>
          <p:cNvSpPr>
            <a:spLocks noGrp="1"/>
          </p:cNvSpPr>
          <p:nvPr>
            <p:ph idx="1"/>
          </p:nvPr>
        </p:nvSpPr>
        <p:spPr/>
        <p:txBody>
          <a:bodyPr>
            <a:normAutofit/>
          </a:bodyPr>
          <a:lstStyle/>
          <a:p>
            <a:r>
              <a:rPr lang="en-AU" sz="4000" dirty="0" smtClean="0">
                <a:latin typeface="Berlin Sans FB Demi" panose="020E0802020502020306" pitchFamily="34" charset="0"/>
              </a:rPr>
              <a:t>Congestion</a:t>
            </a:r>
          </a:p>
          <a:p>
            <a:r>
              <a:rPr lang="en-AU" sz="4000" dirty="0" smtClean="0">
                <a:latin typeface="Berlin Sans FB Demi" panose="020E0802020502020306" pitchFamily="34" charset="0"/>
              </a:rPr>
              <a:t>Transportation</a:t>
            </a:r>
          </a:p>
          <a:p>
            <a:r>
              <a:rPr lang="en-AU" sz="4000" dirty="0" smtClean="0">
                <a:latin typeface="Berlin Sans FB Demi" panose="020E0802020502020306" pitchFamily="34" charset="0"/>
              </a:rPr>
              <a:t>Urban sprawl</a:t>
            </a:r>
          </a:p>
          <a:p>
            <a:r>
              <a:rPr lang="en-AU" sz="4000" dirty="0" smtClean="0">
                <a:latin typeface="Berlin Sans FB Demi" panose="020E0802020502020306" pitchFamily="34" charset="0"/>
              </a:rPr>
              <a:t>Housing</a:t>
            </a:r>
            <a:endParaRPr lang="en-AU" sz="4000" dirty="0">
              <a:latin typeface="Berlin Sans FB Demi" panose="020E0802020502020306" pitchFamily="34" charset="0"/>
            </a:endParaRPr>
          </a:p>
        </p:txBody>
      </p:sp>
      <p:pic>
        <p:nvPicPr>
          <p:cNvPr id="4" name="Picture 3"/>
          <p:cNvPicPr>
            <a:picLocks noChangeAspect="1"/>
          </p:cNvPicPr>
          <p:nvPr/>
        </p:nvPicPr>
        <p:blipFill>
          <a:blip r:embed="rId2"/>
          <a:stretch>
            <a:fillRect/>
          </a:stretch>
        </p:blipFill>
        <p:spPr>
          <a:xfrm>
            <a:off x="2194230" y="544740"/>
            <a:ext cx="7620660" cy="198137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228" y="3101340"/>
            <a:ext cx="5184648" cy="2447544"/>
          </a:xfrm>
          <a:prstGeom prst="rect">
            <a:avLst/>
          </a:prstGeom>
        </p:spPr>
      </p:pic>
    </p:spTree>
    <p:extLst>
      <p:ext uri="{BB962C8B-B14F-4D97-AF65-F5344CB8AC3E}">
        <p14:creationId xmlns:p14="http://schemas.microsoft.com/office/powerpoint/2010/main" val="13148304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Berlin Sans FB Demi" panose="020E0802020502020306" pitchFamily="34" charset="0"/>
              </a:rPr>
              <a:t>Planning Strategies</a:t>
            </a:r>
            <a:endParaRPr lang="en-AU" dirty="0"/>
          </a:p>
        </p:txBody>
      </p:sp>
      <p:sp>
        <p:nvSpPr>
          <p:cNvPr id="3" name="Content Placeholder 2"/>
          <p:cNvSpPr>
            <a:spLocks noGrp="1"/>
          </p:cNvSpPr>
          <p:nvPr>
            <p:ph idx="1"/>
          </p:nvPr>
        </p:nvSpPr>
        <p:spPr/>
        <p:txBody>
          <a:bodyPr/>
          <a:lstStyle/>
          <a:p>
            <a:pPr marL="0" indent="0">
              <a:buNone/>
            </a:pPr>
            <a:r>
              <a:rPr lang="en-AU" b="1" dirty="0" smtClean="0">
                <a:latin typeface="Arial" panose="020B0604020202020204" pitchFamily="34" charset="0"/>
                <a:cs typeface="Arial" panose="020B0604020202020204" pitchFamily="34" charset="0"/>
              </a:rPr>
              <a:t>The Metropolitan Redevelopment Authority (MRA)</a:t>
            </a:r>
            <a:r>
              <a:rPr lang="en-AU" dirty="0" smtClean="0">
                <a:latin typeface="Arial" panose="020B0604020202020204" pitchFamily="34" charset="0"/>
                <a:cs typeface="Arial" panose="020B0604020202020204" pitchFamily="34" charset="0"/>
              </a:rPr>
              <a:t> is aiming to provide sustainable and dynamic places to work and live in Perth.</a:t>
            </a:r>
          </a:p>
          <a:p>
            <a:pPr marL="0" indent="0">
              <a:buNone/>
            </a:pPr>
            <a:r>
              <a:rPr lang="en-AU" i="1" dirty="0" smtClean="0">
                <a:latin typeface="Arial" panose="020B0604020202020204" pitchFamily="34" charset="0"/>
                <a:cs typeface="Arial" panose="020B0604020202020204" pitchFamily="34" charset="0"/>
              </a:rPr>
              <a:t>E.g. Elizabeth Quay – one of the main developments in the city. Construction started in 2012. Plan involves mixed land use . Designed to be an outdoor entertainment venue. Aim upon completion is for 1400 residential population. (Page 265)</a:t>
            </a:r>
          </a:p>
          <a:p>
            <a:pPr marL="0" indent="0">
              <a:buNone/>
            </a:pPr>
            <a:r>
              <a:rPr lang="en-AU" dirty="0" smtClean="0">
                <a:latin typeface="Arial" panose="020B0604020202020204" pitchFamily="34" charset="0"/>
                <a:cs typeface="Arial" panose="020B0604020202020204" pitchFamily="34" charset="0"/>
              </a:rPr>
              <a:t>The current working plan Directions 2031 and Beyond, has advocated 47% urban infill. Plus it is in Perth and Peel @3.5 Million</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58459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Berlin Sans FB Demi" panose="020E0802020502020306" pitchFamily="34" charset="0"/>
              </a:rPr>
              <a:t>Planning Strategies</a:t>
            </a:r>
            <a:endParaRPr lang="en-AU" dirty="0"/>
          </a:p>
        </p:txBody>
      </p:sp>
      <p:sp>
        <p:nvSpPr>
          <p:cNvPr id="3" name="Content Placeholder 2"/>
          <p:cNvSpPr>
            <a:spLocks noGrp="1"/>
          </p:cNvSpPr>
          <p:nvPr>
            <p:ph idx="1"/>
          </p:nvPr>
        </p:nvSpPr>
        <p:spPr/>
        <p:txBody>
          <a:bodyPr/>
          <a:lstStyle/>
          <a:p>
            <a:r>
              <a:rPr lang="en-AU" b="1" dirty="0" smtClean="0">
                <a:latin typeface="Arial" panose="020B0604020202020204" pitchFamily="34" charset="0"/>
                <a:cs typeface="Arial" panose="020B0604020202020204" pitchFamily="34" charset="0"/>
              </a:rPr>
              <a:t>East Perth Redevelopment Program </a:t>
            </a:r>
            <a:r>
              <a:rPr lang="en-AU" dirty="0" smtClean="0">
                <a:latin typeface="Arial" panose="020B0604020202020204" pitchFamily="34" charset="0"/>
                <a:cs typeface="Arial" panose="020B0604020202020204" pitchFamily="34" charset="0"/>
              </a:rPr>
              <a:t>– deliberate rejuvenation of IMZ. The region was transformed from an area of large-scale industry (light) and low socio-economic residences, to more affluent and expensive townhouses and apartments. – Page 264</a:t>
            </a:r>
          </a:p>
          <a:p>
            <a:r>
              <a:rPr lang="en-AU" b="1" dirty="0" smtClean="0">
                <a:latin typeface="Arial" panose="020B0604020202020204" pitchFamily="34" charset="0"/>
                <a:cs typeface="Arial" panose="020B0604020202020204" pitchFamily="34" charset="0"/>
              </a:rPr>
              <a:t>Infilling and consolidation </a:t>
            </a:r>
            <a:r>
              <a:rPr lang="en-AU" dirty="0" smtClean="0">
                <a:latin typeface="Arial" panose="020B0604020202020204" pitchFamily="34" charset="0"/>
                <a:cs typeface="Arial" panose="020B0604020202020204" pitchFamily="34" charset="0"/>
              </a:rPr>
              <a:t>– Page 262 - 264</a:t>
            </a:r>
            <a:endParaRPr lang="en-AU" b="1" dirty="0" smtClean="0">
              <a:latin typeface="Arial" panose="020B0604020202020204" pitchFamily="34" charset="0"/>
              <a:cs typeface="Arial" panose="020B0604020202020204" pitchFamily="34" charset="0"/>
            </a:endParaRPr>
          </a:p>
          <a:p>
            <a:pPr marL="0" indent="0">
              <a:buNone/>
            </a:pPr>
            <a:endParaRPr lang="en-AU" dirty="0"/>
          </a:p>
        </p:txBody>
      </p:sp>
    </p:spTree>
    <p:extLst>
      <p:ext uri="{BB962C8B-B14F-4D97-AF65-F5344CB8AC3E}">
        <p14:creationId xmlns:p14="http://schemas.microsoft.com/office/powerpoint/2010/main" val="1172275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00B050"/>
                </a:solidFill>
                <a:latin typeface="Berlin Sans FB Demi" panose="020E0802020502020306" pitchFamily="34" charset="0"/>
              </a:rPr>
              <a:t>Planning Strategies –</a:t>
            </a:r>
            <a:br>
              <a:rPr lang="en-AU" dirty="0" smtClean="0">
                <a:solidFill>
                  <a:srgbClr val="00B050"/>
                </a:solidFill>
                <a:latin typeface="Berlin Sans FB Demi" panose="020E0802020502020306" pitchFamily="34" charset="0"/>
              </a:rPr>
            </a:br>
            <a:r>
              <a:rPr lang="en-AU" dirty="0" smtClean="0">
                <a:solidFill>
                  <a:srgbClr val="00B050"/>
                </a:solidFill>
                <a:latin typeface="Berlin Sans FB Demi" panose="020E0802020502020306" pitchFamily="34" charset="0"/>
              </a:rPr>
              <a:t> Perth and Peel @3.5 Million</a:t>
            </a:r>
            <a:endParaRPr lang="en-AU" dirty="0"/>
          </a:p>
        </p:txBody>
      </p:sp>
      <p:sp>
        <p:nvSpPr>
          <p:cNvPr id="3" name="Content Placeholder 2"/>
          <p:cNvSpPr>
            <a:spLocks noGrp="1"/>
          </p:cNvSpPr>
          <p:nvPr>
            <p:ph idx="1"/>
          </p:nvPr>
        </p:nvSpPr>
        <p:spPr/>
        <p:txBody>
          <a:bodyPr/>
          <a:lstStyle/>
          <a:p>
            <a:r>
              <a:rPr lang="en-AU" b="1" dirty="0" smtClean="0">
                <a:latin typeface="Arial" panose="020B0604020202020204" pitchFamily="34" charset="0"/>
                <a:cs typeface="Arial" panose="020B0604020202020204" pitchFamily="34" charset="0"/>
              </a:rPr>
              <a:t>Perth and Peel @3.5 Million </a:t>
            </a:r>
            <a:r>
              <a:rPr lang="en-AU" dirty="0" smtClean="0">
                <a:latin typeface="Arial" panose="020B0604020202020204" pitchFamily="34" charset="0"/>
                <a:cs typeface="Arial" panose="020B0604020202020204" pitchFamily="34" charset="0"/>
              </a:rPr>
              <a:t>builds on </a:t>
            </a:r>
            <a:r>
              <a:rPr lang="en-AU" b="1" dirty="0" smtClean="0">
                <a:latin typeface="Arial" panose="020B0604020202020204" pitchFamily="34" charset="0"/>
                <a:cs typeface="Arial" panose="020B0604020202020204" pitchFamily="34" charset="0"/>
              </a:rPr>
              <a:t>Directions 2031 </a:t>
            </a:r>
            <a:r>
              <a:rPr lang="en-AU" dirty="0" smtClean="0">
                <a:latin typeface="Arial" panose="020B0604020202020204" pitchFamily="34" charset="0"/>
                <a:cs typeface="Arial" panose="020B0604020202020204" pitchFamily="34" charset="0"/>
              </a:rPr>
              <a:t>with its main aims being to slow down urban sprawl, although identifying that ______________ new dwellings </a:t>
            </a:r>
            <a:r>
              <a:rPr lang="en-AU" dirty="0">
                <a:latin typeface="Arial" panose="020B0604020202020204" pitchFamily="34" charset="0"/>
                <a:cs typeface="Arial" panose="020B0604020202020204" pitchFamily="34" charset="0"/>
              </a:rPr>
              <a:t>w</a:t>
            </a:r>
            <a:r>
              <a:rPr lang="en-AU" dirty="0" smtClean="0">
                <a:latin typeface="Arial" panose="020B0604020202020204" pitchFamily="34" charset="0"/>
                <a:cs typeface="Arial" panose="020B0604020202020204" pitchFamily="34" charset="0"/>
              </a:rPr>
              <a:t>ill be required to accommodate the extra 1.5 million people expected to live in Perth by _______.</a:t>
            </a:r>
          </a:p>
          <a:p>
            <a:r>
              <a:rPr lang="en-AU" dirty="0" smtClean="0">
                <a:latin typeface="Arial" panose="020B0604020202020204" pitchFamily="34" charset="0"/>
                <a:cs typeface="Arial" panose="020B0604020202020204" pitchFamily="34" charset="0"/>
              </a:rPr>
              <a:t>380,000 of the new residences are earmarked as infill and 215,000 to be built in the Central sub-region.</a:t>
            </a:r>
            <a:endParaRPr lang="en-AU" dirty="0"/>
          </a:p>
        </p:txBody>
      </p:sp>
    </p:spTree>
    <p:extLst>
      <p:ext uri="{BB962C8B-B14F-4D97-AF65-F5344CB8AC3E}">
        <p14:creationId xmlns:p14="http://schemas.microsoft.com/office/powerpoint/2010/main" val="34725480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solidFill>
                  <a:srgbClr val="00B050"/>
                </a:solidFill>
                <a:latin typeface="Berlin Sans FB Demi" panose="020E0802020502020306" pitchFamily="34" charset="0"/>
              </a:rPr>
              <a:t>Planning Strategies –</a:t>
            </a:r>
            <a:br>
              <a:rPr lang="en-AU" dirty="0" smtClean="0">
                <a:solidFill>
                  <a:srgbClr val="00B050"/>
                </a:solidFill>
                <a:latin typeface="Berlin Sans FB Demi" panose="020E0802020502020306" pitchFamily="34" charset="0"/>
              </a:rPr>
            </a:br>
            <a:r>
              <a:rPr lang="en-AU" dirty="0" smtClean="0">
                <a:solidFill>
                  <a:srgbClr val="00B050"/>
                </a:solidFill>
                <a:latin typeface="Berlin Sans FB Demi" panose="020E0802020502020306" pitchFamily="34" charset="0"/>
              </a:rPr>
              <a:t> Perth and Peel @3.5 Million</a:t>
            </a:r>
            <a:endParaRPr lang="en-AU" dirty="0"/>
          </a:p>
        </p:txBody>
      </p:sp>
      <p:sp>
        <p:nvSpPr>
          <p:cNvPr id="3" name="Content Placeholder 2"/>
          <p:cNvSpPr>
            <a:spLocks noGrp="1"/>
          </p:cNvSpPr>
          <p:nvPr>
            <p:ph idx="1"/>
          </p:nvPr>
        </p:nvSpPr>
        <p:spPr/>
        <p:txBody>
          <a:bodyPr/>
          <a:lstStyle/>
          <a:p>
            <a:r>
              <a:rPr lang="en-AU" b="1" dirty="0" smtClean="0">
                <a:latin typeface="Arial" panose="020B0604020202020204" pitchFamily="34" charset="0"/>
                <a:cs typeface="Arial" panose="020B0604020202020204" pitchFamily="34" charset="0"/>
              </a:rPr>
              <a:t>Perth and Peel @3.5 Million</a:t>
            </a:r>
            <a:endParaRPr lang="en-AU" dirty="0"/>
          </a:p>
        </p:txBody>
      </p:sp>
    </p:spTree>
    <p:extLst>
      <p:ext uri="{BB962C8B-B14F-4D97-AF65-F5344CB8AC3E}">
        <p14:creationId xmlns:p14="http://schemas.microsoft.com/office/powerpoint/2010/main" val="9798972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Berlin Sans FB Demi" panose="020E0802020502020306" pitchFamily="34" charset="0"/>
              </a:rPr>
              <a:t>Planning Strategies</a:t>
            </a:r>
            <a:endParaRPr lang="en-AU" dirty="0"/>
          </a:p>
        </p:txBody>
      </p:sp>
      <p:sp>
        <p:nvSpPr>
          <p:cNvPr id="3" name="Content Placeholder 2"/>
          <p:cNvSpPr>
            <a:spLocks noGrp="1"/>
          </p:cNvSpPr>
          <p:nvPr>
            <p:ph idx="1"/>
          </p:nvPr>
        </p:nvSpPr>
        <p:spPr/>
        <p:txBody>
          <a:bodyPr>
            <a:noAutofit/>
          </a:bodyPr>
          <a:lstStyle/>
          <a:p>
            <a:pPr marL="0" indent="0" algn="ctr">
              <a:buNone/>
            </a:pPr>
            <a:r>
              <a:rPr lang="en-AU" sz="3600" b="1" dirty="0" smtClean="0"/>
              <a:t>LOOK at Perth and Peel @3.5 Million.</a:t>
            </a:r>
          </a:p>
          <a:p>
            <a:pPr marL="0" indent="0" algn="ctr">
              <a:buNone/>
            </a:pPr>
            <a:endParaRPr lang="en-AU" sz="3600" b="1" dirty="0"/>
          </a:p>
          <a:p>
            <a:pPr marL="0" indent="0" algn="ctr">
              <a:buNone/>
            </a:pPr>
            <a:r>
              <a:rPr lang="en-AU" sz="3600" b="1" dirty="0" smtClean="0"/>
              <a:t>Other???</a:t>
            </a:r>
          </a:p>
          <a:p>
            <a:pPr marL="0" indent="0" algn="ctr">
              <a:buNone/>
            </a:pPr>
            <a:endParaRPr lang="en-AU" sz="3600" b="1" dirty="0"/>
          </a:p>
          <a:p>
            <a:pPr marL="0" indent="0" algn="ctr">
              <a:buNone/>
            </a:pPr>
            <a:r>
              <a:rPr lang="en-AU" sz="3600" b="1" dirty="0" smtClean="0"/>
              <a:t>Discuss and brainstorm</a:t>
            </a:r>
            <a:endParaRPr lang="en-AU" sz="3600" b="1" dirty="0"/>
          </a:p>
        </p:txBody>
      </p:sp>
    </p:spTree>
    <p:extLst>
      <p:ext uri="{BB962C8B-B14F-4D97-AF65-F5344CB8AC3E}">
        <p14:creationId xmlns:p14="http://schemas.microsoft.com/office/powerpoint/2010/main" val="863846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solidFill>
                  <a:srgbClr val="00B050"/>
                </a:solidFill>
                <a:latin typeface="Berlin Sans FB Demi" panose="020E0802020502020306" pitchFamily="34" charset="0"/>
              </a:rPr>
              <a:t>STAKEHOLDERS</a:t>
            </a:r>
            <a:endParaRPr lang="en-AU" dirty="0"/>
          </a:p>
        </p:txBody>
      </p:sp>
      <p:sp>
        <p:nvSpPr>
          <p:cNvPr id="3" name="Content Placeholder 2"/>
          <p:cNvSpPr>
            <a:spLocks noGrp="1"/>
          </p:cNvSpPr>
          <p:nvPr>
            <p:ph idx="1"/>
          </p:nvPr>
        </p:nvSpPr>
        <p:spPr/>
        <p:txBody>
          <a:bodyPr>
            <a:normAutofit/>
          </a:bodyPr>
          <a:lstStyle/>
          <a:p>
            <a:r>
              <a:rPr lang="en-AU" sz="4800" dirty="0" smtClean="0"/>
              <a:t>List examples: </a:t>
            </a:r>
            <a:r>
              <a:rPr lang="en-AU" sz="4800" b="1" dirty="0" smtClean="0"/>
              <a:t>Discuss  </a:t>
            </a:r>
            <a:endParaRPr lang="en-AU" sz="4800" b="1" dirty="0"/>
          </a:p>
        </p:txBody>
      </p:sp>
    </p:spTree>
    <p:extLst>
      <p:ext uri="{BB962C8B-B14F-4D97-AF65-F5344CB8AC3E}">
        <p14:creationId xmlns:p14="http://schemas.microsoft.com/office/powerpoint/2010/main" val="28678949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Article: </a:t>
            </a:r>
            <a:r>
              <a:rPr lang="en-AU" sz="1800" b="1" i="1" dirty="0" smtClean="0">
                <a:latin typeface="Arial" panose="020B0604020202020204" pitchFamily="34" charset="0"/>
                <a:cs typeface="Arial" panose="020B0604020202020204" pitchFamily="34" charset="0"/>
              </a:rPr>
              <a:t>Ninety-four percent of Perth councils fail to hit new housing targets. </a:t>
            </a:r>
            <a:r>
              <a:rPr lang="en-AU" sz="1800" i="1" dirty="0" smtClean="0">
                <a:latin typeface="Arial" panose="020B0604020202020204" pitchFamily="34" charset="0"/>
                <a:cs typeface="Arial" panose="020B0604020202020204" pitchFamily="34" charset="0"/>
              </a:rPr>
              <a:t/>
            </a:r>
            <a:br>
              <a:rPr lang="en-AU" sz="1800" i="1" dirty="0" smtClean="0">
                <a:latin typeface="Arial" panose="020B0604020202020204" pitchFamily="34" charset="0"/>
                <a:cs typeface="Arial" panose="020B0604020202020204" pitchFamily="34" charset="0"/>
              </a:rPr>
            </a:br>
            <a:r>
              <a:rPr lang="en-AU" sz="1300" i="1" dirty="0" smtClean="0">
                <a:latin typeface="Arial" panose="020B0604020202020204" pitchFamily="34" charset="0"/>
                <a:cs typeface="Arial" panose="020B0604020202020204" pitchFamily="34" charset="0"/>
              </a:rPr>
              <a:t>By: Emma Young, Hamish Hastie, David Allan-</a:t>
            </a:r>
            <a:r>
              <a:rPr lang="en-AU" sz="1300" i="1" dirty="0" err="1" smtClean="0">
                <a:latin typeface="Arial" panose="020B0604020202020204" pitchFamily="34" charset="0"/>
                <a:cs typeface="Arial" panose="020B0604020202020204" pitchFamily="34" charset="0"/>
              </a:rPr>
              <a:t>Petale</a:t>
            </a:r>
            <a:r>
              <a:rPr lang="en-AU" sz="1300" i="1" dirty="0">
                <a:latin typeface="Arial" panose="020B0604020202020204" pitchFamily="34" charset="0"/>
                <a:cs typeface="Arial" panose="020B0604020202020204" pitchFamily="34" charset="0"/>
              </a:rPr>
              <a:t> </a:t>
            </a:r>
            <a:r>
              <a:rPr lang="en-AU" sz="1300" i="1" dirty="0" smtClean="0">
                <a:latin typeface="Arial" panose="020B0604020202020204" pitchFamily="34" charset="0"/>
                <a:cs typeface="Arial" panose="020B0604020202020204" pitchFamily="34" charset="0"/>
              </a:rPr>
              <a:t>and Nathan </a:t>
            </a:r>
            <a:r>
              <a:rPr lang="en-AU" sz="1300" i="1" dirty="0" err="1" smtClean="0">
                <a:latin typeface="Arial" panose="020B0604020202020204" pitchFamily="34" charset="0"/>
                <a:cs typeface="Arial" panose="020B0604020202020204" pitchFamily="34" charset="0"/>
              </a:rPr>
              <a:t>Hondros</a:t>
            </a:r>
            <a:r>
              <a:rPr lang="en-AU" sz="1300" i="1" dirty="0" smtClean="0">
                <a:latin typeface="Arial" panose="020B0604020202020204" pitchFamily="34" charset="0"/>
                <a:cs typeface="Arial" panose="020B0604020202020204" pitchFamily="34" charset="0"/>
              </a:rPr>
              <a:t> &amp; </a:t>
            </a:r>
            <a:r>
              <a:rPr lang="en-AU" sz="1300" i="1" dirty="0" err="1" smtClean="0">
                <a:latin typeface="Arial" panose="020B0604020202020204" pitchFamily="34" charset="0"/>
                <a:cs typeface="Arial" panose="020B0604020202020204" pitchFamily="34" charset="0"/>
              </a:rPr>
              <a:t>Conal</a:t>
            </a:r>
            <a:r>
              <a:rPr lang="en-AU" sz="1300" i="1" dirty="0" smtClean="0">
                <a:latin typeface="Arial" panose="020B0604020202020204" pitchFamily="34" charset="0"/>
                <a:cs typeface="Arial" panose="020B0604020202020204" pitchFamily="34" charset="0"/>
              </a:rPr>
              <a:t> Hanna </a:t>
            </a:r>
            <a:br>
              <a:rPr lang="en-AU" sz="1300" i="1" dirty="0" smtClean="0">
                <a:latin typeface="Arial" panose="020B0604020202020204" pitchFamily="34" charset="0"/>
                <a:cs typeface="Arial" panose="020B0604020202020204" pitchFamily="34" charset="0"/>
              </a:rPr>
            </a:br>
            <a:r>
              <a:rPr lang="en-AU" sz="1300" i="1" dirty="0" smtClean="0">
                <a:latin typeface="Arial" panose="020B0604020202020204" pitchFamily="34" charset="0"/>
                <a:cs typeface="Arial" panose="020B0604020202020204" pitchFamily="34" charset="0"/>
              </a:rPr>
              <a:t>(September 3, 2018)</a:t>
            </a:r>
            <a:endParaRPr lang="en-AU" sz="1300" i="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marL="0" indent="0">
              <a:buNone/>
            </a:pPr>
            <a:r>
              <a:rPr lang="en-AU" b="1" dirty="0" smtClean="0"/>
              <a:t>Summary:</a:t>
            </a:r>
          </a:p>
          <a:p>
            <a:pPr>
              <a:buFont typeface="Arial" panose="020B0604020202020204" pitchFamily="34" charset="0"/>
              <a:buChar char="•"/>
            </a:pPr>
            <a:r>
              <a:rPr lang="en-AU" sz="1800" dirty="0" smtClean="0">
                <a:latin typeface="Arial" panose="020B0604020202020204" pitchFamily="34" charset="0"/>
                <a:cs typeface="Arial" panose="020B0604020202020204" pitchFamily="34" charset="0"/>
              </a:rPr>
              <a:t>Thirty of 32 Perth councils have failed to hit infill development </a:t>
            </a:r>
            <a:r>
              <a:rPr lang="en-AU" sz="1800" dirty="0" err="1" smtClean="0">
                <a:latin typeface="Arial" panose="020B0604020202020204" pitchFamily="34" charset="0"/>
                <a:cs typeface="Arial" panose="020B0604020202020204" pitchFamily="34" charset="0"/>
              </a:rPr>
              <a:t>tragets</a:t>
            </a:r>
            <a:r>
              <a:rPr lang="en-AU" sz="1800" dirty="0" smtClean="0">
                <a:latin typeface="Arial" panose="020B0604020202020204" pitchFamily="34" charset="0"/>
                <a:cs typeface="Arial" panose="020B0604020202020204" pitchFamily="34" charset="0"/>
              </a:rPr>
              <a:t> set by the state government.</a:t>
            </a:r>
          </a:p>
          <a:p>
            <a:pPr>
              <a:buFont typeface="Arial" panose="020B0604020202020204" pitchFamily="34" charset="0"/>
              <a:buChar char="•"/>
            </a:pPr>
            <a:r>
              <a:rPr lang="en-AU" sz="1800" dirty="0" smtClean="0">
                <a:latin typeface="Arial" panose="020B0604020202020204" pitchFamily="34" charset="0"/>
                <a:cs typeface="Arial" panose="020B0604020202020204" pitchFamily="34" charset="0"/>
              </a:rPr>
              <a:t>In 2011, the state government set each council a target for new net infill dwellings based on the need to accommodate 800,000 new homes across Perth by 2050.</a:t>
            </a:r>
          </a:p>
          <a:p>
            <a:pPr>
              <a:buFont typeface="Arial" panose="020B0604020202020204" pitchFamily="34" charset="0"/>
              <a:buChar char="•"/>
            </a:pPr>
            <a:r>
              <a:rPr lang="en-AU" sz="1800" dirty="0" smtClean="0">
                <a:latin typeface="Arial" panose="020B0604020202020204" pitchFamily="34" charset="0"/>
                <a:cs typeface="Arial" panose="020B0604020202020204" pitchFamily="34" charset="0"/>
              </a:rPr>
              <a:t>The first interim measuring post was set at 2016, Claremont and Belmont only councils to achieve their targets.</a:t>
            </a:r>
          </a:p>
          <a:p>
            <a:pPr>
              <a:buFont typeface="Arial" panose="020B0604020202020204" pitchFamily="34" charset="0"/>
              <a:buChar char="•"/>
            </a:pPr>
            <a:endParaRPr lang="en-AU" sz="1800" dirty="0" smtClean="0">
              <a:latin typeface="Arial" panose="020B0604020202020204" pitchFamily="34" charset="0"/>
              <a:cs typeface="Arial" panose="020B0604020202020204" pitchFamily="34" charset="0"/>
            </a:endParaRPr>
          </a:p>
          <a:p>
            <a:pPr>
              <a:buFont typeface="Arial" panose="020B0604020202020204" pitchFamily="34" charset="0"/>
              <a:buChar char="•"/>
            </a:pPr>
            <a:endParaRPr lang="en-AU" b="1" dirty="0"/>
          </a:p>
        </p:txBody>
      </p:sp>
    </p:spTree>
    <p:extLst>
      <p:ext uri="{BB962C8B-B14F-4D97-AF65-F5344CB8AC3E}">
        <p14:creationId xmlns:p14="http://schemas.microsoft.com/office/powerpoint/2010/main" val="2434133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b="1" dirty="0" smtClean="0"/>
              <a:t>Comparing Planning Strategies –</a:t>
            </a:r>
            <a:r>
              <a:rPr lang="en-AU" dirty="0" smtClean="0"/>
              <a:t/>
            </a:r>
            <a:br>
              <a:rPr lang="en-AU" dirty="0" smtClean="0"/>
            </a:br>
            <a:r>
              <a:rPr lang="en-AU" dirty="0" smtClean="0"/>
              <a:t> Other cities in and out of Australia</a:t>
            </a:r>
            <a:endParaRPr lang="en-AU" dirty="0"/>
          </a:p>
        </p:txBody>
      </p:sp>
      <p:sp>
        <p:nvSpPr>
          <p:cNvPr id="3" name="Content Placeholder 2"/>
          <p:cNvSpPr>
            <a:spLocks noGrp="1"/>
          </p:cNvSpPr>
          <p:nvPr>
            <p:ph idx="1"/>
          </p:nvPr>
        </p:nvSpPr>
        <p:spPr/>
        <p:txBody>
          <a:bodyPr/>
          <a:lstStyle/>
          <a:p>
            <a:r>
              <a:rPr lang="en-AU" dirty="0" smtClean="0"/>
              <a:t>Melbourne</a:t>
            </a:r>
          </a:p>
          <a:p>
            <a:r>
              <a:rPr lang="en-AU" dirty="0" smtClean="0"/>
              <a:t>Adelaide</a:t>
            </a:r>
          </a:p>
          <a:p>
            <a:r>
              <a:rPr lang="en-AU" dirty="0" smtClean="0"/>
              <a:t>Wellington, NZ</a:t>
            </a:r>
            <a:endParaRPr lang="en-AU" dirty="0"/>
          </a:p>
        </p:txBody>
      </p:sp>
    </p:spTree>
    <p:extLst>
      <p:ext uri="{BB962C8B-B14F-4D97-AF65-F5344CB8AC3E}">
        <p14:creationId xmlns:p14="http://schemas.microsoft.com/office/powerpoint/2010/main" val="2192309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t>Case Study – Manila, Philippines</a:t>
            </a:r>
            <a:endParaRPr lang="en-AU" b="1" dirty="0"/>
          </a:p>
        </p:txBody>
      </p:sp>
      <p:sp>
        <p:nvSpPr>
          <p:cNvPr id="3" name="Content Placeholder 2"/>
          <p:cNvSpPr>
            <a:spLocks noGrp="1"/>
          </p:cNvSpPr>
          <p:nvPr>
            <p:ph idx="1"/>
          </p:nvPr>
        </p:nvSpPr>
        <p:spPr/>
        <p:txBody>
          <a:bodyPr/>
          <a:lstStyle/>
          <a:p>
            <a:r>
              <a:rPr lang="en-AU" dirty="0"/>
              <a:t>Read the text and take key summary notes on file paper. </a:t>
            </a:r>
          </a:p>
          <a:p>
            <a:r>
              <a:rPr lang="en-AU" dirty="0"/>
              <a:t>Allow 10 minutes</a:t>
            </a:r>
          </a:p>
          <a:p>
            <a:r>
              <a:rPr lang="en-AU" dirty="0" smtClean="0"/>
              <a:t>Page 266-267</a:t>
            </a:r>
            <a:endParaRPr lang="en-AU" dirty="0"/>
          </a:p>
        </p:txBody>
      </p:sp>
    </p:spTree>
    <p:extLst>
      <p:ext uri="{BB962C8B-B14F-4D97-AF65-F5344CB8AC3E}">
        <p14:creationId xmlns:p14="http://schemas.microsoft.com/office/powerpoint/2010/main" val="9104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8000" dirty="0" smtClean="0">
                <a:solidFill>
                  <a:schemeClr val="accent2">
                    <a:lumMod val="50000"/>
                  </a:schemeClr>
                </a:solidFill>
                <a:latin typeface="Berlin Sans FB Demi" panose="020E0802020502020306" pitchFamily="34" charset="0"/>
              </a:rPr>
              <a:t>Congestion </a:t>
            </a:r>
            <a:endParaRPr lang="en-AU" sz="8000" dirty="0">
              <a:solidFill>
                <a:schemeClr val="accent2">
                  <a:lumMod val="50000"/>
                </a:schemeClr>
              </a:solidFill>
              <a:latin typeface="Berlin Sans FB Demi" panose="020E0802020502020306" pitchFamily="34" charset="0"/>
            </a:endParaRPr>
          </a:p>
        </p:txBody>
      </p:sp>
      <p:sp>
        <p:nvSpPr>
          <p:cNvPr id="3" name="Subtitle 2"/>
          <p:cNvSpPr>
            <a:spLocks noGrp="1"/>
          </p:cNvSpPr>
          <p:nvPr>
            <p:ph type="subTitle" idx="1"/>
          </p:nvPr>
        </p:nvSpPr>
        <p:spPr/>
        <p:txBody>
          <a:bodyPr>
            <a:normAutofit/>
          </a:bodyPr>
          <a:lstStyle/>
          <a:p>
            <a:r>
              <a:rPr lang="en-AU" sz="4800" b="1" dirty="0" smtClean="0">
                <a:latin typeface="Berlin Sans FB Demi" panose="020E0802020502020306" pitchFamily="34" charset="0"/>
              </a:rPr>
              <a:t>Metropolitan Perth</a:t>
            </a:r>
            <a:endParaRPr lang="en-AU" sz="4800" b="1" dirty="0">
              <a:latin typeface="Berlin Sans FB Demi" panose="020E0802020502020306" pitchFamily="34" charset="0"/>
            </a:endParaRPr>
          </a:p>
        </p:txBody>
      </p:sp>
    </p:spTree>
    <p:extLst>
      <p:ext uri="{BB962C8B-B14F-4D97-AF65-F5344CB8AC3E}">
        <p14:creationId xmlns:p14="http://schemas.microsoft.com/office/powerpoint/2010/main" val="1622785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8000" dirty="0" smtClean="0">
                <a:solidFill>
                  <a:schemeClr val="accent2">
                    <a:lumMod val="50000"/>
                  </a:schemeClr>
                </a:solidFill>
                <a:latin typeface="Berlin Sans FB Demi" panose="020E0802020502020306" pitchFamily="34" charset="0"/>
              </a:rPr>
              <a:t>Urban Sprawl</a:t>
            </a:r>
            <a:endParaRPr lang="en-AU" sz="8000" dirty="0">
              <a:solidFill>
                <a:schemeClr val="accent2">
                  <a:lumMod val="50000"/>
                </a:schemeClr>
              </a:solidFill>
              <a:latin typeface="Berlin Sans FB Demi" panose="020E0802020502020306" pitchFamily="34" charset="0"/>
            </a:endParaRPr>
          </a:p>
        </p:txBody>
      </p:sp>
      <p:sp>
        <p:nvSpPr>
          <p:cNvPr id="3" name="Subtitle 2"/>
          <p:cNvSpPr>
            <a:spLocks noGrp="1"/>
          </p:cNvSpPr>
          <p:nvPr>
            <p:ph type="subTitle" idx="1"/>
          </p:nvPr>
        </p:nvSpPr>
        <p:spPr/>
        <p:txBody>
          <a:bodyPr>
            <a:normAutofit/>
          </a:bodyPr>
          <a:lstStyle/>
          <a:p>
            <a:r>
              <a:rPr lang="en-AU" sz="4800" b="1" dirty="0" smtClean="0">
                <a:latin typeface="Berlin Sans FB Demi" panose="020E0802020502020306" pitchFamily="34" charset="0"/>
              </a:rPr>
              <a:t>Metropolitan Perth</a:t>
            </a:r>
            <a:endParaRPr lang="en-AU" sz="4800" b="1" dirty="0">
              <a:latin typeface="Berlin Sans FB Demi" panose="020E0802020502020306" pitchFamily="34" charset="0"/>
            </a:endParaRPr>
          </a:p>
        </p:txBody>
      </p:sp>
    </p:spTree>
    <p:extLst>
      <p:ext uri="{BB962C8B-B14F-4D97-AF65-F5344CB8AC3E}">
        <p14:creationId xmlns:p14="http://schemas.microsoft.com/office/powerpoint/2010/main" val="2955815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latin typeface="Arial" panose="020B0604020202020204" pitchFamily="34" charset="0"/>
                <a:cs typeface="Arial" panose="020B0604020202020204" pitchFamily="34" charset="0"/>
              </a:rPr>
              <a:t>What is it?</a:t>
            </a:r>
            <a:endParaRPr lang="en-AU"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Traffic congestion occurs when there is an increase usage of transport networks which are not designed for the larger number of users.</a:t>
            </a:r>
          </a:p>
          <a:p>
            <a:endParaRPr lang="en-AU" dirty="0">
              <a:latin typeface="Arial" panose="020B0604020202020204" pitchFamily="34" charset="0"/>
              <a:cs typeface="Arial" panose="020B0604020202020204" pitchFamily="34" charset="0"/>
            </a:endParaRPr>
          </a:p>
          <a:p>
            <a:r>
              <a:rPr lang="en-AU" dirty="0" smtClean="0">
                <a:latin typeface="Arial" panose="020B0604020202020204" pitchFamily="34" charset="0"/>
                <a:cs typeface="Arial" panose="020B0604020202020204" pitchFamily="34" charset="0"/>
              </a:rPr>
              <a:t>Occurs when the flow of vehicles along road networks is slowed.</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103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latin typeface="Arial" panose="020B0604020202020204" pitchFamily="34" charset="0"/>
                <a:cs typeface="Arial" panose="020B0604020202020204" pitchFamily="34" charset="0"/>
              </a:rPr>
              <a:t>What happens?</a:t>
            </a:r>
            <a:endParaRPr lang="en-AU"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It means that users of the network experience slower speeds, increase queuing on major networks (freeways and arterial roads) and longer trip times.</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218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smtClean="0">
                <a:latin typeface="Arial" panose="020B0604020202020204" pitchFamily="34" charset="0"/>
                <a:cs typeface="Arial" panose="020B0604020202020204" pitchFamily="34" charset="0"/>
              </a:rPr>
              <a:t>When does it happen? Congestion </a:t>
            </a:r>
            <a:endParaRPr lang="en-AU"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AU" b="1" i="1" dirty="0" smtClean="0">
                <a:latin typeface="Arial" panose="020B0604020202020204" pitchFamily="34" charset="0"/>
                <a:cs typeface="Arial" panose="020B0604020202020204" pitchFamily="34" charset="0"/>
              </a:rPr>
              <a:t>Traffic congestion occurs when there is an increase usage of transport networks which are not designed for the larger number of users. (Atkinson et al, 2016)</a:t>
            </a:r>
          </a:p>
          <a:p>
            <a:r>
              <a:rPr lang="en-AU" dirty="0" smtClean="0">
                <a:latin typeface="Arial" panose="020B0604020202020204" pitchFamily="34" charset="0"/>
                <a:cs typeface="Arial" panose="020B0604020202020204" pitchFamily="34" charset="0"/>
              </a:rPr>
              <a:t>Congestion occurs during peak hours.</a:t>
            </a:r>
          </a:p>
          <a:p>
            <a:pPr marL="0" indent="0">
              <a:buNone/>
            </a:pPr>
            <a:r>
              <a:rPr lang="en-AU" dirty="0" smtClean="0">
                <a:latin typeface="Arial" panose="020B0604020202020204" pitchFamily="34" charset="0"/>
                <a:cs typeface="Arial" panose="020B0604020202020204" pitchFamily="34" charset="0"/>
              </a:rPr>
              <a:t>Between 6:30am to 9:00am and from 4:30pm to 6:30pm.</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272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latin typeface="Arial" panose="020B0604020202020204" pitchFamily="34" charset="0"/>
                <a:cs typeface="Arial" panose="020B0604020202020204" pitchFamily="34" charset="0"/>
              </a:rPr>
              <a:t>Why?</a:t>
            </a:r>
            <a:endParaRPr lang="en-AU"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High population growth in the last decade </a:t>
            </a:r>
            <a:r>
              <a:rPr lang="en-AU" dirty="0" smtClean="0">
                <a:latin typeface="Arial" panose="020B0604020202020204" pitchFamily="34" charset="0"/>
                <a:cs typeface="Arial" panose="020B0604020202020204" pitchFamily="34" charset="0"/>
                <a:sym typeface="Wingdings"/>
              </a:rPr>
              <a:t>increase pressure on Perth’s public transport network and road infrastructure</a:t>
            </a: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9147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smtClean="0">
                <a:latin typeface="Arial" panose="020B0604020202020204" pitchFamily="34" charset="0"/>
                <a:cs typeface="Arial" panose="020B0604020202020204" pitchFamily="34" charset="0"/>
              </a:rPr>
              <a:t>Major urban challenge in Perth.</a:t>
            </a:r>
          </a:p>
          <a:p>
            <a:r>
              <a:rPr lang="en-AU" dirty="0" smtClean="0">
                <a:latin typeface="Arial" panose="020B0604020202020204" pitchFamily="34" charset="0"/>
                <a:cs typeface="Arial" panose="020B0604020202020204" pitchFamily="34" charset="0"/>
              </a:rPr>
              <a:t>Occurs when the flow of vehicles along the road network is slowed.</a:t>
            </a:r>
          </a:p>
          <a:p>
            <a:r>
              <a:rPr lang="en-AU" dirty="0" smtClean="0">
                <a:latin typeface="Arial" panose="020B0604020202020204" pitchFamily="34" charset="0"/>
                <a:cs typeface="Arial" panose="020B0604020202020204" pitchFamily="34" charset="0"/>
              </a:rPr>
              <a:t>Serious challenge for commuters that travel both in and out of inner city areas, such as IMZ and CBD especially during peak times (7-9am and 4-6pm).</a:t>
            </a:r>
          </a:p>
          <a:p>
            <a:r>
              <a:rPr lang="en-AU" dirty="0" smtClean="0">
                <a:latin typeface="Arial" panose="020B0604020202020204" pitchFamily="34" charset="0"/>
                <a:cs typeface="Arial" panose="020B0604020202020204" pitchFamily="34" charset="0"/>
              </a:rPr>
              <a:t>Car users utilising the freeways (especially the Mitchell Freeway) and major roads (for example Marmion Avenue) suffer long delays.</a:t>
            </a:r>
          </a:p>
          <a:p>
            <a:r>
              <a:rPr lang="en-AU" dirty="0" smtClean="0">
                <a:latin typeface="Arial" panose="020B0604020202020204" pitchFamily="34" charset="0"/>
                <a:cs typeface="Arial" panose="020B0604020202020204" pitchFamily="34" charset="0"/>
              </a:rPr>
              <a:t>Congestion is a sign or indicator that the transport network is struggling. </a:t>
            </a:r>
            <a:endParaRPr lang="en-AU"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Nature &amp; Scope </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390228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70432" y="429768"/>
            <a:ext cx="10108044" cy="2566638"/>
          </a:xfrm>
          <a:prstGeom prst="rect">
            <a:avLst/>
          </a:prstGeom>
        </p:spPr>
      </p:pic>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Perth has been experiencing unprecedented population growth – more people travelling within the city.</a:t>
            </a:r>
          </a:p>
          <a:p>
            <a:r>
              <a:rPr lang="en-AU" dirty="0" smtClean="0">
                <a:latin typeface="Arial" panose="020B0604020202020204" pitchFamily="34" charset="0"/>
                <a:cs typeface="Arial" panose="020B0604020202020204" pitchFamily="34" charset="0"/>
              </a:rPr>
              <a:t>Between 2009-2014 number of registered vehicles increased by 17%.</a:t>
            </a:r>
          </a:p>
        </p:txBody>
      </p:sp>
    </p:spTree>
    <p:extLst>
      <p:ext uri="{BB962C8B-B14F-4D97-AF65-F5344CB8AC3E}">
        <p14:creationId xmlns:p14="http://schemas.microsoft.com/office/powerpoint/2010/main" val="39368742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AU" dirty="0" smtClean="0">
                <a:latin typeface="Arial" panose="020B0604020202020204" pitchFamily="34" charset="0"/>
                <a:cs typeface="Arial" panose="020B0604020202020204" pitchFamily="34" charset="0"/>
              </a:rPr>
              <a:t>Low density population distribution </a:t>
            </a:r>
          </a:p>
          <a:p>
            <a:r>
              <a:rPr lang="en-AU" dirty="0" smtClean="0">
                <a:latin typeface="Arial" panose="020B0604020202020204" pitchFamily="34" charset="0"/>
                <a:cs typeface="Arial" panose="020B0604020202020204" pitchFamily="34" charset="0"/>
              </a:rPr>
              <a:t>Urban sprawl – congestion is often linked to the challenge of urban sprawl.  (So minimising sprawl reduces the reliance people have on their cars)</a:t>
            </a:r>
          </a:p>
          <a:p>
            <a:r>
              <a:rPr lang="en-AU" dirty="0" smtClean="0">
                <a:latin typeface="Arial" panose="020B0604020202020204" pitchFamily="34" charset="0"/>
                <a:cs typeface="Arial" panose="020B0604020202020204" pitchFamily="34" charset="0"/>
              </a:rPr>
              <a:t>Limited public transport options for outer suburbs. E.g. </a:t>
            </a:r>
            <a:r>
              <a:rPr lang="en-AU" dirty="0" err="1" smtClean="0">
                <a:latin typeface="Arial" panose="020B0604020202020204" pitchFamily="34" charset="0"/>
                <a:cs typeface="Arial" panose="020B0604020202020204" pitchFamily="34" charset="0"/>
              </a:rPr>
              <a:t>Ellenbrook</a:t>
            </a:r>
            <a:r>
              <a:rPr lang="en-AU" dirty="0" smtClean="0">
                <a:latin typeface="Arial" panose="020B0604020202020204" pitchFamily="34" charset="0"/>
                <a:cs typeface="Arial" panose="020B0604020202020204" pitchFamily="34" charset="0"/>
              </a:rPr>
              <a:t>, Alkimos</a:t>
            </a:r>
          </a:p>
          <a:p>
            <a:r>
              <a:rPr lang="en-AU" dirty="0" smtClean="0">
                <a:latin typeface="Arial" panose="020B0604020202020204" pitchFamily="34" charset="0"/>
                <a:cs typeface="Arial" panose="020B0604020202020204" pitchFamily="34" charset="0"/>
              </a:rPr>
              <a:t>Concentration of employment – in and around CBD – emphasis of working in the CBD. E.g. approximately 100,000 people converge on CBD each day.</a:t>
            </a:r>
          </a:p>
          <a:p>
            <a:r>
              <a:rPr lang="en-AU" dirty="0" smtClean="0">
                <a:latin typeface="Arial" panose="020B0604020202020204" pitchFamily="34" charset="0"/>
                <a:cs typeface="Arial" panose="020B0604020202020204" pitchFamily="34" charset="0"/>
              </a:rPr>
              <a:t>Limited river crossings – routes in and out of CBD</a:t>
            </a:r>
          </a:p>
          <a:p>
            <a:r>
              <a:rPr lang="en-AU" dirty="0" smtClean="0">
                <a:latin typeface="Arial" panose="020B0604020202020204" pitchFamily="34" charset="0"/>
                <a:cs typeface="Arial" panose="020B0604020202020204" pitchFamily="34" charset="0"/>
              </a:rPr>
              <a:t>High reliance on cars – congestion occurs on freeways due to continuous need to merge.</a:t>
            </a:r>
          </a:p>
          <a:p>
            <a:r>
              <a:rPr lang="en-AU" dirty="0" smtClean="0">
                <a:latin typeface="Arial" panose="020B0604020202020204" pitchFamily="34" charset="0"/>
                <a:cs typeface="Arial" panose="020B0604020202020204" pitchFamily="34" charset="0"/>
              </a:rPr>
              <a:t>Low vehicle occupancy – (90% of cars in Perth contain only one person)</a:t>
            </a: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Causes</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8277819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Increasing low-density outward growth of Perth has contributed to and impacted on provision of public transport system (inadequate) </a:t>
            </a:r>
            <a:r>
              <a:rPr lang="en-AU" dirty="0">
                <a:latin typeface="Arial" panose="020B0604020202020204" pitchFamily="34" charset="0"/>
                <a:cs typeface="Arial" panose="020B0604020202020204" pitchFamily="34" charset="0"/>
                <a:sym typeface="Wingdings" panose="05000000000000000000" pitchFamily="2" charset="2"/>
              </a:rPr>
              <a:t> increased reliance on the motor car. </a:t>
            </a:r>
          </a:p>
          <a:p>
            <a:r>
              <a:rPr lang="en-AU" dirty="0">
                <a:latin typeface="Arial" panose="020B0604020202020204" pitchFamily="34" charset="0"/>
                <a:cs typeface="Arial" panose="020B0604020202020204" pitchFamily="34" charset="0"/>
                <a:sym typeface="Wingdings" panose="05000000000000000000" pitchFamily="2" charset="2"/>
              </a:rPr>
              <a:t>Supporting evidence – many new suburbs, such as </a:t>
            </a:r>
            <a:r>
              <a:rPr lang="en-AU" dirty="0" err="1">
                <a:latin typeface="Arial" panose="020B0604020202020204" pitchFamily="34" charset="0"/>
                <a:cs typeface="Arial" panose="020B0604020202020204" pitchFamily="34" charset="0"/>
                <a:sym typeface="Wingdings" panose="05000000000000000000" pitchFamily="2" charset="2"/>
              </a:rPr>
              <a:t>Aveley</a:t>
            </a:r>
            <a:r>
              <a:rPr lang="en-AU" dirty="0">
                <a:latin typeface="Arial" panose="020B0604020202020204" pitchFamily="34" charset="0"/>
                <a:cs typeface="Arial" panose="020B0604020202020204" pitchFamily="34" charset="0"/>
                <a:sym typeface="Wingdings" panose="05000000000000000000" pitchFamily="2" charset="2"/>
              </a:rPr>
              <a:t>, </a:t>
            </a:r>
            <a:r>
              <a:rPr lang="en-AU" dirty="0" err="1">
                <a:latin typeface="Arial" panose="020B0604020202020204" pitchFamily="34" charset="0"/>
                <a:cs typeface="Arial" panose="020B0604020202020204" pitchFamily="34" charset="0"/>
                <a:sym typeface="Wingdings" panose="05000000000000000000" pitchFamily="2" charset="2"/>
              </a:rPr>
              <a:t>Piara</a:t>
            </a:r>
            <a:r>
              <a:rPr lang="en-AU" dirty="0">
                <a:latin typeface="Arial" panose="020B0604020202020204" pitchFamily="34" charset="0"/>
                <a:cs typeface="Arial" panose="020B0604020202020204" pitchFamily="34" charset="0"/>
                <a:sym typeface="Wingdings" panose="05000000000000000000" pitchFamily="2" charset="2"/>
              </a:rPr>
              <a:t> Waters, Alkimos are not well serviced by public transport, thus people rely on cars for accessibility. </a:t>
            </a:r>
            <a:endParaRPr lang="en-AU" dirty="0" smtClean="0">
              <a:latin typeface="Arial" panose="020B0604020202020204" pitchFamily="34" charset="0"/>
              <a:cs typeface="Arial" panose="020B0604020202020204" pitchFamily="34" charset="0"/>
            </a:endParaRPr>
          </a:p>
          <a:p>
            <a:r>
              <a:rPr lang="en-AU" dirty="0" smtClean="0">
                <a:latin typeface="Arial" panose="020B0604020202020204" pitchFamily="34" charset="0"/>
                <a:cs typeface="Arial" panose="020B0604020202020204" pitchFamily="34" charset="0"/>
              </a:rPr>
              <a:t>Improved living standards have made the private car more affordable. Perth has 1.8 cars per household.</a:t>
            </a: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Causes</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1479738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Over-emphasis on Perth CBD as an employment centre contributes – people travel in and out of the CBD. Many roads are not designed to carry large volumes of traffic, such as Cambridge Street, William Street and Beaufort Street.</a:t>
            </a:r>
          </a:p>
          <a:p>
            <a:r>
              <a:rPr lang="en-AU" dirty="0" smtClean="0">
                <a:latin typeface="Arial" panose="020B0604020202020204" pitchFamily="34" charset="0"/>
                <a:cs typeface="Arial" panose="020B0604020202020204" pitchFamily="34" charset="0"/>
              </a:rPr>
              <a:t>The Kwinana and Mitchell Freeways can not cope with peak hour traffic, with the amount of converging traffic continually slowing flow.</a:t>
            </a:r>
          </a:p>
          <a:p>
            <a:r>
              <a:rPr lang="en-AU" dirty="0" smtClean="0">
                <a:latin typeface="Arial" panose="020B0604020202020204" pitchFamily="34" charset="0"/>
                <a:cs typeface="Arial" panose="020B0604020202020204" pitchFamily="34" charset="0"/>
              </a:rPr>
              <a:t>Graham Farmer Freeway carries more than 110,000 vehicles a day.</a:t>
            </a: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Causes</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38686057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Increased number of commercial vehicles and trucks have contributed to traffic issues, as they transport goods between the major industrial areas and transport focal points, such as airports and port.</a:t>
            </a: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Causes</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120064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504" y="782989"/>
            <a:ext cx="8650224" cy="5311237"/>
          </a:xfrm>
          <a:prstGeom prst="rect">
            <a:avLst/>
          </a:prstGeom>
        </p:spPr>
      </p:pic>
    </p:spTree>
    <p:extLst>
      <p:ext uri="{BB962C8B-B14F-4D97-AF65-F5344CB8AC3E}">
        <p14:creationId xmlns:p14="http://schemas.microsoft.com/office/powerpoint/2010/main" val="41319041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AU" dirty="0" smtClean="0">
                <a:latin typeface="Arial" panose="020B0604020202020204" pitchFamily="34" charset="0"/>
                <a:cs typeface="Arial" panose="020B0604020202020204" pitchFamily="34" charset="0"/>
              </a:rPr>
              <a:t>Number of serious problems in relation to an increase in carbon dioxide emissions, thus increase in pollution. </a:t>
            </a:r>
          </a:p>
          <a:p>
            <a:r>
              <a:rPr lang="en-AU" dirty="0" smtClean="0">
                <a:latin typeface="Arial" panose="020B0604020202020204" pitchFamily="34" charset="0"/>
                <a:cs typeface="Arial" panose="020B0604020202020204" pitchFamily="34" charset="0"/>
              </a:rPr>
              <a:t>Fuel consumption is increased.</a:t>
            </a:r>
          </a:p>
          <a:p>
            <a:r>
              <a:rPr lang="en-AU" dirty="0" smtClean="0">
                <a:latin typeface="Arial" panose="020B0604020202020204" pitchFamily="34" charset="0"/>
                <a:cs typeface="Arial" panose="020B0604020202020204" pitchFamily="34" charset="0"/>
              </a:rPr>
              <a:t>Economic loss of productivity as people are caught in traffic.</a:t>
            </a:r>
          </a:p>
          <a:p>
            <a:r>
              <a:rPr lang="en-AU" dirty="0" smtClean="0">
                <a:latin typeface="Arial" panose="020B0604020202020204" pitchFamily="34" charset="0"/>
                <a:cs typeface="Arial" panose="020B0604020202020204" pitchFamily="34" charset="0"/>
              </a:rPr>
              <a:t>Stress and anti-social behaviour – increasing incidences of road rage in Perth.</a:t>
            </a:r>
          </a:p>
          <a:p>
            <a:r>
              <a:rPr lang="en-AU" dirty="0" smtClean="0">
                <a:latin typeface="Arial" panose="020B0604020202020204" pitchFamily="34" charset="0"/>
                <a:cs typeface="Arial" panose="020B0604020202020204" pitchFamily="34" charset="0"/>
              </a:rPr>
              <a:t>Motorists taking short cuts or ‘rat runs’ to avoid certain areas renowned for congestions – particularly in quiet neighbourhoods.</a:t>
            </a:r>
          </a:p>
          <a:p>
            <a:pPr marL="0" indent="0">
              <a:buNone/>
            </a:pPr>
            <a:endParaRPr lang="en-AU" dirty="0" smtClean="0">
              <a:latin typeface="Arial" panose="020B0604020202020204" pitchFamily="34" charset="0"/>
              <a:cs typeface="Arial" panose="020B0604020202020204" pitchFamily="34" charset="0"/>
            </a:endParaRP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Implications</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31519204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AU" dirty="0" smtClean="0">
                <a:latin typeface="Arial" panose="020B0604020202020204" pitchFamily="34" charset="0"/>
                <a:cs typeface="Arial" panose="020B0604020202020204" pitchFamily="34" charset="0"/>
              </a:rPr>
              <a:t>Parking of vehicles – can also have financial implications.</a:t>
            </a:r>
          </a:p>
          <a:p>
            <a:r>
              <a:rPr lang="en-AU" dirty="0" smtClean="0">
                <a:latin typeface="Arial" panose="020B0604020202020204" pitchFamily="34" charset="0"/>
                <a:cs typeface="Arial" panose="020B0604020202020204" pitchFamily="34" charset="0"/>
              </a:rPr>
              <a:t>Developers must provide significant amounts of land close to city</a:t>
            </a:r>
          </a:p>
          <a:p>
            <a:r>
              <a:rPr lang="en-AU" dirty="0" smtClean="0">
                <a:latin typeface="Arial" panose="020B0604020202020204" pitchFamily="34" charset="0"/>
                <a:cs typeface="Arial" panose="020B0604020202020204" pitchFamily="34" charset="0"/>
              </a:rPr>
              <a:t>Forced street parking can lead to conflict, as narrowing the street for vehicles to move through. </a:t>
            </a:r>
          </a:p>
        </p:txBody>
      </p:sp>
      <p:sp>
        <p:nvSpPr>
          <p:cNvPr id="4" name="Title 1"/>
          <p:cNvSpPr>
            <a:spLocks noGrp="1"/>
          </p:cNvSpPr>
          <p:nvPr>
            <p:ph type="title"/>
          </p:nvPr>
        </p:nvSpPr>
        <p:spPr/>
        <p:txBody>
          <a:bodyPr>
            <a:noAutofit/>
          </a:bodyPr>
          <a:lstStyle/>
          <a:p>
            <a:r>
              <a:rPr lang="en-AU" sz="9600" dirty="0" smtClean="0">
                <a:solidFill>
                  <a:srgbClr val="0070C0"/>
                </a:solidFill>
                <a:latin typeface="Berlin Sans FB Demi" panose="020E0802020502020306" pitchFamily="34" charset="0"/>
              </a:rPr>
              <a:t>Implications</a:t>
            </a:r>
            <a:endParaRPr lang="en-AU" sz="9600" dirty="0">
              <a:solidFill>
                <a:srgbClr val="0070C0"/>
              </a:solidFill>
              <a:latin typeface="Berlin Sans FB Demi" panose="020E0802020502020306" pitchFamily="34" charset="0"/>
            </a:endParaRPr>
          </a:p>
        </p:txBody>
      </p:sp>
    </p:spTree>
    <p:extLst>
      <p:ext uri="{BB962C8B-B14F-4D97-AF65-F5344CB8AC3E}">
        <p14:creationId xmlns:p14="http://schemas.microsoft.com/office/powerpoint/2010/main" val="25097919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AU" dirty="0">
                <a:solidFill>
                  <a:srgbClr val="0070C0"/>
                </a:solidFill>
              </a:rPr>
              <a:t>Planning Strategies – </a:t>
            </a:r>
            <a:br>
              <a:rPr lang="en-AU" dirty="0">
                <a:solidFill>
                  <a:srgbClr val="0070C0"/>
                </a:solidFill>
              </a:rPr>
            </a:br>
            <a:r>
              <a:rPr lang="en-AU" dirty="0" smtClean="0">
                <a:solidFill>
                  <a:srgbClr val="0070C0"/>
                </a:solidFill>
              </a:rPr>
              <a:t>METRONET</a:t>
            </a:r>
            <a:endParaRPr lang="en-AU" dirty="0">
              <a:solidFill>
                <a:srgbClr val="0070C0"/>
              </a:solidFill>
            </a:endParaRPr>
          </a:p>
        </p:txBody>
      </p:sp>
      <p:sp>
        <p:nvSpPr>
          <p:cNvPr id="3" name="Content Placeholder 2"/>
          <p:cNvSpPr>
            <a:spLocks noGrp="1"/>
          </p:cNvSpPr>
          <p:nvPr>
            <p:ph idx="1"/>
          </p:nvPr>
        </p:nvSpPr>
        <p:spPr/>
        <p:txBody>
          <a:bodyPr/>
          <a:lstStyle/>
          <a:p>
            <a:pPr marL="0" indent="0">
              <a:buNone/>
            </a:pP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17" y="658368"/>
            <a:ext cx="5461991" cy="5511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03521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latin typeface="Arial" panose="020B0604020202020204" pitchFamily="34" charset="0"/>
                <a:cs typeface="Arial" panose="020B0604020202020204" pitchFamily="34" charset="0"/>
              </a:rPr>
              <a:t>METRONET</a:t>
            </a:r>
            <a:endParaRPr lang="en-AU"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62500" lnSpcReduction="20000"/>
          </a:bodyPr>
          <a:lstStyle/>
          <a:p>
            <a:r>
              <a:rPr lang="en-AU" dirty="0" smtClean="0">
                <a:latin typeface="Arial" panose="020B0604020202020204" pitchFamily="34" charset="0"/>
                <a:cs typeface="Arial" panose="020B0604020202020204" pitchFamily="34" charset="0"/>
              </a:rPr>
              <a:t>Long term blueprint to connect suburbs – public transport program</a:t>
            </a:r>
          </a:p>
          <a:p>
            <a:r>
              <a:rPr lang="en-AU" dirty="0" smtClean="0">
                <a:latin typeface="Arial" panose="020B0604020202020204" pitchFamily="34" charset="0"/>
                <a:cs typeface="Arial" panose="020B0604020202020204" pitchFamily="34" charset="0"/>
              </a:rPr>
              <a:t>Connect suburbs - Reduce road </a:t>
            </a:r>
            <a:r>
              <a:rPr lang="en-AU" dirty="0">
                <a:latin typeface="Arial" panose="020B0604020202020204" pitchFamily="34" charset="0"/>
                <a:cs typeface="Arial" panose="020B0604020202020204" pitchFamily="34" charset="0"/>
              </a:rPr>
              <a:t>congestion </a:t>
            </a:r>
            <a:r>
              <a:rPr lang="en-AU" dirty="0" smtClean="0">
                <a:latin typeface="Arial" panose="020B0604020202020204" pitchFamily="34" charset="0"/>
                <a:cs typeface="Arial" panose="020B0604020202020204" pitchFamily="34" charset="0"/>
              </a:rPr>
              <a:t>(CONGESTION </a:t>
            </a:r>
            <a:r>
              <a:rPr lang="en-AU" dirty="0">
                <a:latin typeface="Arial" panose="020B0604020202020204" pitchFamily="34" charset="0"/>
                <a:cs typeface="Arial" panose="020B0604020202020204" pitchFamily="34" charset="0"/>
              </a:rPr>
              <a:t>– Challenge)</a:t>
            </a:r>
            <a:endParaRPr lang="en-AU" dirty="0" smtClean="0">
              <a:latin typeface="Arial" panose="020B0604020202020204" pitchFamily="34" charset="0"/>
              <a:cs typeface="Arial" panose="020B0604020202020204" pitchFamily="34" charset="0"/>
            </a:endParaRPr>
          </a:p>
          <a:p>
            <a:r>
              <a:rPr lang="en-AU" dirty="0" smtClean="0">
                <a:latin typeface="Arial" panose="020B0604020202020204" pitchFamily="34" charset="0"/>
                <a:cs typeface="Arial" panose="020B0604020202020204" pitchFamily="34" charset="0"/>
              </a:rPr>
              <a:t>Meet Perth’s future planning needs.</a:t>
            </a:r>
          </a:p>
          <a:p>
            <a:r>
              <a:rPr lang="en-AU" dirty="0" smtClean="0">
                <a:latin typeface="Arial" panose="020B0604020202020204" pitchFamily="34" charset="0"/>
                <a:cs typeface="Arial" panose="020B0604020202020204" pitchFamily="34" charset="0"/>
              </a:rPr>
              <a:t>Will create employment</a:t>
            </a:r>
          </a:p>
          <a:p>
            <a:r>
              <a:rPr lang="en-AU" dirty="0" smtClean="0">
                <a:latin typeface="Arial" panose="020B0604020202020204" pitchFamily="34" charset="0"/>
                <a:cs typeface="Arial" panose="020B0604020202020204" pitchFamily="34" charset="0"/>
              </a:rPr>
              <a:t>World –class public transport system for Perth (TRANSPORTATION – Challenge)</a:t>
            </a:r>
          </a:p>
          <a:p>
            <a:pPr marL="0" indent="0">
              <a:buNone/>
            </a:pPr>
            <a:r>
              <a:rPr lang="en-AU" dirty="0" smtClean="0">
                <a:latin typeface="Arial" panose="020B0604020202020204" pitchFamily="34" charset="0"/>
                <a:cs typeface="Arial" panose="020B0604020202020204" pitchFamily="34" charset="0"/>
              </a:rPr>
              <a:t>First Stage…</a:t>
            </a:r>
          </a:p>
          <a:p>
            <a:pPr>
              <a:buFont typeface="Arial" pitchFamily="34" charset="0"/>
              <a:buChar char="•"/>
            </a:pPr>
            <a:r>
              <a:rPr lang="en-AU" dirty="0" smtClean="0">
                <a:latin typeface="Arial" panose="020B0604020202020204" pitchFamily="34" charset="0"/>
                <a:cs typeface="Arial" panose="020B0604020202020204" pitchFamily="34" charset="0"/>
              </a:rPr>
              <a:t>Completing Forrestfield-Airport Link</a:t>
            </a:r>
          </a:p>
          <a:p>
            <a:pPr>
              <a:buFont typeface="Arial" pitchFamily="34" charset="0"/>
              <a:buChar char="•"/>
            </a:pPr>
            <a:r>
              <a:rPr lang="en-AU" dirty="0" smtClean="0">
                <a:latin typeface="Arial" panose="020B0604020202020204" pitchFamily="34" charset="0"/>
                <a:cs typeface="Arial" panose="020B0604020202020204" pitchFamily="34" charset="0"/>
              </a:rPr>
              <a:t>Yanchep Rail Extension – Alkimos, Eglinton and Yanchep connecting the fast-growing northern suburbs. 13.8KM of new rail. (49 minute journey from Yanchep to Perth, 3 new stations)Approximately $386 million</a:t>
            </a:r>
          </a:p>
          <a:p>
            <a:pPr>
              <a:buFont typeface="Arial" pitchFamily="34" charset="0"/>
              <a:buChar char="•"/>
            </a:pPr>
            <a:r>
              <a:rPr lang="en-AU" dirty="0" smtClean="0">
                <a:latin typeface="Arial" panose="020B0604020202020204" pitchFamily="34" charset="0"/>
                <a:cs typeface="Arial" panose="020B0604020202020204" pitchFamily="34" charset="0"/>
              </a:rPr>
              <a:t>Planning and building the new Morley-</a:t>
            </a:r>
            <a:r>
              <a:rPr lang="en-AU" dirty="0" err="1" smtClean="0">
                <a:latin typeface="Arial" panose="020B0604020202020204" pitchFamily="34" charset="0"/>
                <a:cs typeface="Arial" panose="020B0604020202020204" pitchFamily="34" charset="0"/>
              </a:rPr>
              <a:t>Ellenbrook</a:t>
            </a:r>
            <a:r>
              <a:rPr lang="en-AU" dirty="0" smtClean="0">
                <a:latin typeface="Arial" panose="020B0604020202020204" pitchFamily="34" charset="0"/>
                <a:cs typeface="Arial" panose="020B0604020202020204" pitchFamily="34" charset="0"/>
              </a:rPr>
              <a:t> Line – Approximately $863 million</a:t>
            </a:r>
          </a:p>
          <a:p>
            <a:pPr>
              <a:buFont typeface="Arial" pitchFamily="34" charset="0"/>
              <a:buChar char="•"/>
            </a:pPr>
            <a:r>
              <a:rPr lang="en-AU" dirty="0" smtClean="0">
                <a:latin typeface="Arial" panose="020B0604020202020204" pitchFamily="34" charset="0"/>
                <a:cs typeface="Arial" panose="020B0604020202020204" pitchFamily="34" charset="0"/>
              </a:rPr>
              <a:t>Extending Armadale line to Byford – Approximately $291 million</a:t>
            </a:r>
          </a:p>
        </p:txBody>
      </p:sp>
    </p:spTree>
    <p:extLst>
      <p:ext uri="{BB962C8B-B14F-4D97-AF65-F5344CB8AC3E}">
        <p14:creationId xmlns:p14="http://schemas.microsoft.com/office/powerpoint/2010/main" val="35172130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6000" dirty="0" smtClean="0">
                <a:latin typeface="Arial" panose="020B0604020202020204" pitchFamily="34" charset="0"/>
                <a:cs typeface="Arial" panose="020B0604020202020204" pitchFamily="34" charset="0"/>
              </a:rPr>
              <a:t>METRONET</a:t>
            </a:r>
            <a:endParaRPr lang="en-AU" sz="6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fontScale="92500"/>
          </a:bodyPr>
          <a:lstStyle/>
          <a:p>
            <a:pPr marL="0" indent="0" algn="ctr">
              <a:buNone/>
            </a:pPr>
            <a:r>
              <a:rPr lang="en-AU" sz="3600" b="1" dirty="0">
                <a:latin typeface="Arial" panose="020B0604020202020204" pitchFamily="34" charset="0"/>
                <a:cs typeface="Arial" panose="020B0604020202020204" pitchFamily="34" charset="0"/>
              </a:rPr>
              <a:t>METRONET vision: </a:t>
            </a:r>
            <a:endParaRPr lang="en-AU" sz="3600" b="1" dirty="0" smtClean="0">
              <a:latin typeface="Arial" panose="020B0604020202020204" pitchFamily="34" charset="0"/>
              <a:cs typeface="Arial" panose="020B0604020202020204" pitchFamily="34" charset="0"/>
            </a:endParaRPr>
          </a:p>
          <a:p>
            <a:pPr marL="0" indent="0" algn="ctr">
              <a:buNone/>
            </a:pPr>
            <a:r>
              <a:rPr lang="en-AU" sz="3600" b="1" i="1" dirty="0" smtClean="0">
                <a:latin typeface="Arial" panose="020B0604020202020204" pitchFamily="34" charset="0"/>
                <a:cs typeface="Arial" panose="020B0604020202020204" pitchFamily="34" charset="0"/>
              </a:rPr>
              <a:t>A </a:t>
            </a:r>
            <a:r>
              <a:rPr lang="en-AU" sz="3600" b="1" i="1" dirty="0">
                <a:latin typeface="Arial" panose="020B0604020202020204" pitchFamily="34" charset="0"/>
                <a:cs typeface="Arial" panose="020B0604020202020204" pitchFamily="34" charset="0"/>
              </a:rPr>
              <a:t>well connected Perth with more transport, housing and employment choices</a:t>
            </a:r>
            <a:r>
              <a:rPr lang="en-AU" sz="3600" b="1" dirty="0">
                <a:latin typeface="Arial" panose="020B0604020202020204" pitchFamily="34" charset="0"/>
                <a:cs typeface="Arial" panose="020B0604020202020204" pitchFamily="34" charset="0"/>
              </a:rPr>
              <a:t>.</a:t>
            </a:r>
            <a:endParaRPr lang="en-AU" sz="3600" dirty="0" smtClean="0">
              <a:latin typeface="Arial" panose="020B0604020202020204" pitchFamily="34" charset="0"/>
              <a:cs typeface="Arial" panose="020B0604020202020204" pitchFamily="34" charset="0"/>
              <a:hlinkClick r:id="rId2"/>
            </a:endParaRPr>
          </a:p>
          <a:p>
            <a:endParaRPr lang="en-AU" dirty="0">
              <a:hlinkClick r:id="rId2"/>
            </a:endParaRPr>
          </a:p>
          <a:p>
            <a:endParaRPr lang="en-AU" dirty="0" smtClean="0">
              <a:hlinkClick r:id="rId2"/>
            </a:endParaRPr>
          </a:p>
          <a:p>
            <a:r>
              <a:rPr lang="en-AU" dirty="0" smtClean="0">
                <a:hlinkClick r:id="rId2"/>
              </a:rPr>
              <a:t>https</a:t>
            </a:r>
            <a:r>
              <a:rPr lang="en-AU" dirty="0">
                <a:hlinkClick r:id="rId2"/>
              </a:rPr>
              <a:t>://www.metronet.wa.gov.au</a:t>
            </a:r>
            <a:r>
              <a:rPr lang="en-AU" dirty="0" smtClean="0">
                <a:hlinkClick r:id="rId2"/>
              </a:rPr>
              <a:t>/</a:t>
            </a:r>
            <a:endParaRPr lang="en-AU" dirty="0" smtClean="0"/>
          </a:p>
          <a:p>
            <a:endParaRPr lang="en-AU" dirty="0"/>
          </a:p>
        </p:txBody>
      </p:sp>
    </p:spTree>
    <p:extLst>
      <p:ext uri="{BB962C8B-B14F-4D97-AF65-F5344CB8AC3E}">
        <p14:creationId xmlns:p14="http://schemas.microsoft.com/office/powerpoint/2010/main" val="21838990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Melbourne – Addressing the Urban Challenges</a:t>
            </a:r>
            <a:endParaRPr lang="en-AU" dirty="0"/>
          </a:p>
        </p:txBody>
      </p:sp>
      <p:sp>
        <p:nvSpPr>
          <p:cNvPr id="3" name="Content Placeholder 2"/>
          <p:cNvSpPr>
            <a:spLocks noGrp="1"/>
          </p:cNvSpPr>
          <p:nvPr>
            <p:ph idx="1"/>
          </p:nvPr>
        </p:nvSpPr>
        <p:spPr/>
        <p:txBody>
          <a:bodyPr/>
          <a:lstStyle/>
          <a:p>
            <a:r>
              <a:rPr lang="en-AU" dirty="0" smtClean="0"/>
              <a:t>Complete the A4 handout – Using the Melbourne planning document.</a:t>
            </a:r>
          </a:p>
        </p:txBody>
      </p:sp>
    </p:spTree>
    <p:extLst>
      <p:ext uri="{BB962C8B-B14F-4D97-AF65-F5344CB8AC3E}">
        <p14:creationId xmlns:p14="http://schemas.microsoft.com/office/powerpoint/2010/main" val="8342312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Measures to manage congestion in Singapore</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Integrated Public Transport System</a:t>
            </a:r>
          </a:p>
          <a:p>
            <a:pPr>
              <a:buFontTx/>
              <a:buChar char="-"/>
            </a:pPr>
            <a:r>
              <a:rPr lang="en-AU" dirty="0" smtClean="0"/>
              <a:t>Connects various modes of transportation</a:t>
            </a:r>
          </a:p>
          <a:p>
            <a:pPr>
              <a:buFontTx/>
              <a:buChar char="-"/>
            </a:pPr>
            <a:r>
              <a:rPr lang="en-AU" dirty="0" smtClean="0"/>
              <a:t>Encourages people to use public transport.</a:t>
            </a:r>
          </a:p>
          <a:p>
            <a:pPr>
              <a:buFontTx/>
              <a:buChar char="-"/>
            </a:pPr>
            <a:endParaRPr lang="en-AU" dirty="0"/>
          </a:p>
          <a:p>
            <a:pPr>
              <a:buFontTx/>
              <a:buChar char="-"/>
            </a:pPr>
            <a:endParaRPr lang="en-AU" dirty="0" smtClean="0"/>
          </a:p>
          <a:p>
            <a:pPr>
              <a:buFontTx/>
              <a:buChar char="-"/>
            </a:pPr>
            <a:endParaRPr lang="en-AU" dirty="0"/>
          </a:p>
          <a:p>
            <a:pPr>
              <a:buFontTx/>
              <a:buChar char="-"/>
            </a:pPr>
            <a:endParaRPr lang="en-AU" dirty="0" smtClean="0"/>
          </a:p>
          <a:p>
            <a:pPr marL="0" indent="0" algn="ctr">
              <a:buNone/>
            </a:pPr>
            <a:r>
              <a:rPr lang="en-AU" i="1" dirty="0" smtClean="0"/>
              <a:t>DOES THIS COMPARE TO PERTH?</a:t>
            </a:r>
          </a:p>
          <a:p>
            <a:pPr>
              <a:buFontTx/>
              <a:buChar char="-"/>
            </a:pPr>
            <a:endParaRPr lang="en-AU" dirty="0"/>
          </a:p>
          <a:p>
            <a:pPr marL="0" indent="0">
              <a:buNone/>
            </a:pPr>
            <a:endParaRPr lang="en-AU" dirty="0"/>
          </a:p>
        </p:txBody>
      </p:sp>
    </p:spTree>
    <p:extLst>
      <p:ext uri="{BB962C8B-B14F-4D97-AF65-F5344CB8AC3E}">
        <p14:creationId xmlns:p14="http://schemas.microsoft.com/office/powerpoint/2010/main" val="29424946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3" y="908721"/>
            <a:ext cx="6965245" cy="1202485"/>
          </a:xfrm>
        </p:spPr>
        <p:txBody>
          <a:bodyPr>
            <a:normAutofit fontScale="90000"/>
          </a:bodyPr>
          <a:lstStyle/>
          <a:p>
            <a:r>
              <a:rPr lang="en-AU" dirty="0"/>
              <a:t>Measures to manage congestion in Singapore</a:t>
            </a:r>
          </a:p>
        </p:txBody>
      </p:sp>
      <p:sp>
        <p:nvSpPr>
          <p:cNvPr id="3" name="Content Placeholder 2"/>
          <p:cNvSpPr>
            <a:spLocks noGrp="1"/>
          </p:cNvSpPr>
          <p:nvPr>
            <p:ph idx="1"/>
          </p:nvPr>
        </p:nvSpPr>
        <p:spPr/>
        <p:txBody>
          <a:bodyPr>
            <a:normAutofit/>
          </a:bodyPr>
          <a:lstStyle/>
          <a:p>
            <a:r>
              <a:rPr lang="en-AU" dirty="0" smtClean="0"/>
              <a:t>Enhanced traffic monitoring</a:t>
            </a:r>
          </a:p>
          <a:p>
            <a:pPr marL="0" indent="0">
              <a:buNone/>
            </a:pPr>
            <a:r>
              <a:rPr lang="en-AU" dirty="0" smtClean="0"/>
              <a:t>Traffic monitoring can alert drivers of traffic congestion.</a:t>
            </a:r>
          </a:p>
          <a:p>
            <a:pPr>
              <a:buFont typeface="Arial" charset="0"/>
              <a:buChar char="•"/>
            </a:pPr>
            <a:r>
              <a:rPr lang="en-AU" dirty="0" smtClean="0"/>
              <a:t>Singapore uses a traffic monitoring system called EMAS – Expressway Monitoring and Advisory System.</a:t>
            </a:r>
          </a:p>
          <a:p>
            <a:pPr>
              <a:buFont typeface="Arial" charset="0"/>
              <a:buChar char="•"/>
            </a:pPr>
            <a:r>
              <a:rPr lang="en-AU" dirty="0" smtClean="0"/>
              <a:t>Live information is provided and made available to drivers on the roads about the situation, such as a crash or vehicle breakdown.</a:t>
            </a:r>
            <a:endParaRPr lang="en-AU" dirty="0"/>
          </a:p>
        </p:txBody>
      </p:sp>
    </p:spTree>
    <p:extLst>
      <p:ext uri="{BB962C8B-B14F-4D97-AF65-F5344CB8AC3E}">
        <p14:creationId xmlns:p14="http://schemas.microsoft.com/office/powerpoint/2010/main" val="5520718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Measures to manage congestion in Singapore</a:t>
            </a:r>
          </a:p>
        </p:txBody>
      </p:sp>
      <p:sp>
        <p:nvSpPr>
          <p:cNvPr id="3" name="Content Placeholder 2"/>
          <p:cNvSpPr>
            <a:spLocks noGrp="1"/>
          </p:cNvSpPr>
          <p:nvPr>
            <p:ph idx="1"/>
          </p:nvPr>
        </p:nvSpPr>
        <p:spPr/>
        <p:txBody>
          <a:bodyPr/>
          <a:lstStyle/>
          <a:p>
            <a:r>
              <a:rPr lang="en-AU" dirty="0">
                <a:hlinkClick r:id="rId2"/>
              </a:rPr>
              <a:t>https://</a:t>
            </a:r>
            <a:r>
              <a:rPr lang="en-AU" dirty="0" smtClean="0">
                <a:hlinkClick r:id="rId2"/>
              </a:rPr>
              <a:t>www.onemotoring.com.sg/content/onemotoring/en/on_the_roads/traffic_management/intelligent_transport_systems/emasys.html</a:t>
            </a:r>
            <a:endParaRPr lang="en-AU" dirty="0" smtClean="0"/>
          </a:p>
          <a:p>
            <a:endParaRPr lang="en-AU" dirty="0"/>
          </a:p>
        </p:txBody>
      </p:sp>
    </p:spTree>
    <p:extLst>
      <p:ext uri="{BB962C8B-B14F-4D97-AF65-F5344CB8AC3E}">
        <p14:creationId xmlns:p14="http://schemas.microsoft.com/office/powerpoint/2010/main" val="10320820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577" y="2497488"/>
            <a:ext cx="9994392" cy="3603812"/>
          </a:xfrm>
        </p:spPr>
        <p:txBody>
          <a:bodyPr/>
          <a:lstStyle/>
          <a:p>
            <a:r>
              <a:rPr lang="en-AU" dirty="0" smtClean="0"/>
              <a:t>Another traffic monitoring system is the GLIDE – Green Link Determining system.</a:t>
            </a:r>
          </a:p>
          <a:p>
            <a:pPr>
              <a:buFont typeface="Arial" pitchFamily="34" charset="0"/>
              <a:buChar char="•"/>
            </a:pPr>
            <a:r>
              <a:rPr lang="en-AU" dirty="0" smtClean="0"/>
              <a:t>Computerised traffic light signalling system which detects vehicles and pedestrians at major intersections (road junctions), then adjusts the green time according to the traffic conditions.</a:t>
            </a:r>
          </a:p>
          <a:p>
            <a:pPr algn="ctr">
              <a:buFont typeface="Arial" pitchFamily="34" charset="0"/>
              <a:buChar char="•"/>
            </a:pPr>
            <a:endParaRPr lang="en-AU" i="1" dirty="0"/>
          </a:p>
          <a:p>
            <a:pPr marL="0" indent="0" algn="ctr">
              <a:buNone/>
            </a:pPr>
            <a:r>
              <a:rPr lang="en-AU" i="1" dirty="0" smtClean="0"/>
              <a:t>DOES THIS COMPARE TO PERTH?</a:t>
            </a:r>
            <a:endParaRPr lang="en-AU" i="1" dirty="0"/>
          </a:p>
        </p:txBody>
      </p:sp>
      <p:sp>
        <p:nvSpPr>
          <p:cNvPr id="4" name="Title 1"/>
          <p:cNvSpPr>
            <a:spLocks noGrp="1"/>
          </p:cNvSpPr>
          <p:nvPr>
            <p:ph type="title"/>
          </p:nvPr>
        </p:nvSpPr>
        <p:spPr>
          <a:xfrm>
            <a:off x="1295402" y="982132"/>
            <a:ext cx="9601196" cy="1303867"/>
          </a:xfrm>
        </p:spPr>
        <p:txBody>
          <a:bodyPr>
            <a:normAutofit fontScale="90000"/>
          </a:bodyPr>
          <a:lstStyle/>
          <a:p>
            <a:r>
              <a:rPr lang="en-AU" dirty="0"/>
              <a:t>Measures to manage congestion in Singapore</a:t>
            </a:r>
          </a:p>
        </p:txBody>
      </p:sp>
    </p:spTree>
    <p:extLst>
      <p:ext uri="{BB962C8B-B14F-4D97-AF65-F5344CB8AC3E}">
        <p14:creationId xmlns:p14="http://schemas.microsoft.com/office/powerpoint/2010/main" val="31324478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9600" dirty="0" smtClean="0">
                <a:solidFill>
                  <a:srgbClr val="00B050"/>
                </a:solidFill>
                <a:latin typeface="Berlin Sans FB Demi" panose="020E0802020502020306" pitchFamily="34" charset="0"/>
              </a:rPr>
              <a:t>Nature &amp; Scope </a:t>
            </a:r>
            <a:endParaRPr lang="en-AU" sz="9600" dirty="0">
              <a:solidFill>
                <a:srgbClr val="00B050"/>
              </a:solidFill>
              <a:latin typeface="Berlin Sans FB Demi" panose="020E0802020502020306" pitchFamily="34" charset="0"/>
            </a:endParaRPr>
          </a:p>
        </p:txBody>
      </p:sp>
      <p:sp>
        <p:nvSpPr>
          <p:cNvPr id="3" name="Content Placeholder 2"/>
          <p:cNvSpPr>
            <a:spLocks noGrp="1"/>
          </p:cNvSpPr>
          <p:nvPr>
            <p:ph idx="1"/>
          </p:nvPr>
        </p:nvSpPr>
        <p:spPr/>
        <p:txBody>
          <a:bodyPr>
            <a:normAutofit fontScale="85000" lnSpcReduction="20000"/>
          </a:bodyPr>
          <a:lstStyle/>
          <a:p>
            <a:r>
              <a:rPr lang="en-US" dirty="0">
                <a:latin typeface="Arial" panose="020B0604020202020204" pitchFamily="34" charset="0"/>
                <a:cs typeface="Arial" panose="020B0604020202020204" pitchFamily="34" charset="0"/>
              </a:rPr>
              <a:t>The low-density outward growth of urban areas into the surrounding rural lands and natural ecosystems.</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Growth of a city into the surrounding hinterland.</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Usually regarded as challenge and a process.</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Occurs when the growth of a city is uncontrolled, rapid or unexpected; results in a significant lowering of population density.</a:t>
            </a:r>
            <a:endParaRPr lang="en-AU"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886736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7200" dirty="0" smtClean="0">
                <a:solidFill>
                  <a:schemeClr val="accent2">
                    <a:lumMod val="50000"/>
                  </a:schemeClr>
                </a:solidFill>
                <a:latin typeface="Berlin Sans FB Demi" panose="020E0802020502020306" pitchFamily="34" charset="0"/>
              </a:rPr>
              <a:t>Transportation</a:t>
            </a:r>
            <a:endParaRPr lang="en-AU" sz="7200" dirty="0">
              <a:solidFill>
                <a:schemeClr val="accent2">
                  <a:lumMod val="50000"/>
                </a:schemeClr>
              </a:solidFill>
              <a:latin typeface="Berlin Sans FB Demi" panose="020E0802020502020306" pitchFamily="34" charset="0"/>
            </a:endParaRPr>
          </a:p>
        </p:txBody>
      </p:sp>
      <p:sp>
        <p:nvSpPr>
          <p:cNvPr id="3" name="Subtitle 2"/>
          <p:cNvSpPr>
            <a:spLocks noGrp="1"/>
          </p:cNvSpPr>
          <p:nvPr>
            <p:ph type="subTitle" idx="1"/>
          </p:nvPr>
        </p:nvSpPr>
        <p:spPr/>
        <p:txBody>
          <a:bodyPr>
            <a:normAutofit/>
          </a:bodyPr>
          <a:lstStyle/>
          <a:p>
            <a:r>
              <a:rPr lang="en-AU" sz="4800" b="1" dirty="0" smtClean="0">
                <a:latin typeface="Berlin Sans FB Demi" panose="020E0802020502020306" pitchFamily="34" charset="0"/>
              </a:rPr>
              <a:t>Metropolitan Perth</a:t>
            </a:r>
            <a:endParaRPr lang="en-AU" sz="4800" b="1" dirty="0">
              <a:latin typeface="Berlin Sans FB Demi" panose="020E0802020502020306" pitchFamily="34" charset="0"/>
            </a:endParaRPr>
          </a:p>
        </p:txBody>
      </p:sp>
    </p:spTree>
    <p:extLst>
      <p:ext uri="{BB962C8B-B14F-4D97-AF65-F5344CB8AC3E}">
        <p14:creationId xmlns:p14="http://schemas.microsoft.com/office/powerpoint/2010/main" val="29118604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6000" dirty="0" smtClean="0">
                <a:latin typeface="Arial Black" panose="020B0A04020102020204" pitchFamily="34" charset="0"/>
              </a:rPr>
              <a:t>Over to you…</a:t>
            </a:r>
            <a:endParaRPr lang="en-AU" sz="6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AU" sz="3200" dirty="0" smtClean="0">
                <a:latin typeface="Arial" panose="020B0604020202020204" pitchFamily="34" charset="0"/>
                <a:cs typeface="Arial" panose="020B0604020202020204" pitchFamily="34" charset="0"/>
              </a:rPr>
              <a:t>You need to complete notes from your book for Transportation…</a:t>
            </a:r>
            <a:endParaRPr lang="en-AU" sz="3200" dirty="0">
              <a:latin typeface="Arial" panose="020B0604020202020204" pitchFamily="34" charset="0"/>
              <a:cs typeface="Arial" panose="020B0604020202020204" pitchFamily="34" charset="0"/>
            </a:endParaRPr>
          </a:p>
          <a:p>
            <a:pPr marL="0" indent="0" algn="ctr">
              <a:buNone/>
            </a:pPr>
            <a:r>
              <a:rPr lang="en-AU" sz="3200" b="1" dirty="0" smtClean="0">
                <a:solidFill>
                  <a:srgbClr val="0070C0"/>
                </a:solidFill>
                <a:latin typeface="Arial" panose="020B0604020202020204" pitchFamily="34" charset="0"/>
                <a:cs typeface="Arial" panose="020B0604020202020204" pitchFamily="34" charset="0"/>
              </a:rPr>
              <a:t>It is your responsibility to get this section completed.</a:t>
            </a:r>
            <a:endParaRPr lang="en-AU"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1284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Sustainability –</a:t>
            </a:r>
            <a:br>
              <a:rPr lang="en-AU" dirty="0" smtClean="0"/>
            </a:br>
            <a:r>
              <a:rPr lang="en-AU" dirty="0" smtClean="0"/>
              <a:t> Gateway WA Project</a:t>
            </a:r>
            <a:endParaRPr lang="en-AU" dirty="0"/>
          </a:p>
        </p:txBody>
      </p:sp>
      <p:sp>
        <p:nvSpPr>
          <p:cNvPr id="3" name="Content Placeholder 2"/>
          <p:cNvSpPr>
            <a:spLocks noGrp="1"/>
          </p:cNvSpPr>
          <p:nvPr>
            <p:ph idx="1"/>
          </p:nvPr>
        </p:nvSpPr>
        <p:spPr/>
        <p:txBody>
          <a:bodyPr/>
          <a:lstStyle/>
          <a:p>
            <a:r>
              <a:rPr lang="en-AU" dirty="0" smtClean="0"/>
              <a:t>Read page 258</a:t>
            </a:r>
          </a:p>
          <a:p>
            <a:r>
              <a:rPr lang="en-AU" dirty="0" smtClean="0"/>
              <a:t>Complete summary notes under the following headings:</a:t>
            </a:r>
          </a:p>
          <a:p>
            <a:pPr>
              <a:buFontTx/>
              <a:buChar char="-"/>
            </a:pPr>
            <a:r>
              <a:rPr lang="en-AU" dirty="0" smtClean="0"/>
              <a:t>SOCIAL</a:t>
            </a:r>
          </a:p>
          <a:p>
            <a:pPr>
              <a:buFontTx/>
              <a:buChar char="-"/>
            </a:pPr>
            <a:r>
              <a:rPr lang="en-AU" dirty="0" smtClean="0"/>
              <a:t>ECONOMIC</a:t>
            </a:r>
          </a:p>
          <a:p>
            <a:pPr>
              <a:buFontTx/>
              <a:buChar char="-"/>
            </a:pPr>
            <a:r>
              <a:rPr lang="en-AU" dirty="0" smtClean="0"/>
              <a:t>ENVIRONMENTAL</a:t>
            </a:r>
            <a:endParaRPr lang="en-AU" dirty="0"/>
          </a:p>
        </p:txBody>
      </p:sp>
    </p:spTree>
    <p:extLst>
      <p:ext uri="{BB962C8B-B14F-4D97-AF65-F5344CB8AC3E}">
        <p14:creationId xmlns:p14="http://schemas.microsoft.com/office/powerpoint/2010/main" val="20343880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Planning </a:t>
            </a:r>
            <a:r>
              <a:rPr lang="en-AU" dirty="0" smtClean="0"/>
              <a:t>Strategies – Forrestfield Airport Link</a:t>
            </a:r>
            <a:endParaRPr lang="en-AU" dirty="0"/>
          </a:p>
        </p:txBody>
      </p:sp>
      <p:sp>
        <p:nvSpPr>
          <p:cNvPr id="3" name="Content Placeholder 2"/>
          <p:cNvSpPr>
            <a:spLocks noGrp="1"/>
          </p:cNvSpPr>
          <p:nvPr>
            <p:ph idx="1"/>
          </p:nvPr>
        </p:nvSpPr>
        <p:spPr/>
        <p:txBody>
          <a:bodyPr/>
          <a:lstStyle/>
          <a:p>
            <a:r>
              <a:rPr lang="en-AU" dirty="0"/>
              <a:t>Read page 258</a:t>
            </a:r>
          </a:p>
          <a:p>
            <a:r>
              <a:rPr lang="en-AU" dirty="0"/>
              <a:t>Complete summary notes under the following headings:</a:t>
            </a:r>
          </a:p>
          <a:p>
            <a:pPr>
              <a:buFontTx/>
              <a:buChar char="-"/>
            </a:pPr>
            <a:r>
              <a:rPr lang="en-AU" dirty="0"/>
              <a:t>SOCIAL</a:t>
            </a:r>
          </a:p>
          <a:p>
            <a:pPr>
              <a:buFontTx/>
              <a:buChar char="-"/>
            </a:pPr>
            <a:r>
              <a:rPr lang="en-AU" dirty="0"/>
              <a:t>ECONOMIC</a:t>
            </a:r>
          </a:p>
          <a:p>
            <a:pPr>
              <a:buFontTx/>
              <a:buChar char="-"/>
            </a:pPr>
            <a:r>
              <a:rPr lang="en-AU" dirty="0"/>
              <a:t>ENVIRONMENTAL</a:t>
            </a:r>
          </a:p>
          <a:p>
            <a:pPr marL="0" indent="0">
              <a:buNone/>
            </a:pPr>
            <a:endParaRPr lang="en-AU" dirty="0"/>
          </a:p>
        </p:txBody>
      </p:sp>
    </p:spTree>
    <p:extLst>
      <p:ext uri="{BB962C8B-B14F-4D97-AF65-F5344CB8AC3E}">
        <p14:creationId xmlns:p14="http://schemas.microsoft.com/office/powerpoint/2010/main" val="138452431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a:t>Planning Strategies – </a:t>
            </a:r>
            <a:br>
              <a:rPr lang="en-AU" dirty="0"/>
            </a:br>
            <a:r>
              <a:rPr lang="en-AU" dirty="0" err="1" smtClean="0"/>
              <a:t>Metronet</a:t>
            </a:r>
            <a:endParaRPr lang="en-AU" dirty="0"/>
          </a:p>
        </p:txBody>
      </p:sp>
      <p:sp>
        <p:nvSpPr>
          <p:cNvPr id="3" name="Content Placeholder 2"/>
          <p:cNvSpPr>
            <a:spLocks noGrp="1"/>
          </p:cNvSpPr>
          <p:nvPr>
            <p:ph idx="1"/>
          </p:nvPr>
        </p:nvSpPr>
        <p:spPr/>
        <p:txBody>
          <a:bodyPr/>
          <a:lstStyle/>
          <a:p>
            <a:pPr marL="0" indent="0">
              <a:buNone/>
            </a:pP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9" y="2060848"/>
            <a:ext cx="325226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804044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Metronet</a:t>
            </a:r>
            <a:r>
              <a:rPr lang="en-AU" dirty="0" smtClean="0"/>
              <a:t> </a:t>
            </a:r>
            <a:endParaRPr lang="en-AU" dirty="0"/>
          </a:p>
        </p:txBody>
      </p:sp>
      <p:sp>
        <p:nvSpPr>
          <p:cNvPr id="3" name="Content Placeholder 2"/>
          <p:cNvSpPr>
            <a:spLocks noGrp="1"/>
          </p:cNvSpPr>
          <p:nvPr>
            <p:ph idx="1"/>
          </p:nvPr>
        </p:nvSpPr>
        <p:spPr/>
        <p:txBody>
          <a:bodyPr>
            <a:normAutofit fontScale="62500" lnSpcReduction="20000"/>
          </a:bodyPr>
          <a:lstStyle/>
          <a:p>
            <a:r>
              <a:rPr lang="en-AU" dirty="0" smtClean="0"/>
              <a:t>Long term blueprint to connect suburbs</a:t>
            </a:r>
          </a:p>
          <a:p>
            <a:r>
              <a:rPr lang="en-AU" dirty="0" smtClean="0"/>
              <a:t>Reduce road congestion</a:t>
            </a:r>
          </a:p>
          <a:p>
            <a:r>
              <a:rPr lang="en-AU" dirty="0" smtClean="0"/>
              <a:t>Meet Perth’s future planning needs.</a:t>
            </a:r>
          </a:p>
          <a:p>
            <a:r>
              <a:rPr lang="en-AU" dirty="0" smtClean="0"/>
              <a:t>Will create employment</a:t>
            </a:r>
          </a:p>
          <a:p>
            <a:r>
              <a:rPr lang="en-AU" dirty="0" smtClean="0"/>
              <a:t>World –class public transport system for Perth (TRANSPORTATION – Challenge)</a:t>
            </a:r>
          </a:p>
          <a:p>
            <a:pPr>
              <a:buFont typeface="Arial" pitchFamily="34" charset="0"/>
              <a:buChar char="•"/>
            </a:pPr>
            <a:r>
              <a:rPr lang="en-AU" dirty="0" smtClean="0"/>
              <a:t>First Stage…</a:t>
            </a:r>
          </a:p>
          <a:p>
            <a:pPr>
              <a:buFont typeface="Arial" pitchFamily="34" charset="0"/>
              <a:buChar char="•"/>
            </a:pPr>
            <a:r>
              <a:rPr lang="en-AU" dirty="0" smtClean="0"/>
              <a:t>Completing Forrestfield-Airport Link</a:t>
            </a:r>
          </a:p>
          <a:p>
            <a:pPr>
              <a:buFont typeface="Arial" pitchFamily="34" charset="0"/>
              <a:buChar char="•"/>
            </a:pPr>
            <a:r>
              <a:rPr lang="en-AU" dirty="0" smtClean="0"/>
              <a:t>Yanchep Rail Extension – Alkimos, Eglinton and Yanchep connecting the fast-growing northern suburbs. 13.8KM of new rail. (49 minute journey from Yanchep to Perth, 3 new stations)Approximately $386 million</a:t>
            </a:r>
          </a:p>
          <a:p>
            <a:pPr>
              <a:buFont typeface="Arial" pitchFamily="34" charset="0"/>
              <a:buChar char="•"/>
            </a:pPr>
            <a:r>
              <a:rPr lang="en-AU" dirty="0" smtClean="0"/>
              <a:t>Planning and building the new Morley-</a:t>
            </a:r>
            <a:r>
              <a:rPr lang="en-AU" dirty="0" err="1" smtClean="0"/>
              <a:t>Ellenbrook</a:t>
            </a:r>
            <a:r>
              <a:rPr lang="en-AU" dirty="0" smtClean="0"/>
              <a:t> Line – Approximately $863 million</a:t>
            </a:r>
          </a:p>
          <a:p>
            <a:pPr>
              <a:buFont typeface="Arial" pitchFamily="34" charset="0"/>
              <a:buChar char="•"/>
            </a:pPr>
            <a:r>
              <a:rPr lang="en-AU" dirty="0" smtClean="0"/>
              <a:t>Extending Armadale line to Byford – Approximately $291 million</a:t>
            </a:r>
          </a:p>
        </p:txBody>
      </p:sp>
    </p:spTree>
    <p:extLst>
      <p:ext uri="{BB962C8B-B14F-4D97-AF65-F5344CB8AC3E}">
        <p14:creationId xmlns:p14="http://schemas.microsoft.com/office/powerpoint/2010/main" val="21950935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Planning </a:t>
            </a:r>
            <a:r>
              <a:rPr lang="en-AU" dirty="0" smtClean="0"/>
              <a:t>Strategies – METRONET</a:t>
            </a:r>
            <a:endParaRPr lang="en-AU" dirty="0"/>
          </a:p>
        </p:txBody>
      </p:sp>
      <p:sp>
        <p:nvSpPr>
          <p:cNvPr id="3" name="Content Placeholder 2"/>
          <p:cNvSpPr>
            <a:spLocks noGrp="1"/>
          </p:cNvSpPr>
          <p:nvPr>
            <p:ph idx="1"/>
          </p:nvPr>
        </p:nvSpPr>
        <p:spPr/>
        <p:txBody>
          <a:bodyPr/>
          <a:lstStyle/>
          <a:p>
            <a:r>
              <a:rPr lang="en-AU" dirty="0" smtClean="0"/>
              <a:t>Complete </a:t>
            </a:r>
            <a:r>
              <a:rPr lang="en-AU" dirty="0"/>
              <a:t>summary notes under the following headings</a:t>
            </a:r>
            <a:r>
              <a:rPr lang="en-AU" dirty="0" smtClean="0"/>
              <a:t>: </a:t>
            </a:r>
            <a:endParaRPr lang="en-AU" dirty="0"/>
          </a:p>
          <a:p>
            <a:pPr>
              <a:buFontTx/>
              <a:buChar char="-"/>
            </a:pPr>
            <a:r>
              <a:rPr lang="en-AU" dirty="0"/>
              <a:t>SOCIAL</a:t>
            </a:r>
          </a:p>
          <a:p>
            <a:pPr>
              <a:buFontTx/>
              <a:buChar char="-"/>
            </a:pPr>
            <a:r>
              <a:rPr lang="en-AU" dirty="0"/>
              <a:t>ECONOMIC</a:t>
            </a:r>
          </a:p>
          <a:p>
            <a:pPr>
              <a:buFontTx/>
              <a:buChar char="-"/>
            </a:pPr>
            <a:r>
              <a:rPr lang="en-AU" dirty="0"/>
              <a:t>ENVIRONMENTAL</a:t>
            </a:r>
          </a:p>
          <a:p>
            <a:pPr marL="0" indent="0">
              <a:buNone/>
            </a:pPr>
            <a:endParaRPr lang="en-AU" dirty="0"/>
          </a:p>
        </p:txBody>
      </p:sp>
    </p:spTree>
    <p:extLst>
      <p:ext uri="{BB962C8B-B14F-4D97-AF65-F5344CB8AC3E}">
        <p14:creationId xmlns:p14="http://schemas.microsoft.com/office/powerpoint/2010/main" val="22498175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sz="8000" dirty="0" smtClean="0">
                <a:solidFill>
                  <a:schemeClr val="accent2">
                    <a:lumMod val="50000"/>
                  </a:schemeClr>
                </a:solidFill>
                <a:latin typeface="Berlin Sans FB Demi" panose="020E0802020502020306" pitchFamily="34" charset="0"/>
              </a:rPr>
              <a:t>Housing</a:t>
            </a:r>
            <a:endParaRPr lang="en-AU" sz="8000" dirty="0">
              <a:solidFill>
                <a:schemeClr val="accent2">
                  <a:lumMod val="50000"/>
                </a:schemeClr>
              </a:solidFill>
              <a:latin typeface="Berlin Sans FB Demi" panose="020E0802020502020306" pitchFamily="34" charset="0"/>
            </a:endParaRPr>
          </a:p>
        </p:txBody>
      </p:sp>
      <p:sp>
        <p:nvSpPr>
          <p:cNvPr id="3" name="Subtitle 2"/>
          <p:cNvSpPr>
            <a:spLocks noGrp="1"/>
          </p:cNvSpPr>
          <p:nvPr>
            <p:ph type="subTitle" idx="1"/>
          </p:nvPr>
        </p:nvSpPr>
        <p:spPr/>
        <p:txBody>
          <a:bodyPr>
            <a:normAutofit/>
          </a:bodyPr>
          <a:lstStyle/>
          <a:p>
            <a:r>
              <a:rPr lang="en-AU" sz="4800" b="1" dirty="0" smtClean="0">
                <a:latin typeface="Berlin Sans FB Demi" panose="020E0802020502020306" pitchFamily="34" charset="0"/>
              </a:rPr>
              <a:t>Metropolitan Perth</a:t>
            </a:r>
            <a:endParaRPr lang="en-AU" sz="4800" b="1" dirty="0">
              <a:latin typeface="Berlin Sans FB Demi" panose="020E0802020502020306" pitchFamily="34" charset="0"/>
            </a:endParaRPr>
          </a:p>
        </p:txBody>
      </p:sp>
    </p:spTree>
    <p:extLst>
      <p:ext uri="{BB962C8B-B14F-4D97-AF65-F5344CB8AC3E}">
        <p14:creationId xmlns:p14="http://schemas.microsoft.com/office/powerpoint/2010/main" val="333643768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6000" dirty="0" smtClean="0">
                <a:latin typeface="Arial Black" panose="020B0A04020102020204" pitchFamily="34" charset="0"/>
              </a:rPr>
              <a:t>Over to you…</a:t>
            </a:r>
            <a:endParaRPr lang="en-AU" sz="6000" dirty="0">
              <a:latin typeface="Arial Black" panose="020B0A04020102020204" pitchFamily="34" charset="0"/>
            </a:endParaRPr>
          </a:p>
        </p:txBody>
      </p:sp>
      <p:sp>
        <p:nvSpPr>
          <p:cNvPr id="3" name="Content Placeholder 2"/>
          <p:cNvSpPr>
            <a:spLocks noGrp="1"/>
          </p:cNvSpPr>
          <p:nvPr>
            <p:ph idx="1"/>
          </p:nvPr>
        </p:nvSpPr>
        <p:spPr/>
        <p:txBody>
          <a:bodyPr>
            <a:normAutofit/>
          </a:bodyPr>
          <a:lstStyle/>
          <a:p>
            <a:r>
              <a:rPr lang="en-AU" sz="3200" dirty="0" smtClean="0">
                <a:latin typeface="Arial" panose="020B0604020202020204" pitchFamily="34" charset="0"/>
                <a:cs typeface="Arial" panose="020B0604020202020204" pitchFamily="34" charset="0"/>
              </a:rPr>
              <a:t>You need to complete notes from your book for Housing…</a:t>
            </a:r>
            <a:endParaRPr lang="en-AU" sz="3200" dirty="0">
              <a:latin typeface="Arial" panose="020B0604020202020204" pitchFamily="34" charset="0"/>
              <a:cs typeface="Arial" panose="020B0604020202020204" pitchFamily="34" charset="0"/>
            </a:endParaRPr>
          </a:p>
          <a:p>
            <a:pPr marL="0" indent="0">
              <a:buNone/>
            </a:pPr>
            <a:r>
              <a:rPr lang="en-AU" sz="3200" b="1" dirty="0" smtClean="0">
                <a:latin typeface="Arial" panose="020B0604020202020204" pitchFamily="34" charset="0"/>
                <a:cs typeface="Arial" panose="020B0604020202020204" pitchFamily="34" charset="0"/>
              </a:rPr>
              <a:t>Provision of Housing </a:t>
            </a:r>
            <a:r>
              <a:rPr lang="en-AU" sz="3200" dirty="0" smtClean="0">
                <a:latin typeface="Arial" panose="020B0604020202020204" pitchFamily="34" charset="0"/>
                <a:cs typeface="Arial" panose="020B0604020202020204" pitchFamily="34" charset="0"/>
              </a:rPr>
              <a:t>– Pages 234 – 241</a:t>
            </a:r>
          </a:p>
          <a:p>
            <a:pPr marL="0" indent="0" algn="ctr">
              <a:buNone/>
            </a:pPr>
            <a:r>
              <a:rPr lang="en-AU" sz="3200" b="1" dirty="0" smtClean="0">
                <a:solidFill>
                  <a:srgbClr val="0070C0"/>
                </a:solidFill>
                <a:latin typeface="Arial" panose="020B0604020202020204" pitchFamily="34" charset="0"/>
                <a:cs typeface="Arial" panose="020B0604020202020204" pitchFamily="34" charset="0"/>
              </a:rPr>
              <a:t>It is your responsibility to get this section completed.</a:t>
            </a:r>
            <a:endParaRPr lang="en-AU"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983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Nature &amp; Scope</a:t>
            </a:r>
            <a:endParaRPr lang="en-AU" sz="8800" dirty="0">
              <a:solidFill>
                <a:srgbClr val="00B050"/>
              </a:solidFill>
            </a:endParaRPr>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Is the most prevalent challenge in metropolitan Perth.</a:t>
            </a:r>
          </a:p>
          <a:p>
            <a:endParaRPr lang="en-AU" dirty="0">
              <a:latin typeface="Arial" panose="020B0604020202020204" pitchFamily="34" charset="0"/>
              <a:cs typeface="Arial" panose="020B0604020202020204" pitchFamily="34" charset="0"/>
            </a:endParaRPr>
          </a:p>
          <a:p>
            <a:r>
              <a:rPr lang="en-AU" dirty="0" smtClean="0">
                <a:latin typeface="Arial" panose="020B0604020202020204" pitchFamily="34" charset="0"/>
                <a:cs typeface="Arial" panose="020B0604020202020204" pitchFamily="34" charset="0"/>
              </a:rPr>
              <a:t>Low density developments (i.e. detached dwelling on a single block) and estates are seen on the fringes of the city.</a:t>
            </a:r>
          </a:p>
          <a:p>
            <a:endParaRPr lang="en-AU" dirty="0"/>
          </a:p>
          <a:p>
            <a:endParaRPr lang="en-AU" dirty="0" smtClean="0"/>
          </a:p>
          <a:p>
            <a:endParaRPr lang="en-AU" dirty="0"/>
          </a:p>
        </p:txBody>
      </p:sp>
    </p:spTree>
    <p:extLst>
      <p:ext uri="{BB962C8B-B14F-4D97-AF65-F5344CB8AC3E}">
        <p14:creationId xmlns:p14="http://schemas.microsoft.com/office/powerpoint/2010/main" val="21451026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8800" b="1" dirty="0" smtClean="0">
                <a:solidFill>
                  <a:srgbClr val="C00000"/>
                </a:solidFill>
                <a:latin typeface="Berlin Sans FB Demi" panose="020E0802020502020306" pitchFamily="34" charset="0"/>
              </a:rPr>
              <a:t>Examples</a:t>
            </a:r>
            <a:endParaRPr lang="en-AU" sz="8800" b="1" dirty="0">
              <a:solidFill>
                <a:srgbClr val="C00000"/>
              </a:solidFill>
              <a:latin typeface="Berlin Sans FB Demi" panose="020E0802020502020306" pitchFamily="34" charset="0"/>
            </a:endParaRPr>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Butler and Jindalee – 40 km north of the CBD.</a:t>
            </a:r>
          </a:p>
          <a:p>
            <a:endParaRPr lang="en-AU" dirty="0">
              <a:latin typeface="Arial" panose="020B0604020202020204" pitchFamily="34" charset="0"/>
              <a:cs typeface="Arial" panose="020B0604020202020204" pitchFamily="34" charset="0"/>
            </a:endParaRPr>
          </a:p>
          <a:p>
            <a:r>
              <a:rPr lang="en-AU" dirty="0" err="1" smtClean="0">
                <a:latin typeface="Arial" panose="020B0604020202020204" pitchFamily="34" charset="0"/>
                <a:cs typeface="Arial" panose="020B0604020202020204" pitchFamily="34" charset="0"/>
              </a:rPr>
              <a:t>Ellenbrook</a:t>
            </a:r>
            <a:r>
              <a:rPr lang="en-AU" dirty="0" smtClean="0">
                <a:latin typeface="Arial" panose="020B0604020202020204" pitchFamily="34" charset="0"/>
                <a:cs typeface="Arial" panose="020B0604020202020204" pitchFamily="34" charset="0"/>
              </a:rPr>
              <a:t> – 25 km north-east of CBD.</a:t>
            </a:r>
          </a:p>
          <a:p>
            <a:endParaRPr lang="en-AU" dirty="0"/>
          </a:p>
          <a:p>
            <a:pPr marL="0" indent="0">
              <a:buNone/>
            </a:pPr>
            <a:endParaRPr lang="en-AU" dirty="0"/>
          </a:p>
        </p:txBody>
      </p:sp>
    </p:spTree>
    <p:extLst>
      <p:ext uri="{BB962C8B-B14F-4D97-AF65-F5344CB8AC3E}">
        <p14:creationId xmlns:p14="http://schemas.microsoft.com/office/powerpoint/2010/main" val="107600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Nature &amp; Scope</a:t>
            </a:r>
            <a:endParaRPr lang="en-AU" sz="8800" dirty="0"/>
          </a:p>
        </p:txBody>
      </p:sp>
      <p:sp>
        <p:nvSpPr>
          <p:cNvPr id="3" name="Content Placeholder 2"/>
          <p:cNvSpPr>
            <a:spLocks noGrp="1"/>
          </p:cNvSpPr>
          <p:nvPr>
            <p:ph idx="1"/>
          </p:nvPr>
        </p:nvSpPr>
        <p:spPr/>
        <p:txBody>
          <a:bodyPr/>
          <a:lstStyle/>
          <a:p>
            <a:r>
              <a:rPr lang="en-AU" dirty="0" smtClean="0">
                <a:latin typeface="Arial" panose="020B0604020202020204" pitchFamily="34" charset="0"/>
                <a:cs typeface="Arial" panose="020B0604020202020204" pitchFamily="34" charset="0"/>
              </a:rPr>
              <a:t>Known as or referred to as </a:t>
            </a:r>
            <a:r>
              <a:rPr lang="en-AU" i="1" dirty="0" smtClean="0">
                <a:latin typeface="Arial" panose="020B0604020202020204" pitchFamily="34" charset="0"/>
                <a:cs typeface="Arial" panose="020B0604020202020204" pitchFamily="34" charset="0"/>
              </a:rPr>
              <a:t>‘</a:t>
            </a:r>
            <a:r>
              <a:rPr lang="en-AU" b="1" i="1" dirty="0" smtClean="0">
                <a:latin typeface="Arial" panose="020B0604020202020204" pitchFamily="34" charset="0"/>
                <a:cs typeface="Arial" panose="020B0604020202020204" pitchFamily="34" charset="0"/>
              </a:rPr>
              <a:t>greenfield developments’.</a:t>
            </a:r>
          </a:p>
          <a:p>
            <a:endParaRPr lang="en-AU" dirty="0" smtClean="0">
              <a:latin typeface="Arial" panose="020B0604020202020204" pitchFamily="34" charset="0"/>
              <a:cs typeface="Arial" panose="020B0604020202020204" pitchFamily="34" charset="0"/>
            </a:endParaRPr>
          </a:p>
          <a:p>
            <a:r>
              <a:rPr lang="en-AU" i="1" dirty="0" smtClean="0">
                <a:latin typeface="Arial" panose="020B0604020202020204" pitchFamily="34" charset="0"/>
                <a:cs typeface="Arial" panose="020B0604020202020204" pitchFamily="34" charset="0"/>
              </a:rPr>
              <a:t>‘</a:t>
            </a:r>
            <a:r>
              <a:rPr lang="en-AU" b="1" i="1" dirty="0" smtClean="0">
                <a:latin typeface="Arial" panose="020B0604020202020204" pitchFamily="34" charset="0"/>
                <a:cs typeface="Arial" panose="020B0604020202020204" pitchFamily="34" charset="0"/>
              </a:rPr>
              <a:t>Greenfields developments’ </a:t>
            </a:r>
            <a:r>
              <a:rPr lang="en-AU" dirty="0" smtClean="0">
                <a:latin typeface="Arial" panose="020B0604020202020204" pitchFamily="34" charset="0"/>
                <a:cs typeface="Arial" panose="020B0604020202020204" pitchFamily="34" charset="0"/>
              </a:rPr>
              <a:t>– involves the removal of native vegetation or farmland for housing.  </a:t>
            </a:r>
          </a:p>
          <a:p>
            <a:pPr marL="0" indent="0">
              <a:buNone/>
            </a:pPr>
            <a:endParaRPr lang="en-AU" dirty="0"/>
          </a:p>
          <a:p>
            <a:pPr marL="0" indent="0">
              <a:buNone/>
            </a:pPr>
            <a:endParaRPr lang="en-AU" dirty="0"/>
          </a:p>
        </p:txBody>
      </p:sp>
    </p:spTree>
    <p:extLst>
      <p:ext uri="{BB962C8B-B14F-4D97-AF65-F5344CB8AC3E}">
        <p14:creationId xmlns:p14="http://schemas.microsoft.com/office/powerpoint/2010/main" val="34499208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AU" dirty="0" smtClean="0">
                <a:latin typeface="Arial" panose="020B0604020202020204" pitchFamily="34" charset="0"/>
                <a:cs typeface="Arial" panose="020B0604020202020204" pitchFamily="34" charset="0"/>
              </a:rPr>
              <a:t>Perth is experiencing population growth. Expected to increase from 2 million to 3.2 million by 2031.</a:t>
            </a:r>
          </a:p>
          <a:p>
            <a:r>
              <a:rPr lang="en-AU" dirty="0" smtClean="0">
                <a:latin typeface="Arial" panose="020B0604020202020204" pitchFamily="34" charset="0"/>
                <a:cs typeface="Arial" panose="020B0604020202020204" pitchFamily="34" charset="0"/>
              </a:rPr>
              <a:t>Growth has increased demand for housing.</a:t>
            </a:r>
          </a:p>
          <a:p>
            <a:r>
              <a:rPr lang="en-AU" dirty="0" smtClean="0">
                <a:latin typeface="Arial" panose="020B0604020202020204" pitchFamily="34" charset="0"/>
                <a:cs typeface="Arial" panose="020B0604020202020204" pitchFamily="34" charset="0"/>
              </a:rPr>
              <a:t>Transport links have provided accessibility. Encouraged people (residents) to seek cheaper land on the periphery of the city. E.g. the Kwinana Freeway and Mitchell Freeway.</a:t>
            </a:r>
          </a:p>
          <a:p>
            <a:r>
              <a:rPr lang="en-AU" dirty="0" smtClean="0">
                <a:latin typeface="Arial" panose="020B0604020202020204" pitchFamily="34" charset="0"/>
                <a:cs typeface="Arial" panose="020B0604020202020204" pitchFamily="34" charset="0"/>
              </a:rPr>
              <a:t>Less accessibility to central Perth – means land use competition is lower </a:t>
            </a:r>
            <a:r>
              <a:rPr lang="en-AU" dirty="0" smtClean="0">
                <a:latin typeface="Arial" panose="020B0604020202020204" pitchFamily="34" charset="0"/>
                <a:cs typeface="Arial" panose="020B0604020202020204" pitchFamily="34" charset="0"/>
                <a:sym typeface="Wingdings" panose="05000000000000000000" pitchFamily="2" charset="2"/>
              </a:rPr>
              <a:t> reduces land values. </a:t>
            </a:r>
          </a:p>
        </p:txBody>
      </p:sp>
      <p:sp>
        <p:nvSpPr>
          <p:cNvPr id="4" name="Title 1"/>
          <p:cNvSpPr>
            <a:spLocks noGrp="1"/>
          </p:cNvSpPr>
          <p:nvPr>
            <p:ph type="title"/>
          </p:nvPr>
        </p:nvSpPr>
        <p:spPr/>
        <p:txBody>
          <a:bodyPr>
            <a:noAutofit/>
          </a:bodyPr>
          <a:lstStyle/>
          <a:p>
            <a:r>
              <a:rPr lang="en-AU" sz="8800" dirty="0" smtClean="0">
                <a:solidFill>
                  <a:srgbClr val="00B050"/>
                </a:solidFill>
                <a:latin typeface="Berlin Sans FB Demi" panose="020E0802020502020306" pitchFamily="34" charset="0"/>
              </a:rPr>
              <a:t>Causes</a:t>
            </a:r>
            <a:endParaRPr lang="en-AU" sz="8800" dirty="0"/>
          </a:p>
        </p:txBody>
      </p:sp>
    </p:spTree>
    <p:extLst>
      <p:ext uri="{BB962C8B-B14F-4D97-AF65-F5344CB8AC3E}">
        <p14:creationId xmlns:p14="http://schemas.microsoft.com/office/powerpoint/2010/main" val="19945042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1143</TotalTime>
  <Words>2328</Words>
  <Application>Microsoft Office PowerPoint</Application>
  <PresentationFormat>Widescreen</PresentationFormat>
  <Paragraphs>251</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Arial Black</vt:lpstr>
      <vt:lpstr>Berlin Sans FB Demi</vt:lpstr>
      <vt:lpstr>Garamond</vt:lpstr>
      <vt:lpstr>Wingdings</vt:lpstr>
      <vt:lpstr>Organic</vt:lpstr>
      <vt:lpstr>Urban Challenges</vt:lpstr>
      <vt:lpstr> </vt:lpstr>
      <vt:lpstr>Urban Sprawl</vt:lpstr>
      <vt:lpstr>PowerPoint Presentation</vt:lpstr>
      <vt:lpstr>Nature &amp; Scope </vt:lpstr>
      <vt:lpstr>Nature &amp; Scope</vt:lpstr>
      <vt:lpstr>Examples</vt:lpstr>
      <vt:lpstr>Nature &amp; Scope</vt:lpstr>
      <vt:lpstr>Causes</vt:lpstr>
      <vt:lpstr>Causes</vt:lpstr>
      <vt:lpstr>Causes</vt:lpstr>
      <vt:lpstr>Implications</vt:lpstr>
      <vt:lpstr>Implications</vt:lpstr>
      <vt:lpstr>Implications</vt:lpstr>
      <vt:lpstr>Implications</vt:lpstr>
      <vt:lpstr>SEE - Costs</vt:lpstr>
      <vt:lpstr>SEE - Costs</vt:lpstr>
      <vt:lpstr>SEE - Costs</vt:lpstr>
      <vt:lpstr>Planning Strategies</vt:lpstr>
      <vt:lpstr>Planning Strategies</vt:lpstr>
      <vt:lpstr>Planning Strategies</vt:lpstr>
      <vt:lpstr>Planning Strategies –  Perth and Peel @3.5 Million</vt:lpstr>
      <vt:lpstr>Planning Strategies –  Perth and Peel @3.5 Million</vt:lpstr>
      <vt:lpstr>Planning Strategies</vt:lpstr>
      <vt:lpstr>STAKEHOLDERS</vt:lpstr>
      <vt:lpstr>Article: Ninety-four percent of Perth councils fail to hit new housing targets.  By: Emma Young, Hamish Hastie, David Allan-Petale and Nathan Hondros &amp; Conal Hanna  (September 3, 2018)</vt:lpstr>
      <vt:lpstr>Comparing Planning Strategies –  Other cities in and out of Australia</vt:lpstr>
      <vt:lpstr>Case Study – Manila, Philippines</vt:lpstr>
      <vt:lpstr>Congestion </vt:lpstr>
      <vt:lpstr>What is it?</vt:lpstr>
      <vt:lpstr>What happens?</vt:lpstr>
      <vt:lpstr>When does it happen? Congestion </vt:lpstr>
      <vt:lpstr>Why?</vt:lpstr>
      <vt:lpstr>Nature &amp; Scope </vt:lpstr>
      <vt:lpstr>PowerPoint Presentation</vt:lpstr>
      <vt:lpstr>Causes</vt:lpstr>
      <vt:lpstr>Causes</vt:lpstr>
      <vt:lpstr>Causes</vt:lpstr>
      <vt:lpstr>Causes</vt:lpstr>
      <vt:lpstr>Implications</vt:lpstr>
      <vt:lpstr>Implications</vt:lpstr>
      <vt:lpstr>Planning Strategies –  METRONET</vt:lpstr>
      <vt:lpstr>METRONET</vt:lpstr>
      <vt:lpstr>METRONET</vt:lpstr>
      <vt:lpstr>Melbourne – Addressing the Urban Challenges</vt:lpstr>
      <vt:lpstr>Measures to manage congestion in Singapore</vt:lpstr>
      <vt:lpstr>Measures to manage congestion in Singapore</vt:lpstr>
      <vt:lpstr>Measures to manage congestion in Singapore</vt:lpstr>
      <vt:lpstr>Measures to manage congestion in Singapore</vt:lpstr>
      <vt:lpstr>Transportation</vt:lpstr>
      <vt:lpstr>Over to you…</vt:lpstr>
      <vt:lpstr>Sustainability –  Gateway WA Project</vt:lpstr>
      <vt:lpstr>Planning Strategies – Forrestfield Airport Link</vt:lpstr>
      <vt:lpstr>Planning Strategies –  Metronet</vt:lpstr>
      <vt:lpstr>Metronet </vt:lpstr>
      <vt:lpstr>Planning Strategies – METRONET</vt:lpstr>
      <vt:lpstr>Housing</vt:lpstr>
      <vt:lpstr>Over to you…</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Sprawl</dc:title>
  <dc:creator>RINTOUL Brooke [Narrogin Senior High School]</dc:creator>
  <cp:lastModifiedBy>RINTOUL Brooke [Narrogin Senior High School]</cp:lastModifiedBy>
  <cp:revision>63</cp:revision>
  <dcterms:created xsi:type="dcterms:W3CDTF">2018-08-20T01:50:21Z</dcterms:created>
  <dcterms:modified xsi:type="dcterms:W3CDTF">2019-09-04T09:08:22Z</dcterms:modified>
</cp:coreProperties>
</file>