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3"/>
  </p:handoutMasterIdLst>
  <p:sldIdLst>
    <p:sldId id="256" r:id="rId2"/>
    <p:sldId id="257" r:id="rId3"/>
    <p:sldId id="258" r:id="rId4"/>
    <p:sldId id="260" r:id="rId5"/>
    <p:sldId id="261" r:id="rId6"/>
    <p:sldId id="262" r:id="rId7"/>
    <p:sldId id="278" r:id="rId8"/>
    <p:sldId id="263" r:id="rId9"/>
    <p:sldId id="266" r:id="rId10"/>
    <p:sldId id="267" r:id="rId11"/>
    <p:sldId id="268" r:id="rId12"/>
    <p:sldId id="279" r:id="rId13"/>
    <p:sldId id="269" r:id="rId14"/>
    <p:sldId id="270" r:id="rId15"/>
    <p:sldId id="280" r:id="rId16"/>
    <p:sldId id="271" r:id="rId17"/>
    <p:sldId id="272" r:id="rId18"/>
    <p:sldId id="273" r:id="rId19"/>
    <p:sldId id="281" r:id="rId20"/>
    <p:sldId id="274" r:id="rId21"/>
    <p:sldId id="277" r:id="rId22"/>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138"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3B7C2CD7-D619-4EE1-9630-EDAC0E4DD6BE}" type="datetimeFigureOut">
              <a:rPr lang="en-AU" smtClean="0"/>
              <a:t>3/07/2019</a:t>
            </a:fld>
            <a:endParaRPr lang="en-AU"/>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D096D7F3-CFE7-470C-9956-5208B2121C86}" type="slidenum">
              <a:rPr lang="en-AU" smtClean="0"/>
              <a:t>‹#›</a:t>
            </a:fld>
            <a:endParaRPr lang="en-AU"/>
          </a:p>
        </p:txBody>
      </p:sp>
    </p:spTree>
    <p:extLst>
      <p:ext uri="{BB962C8B-B14F-4D97-AF65-F5344CB8AC3E}">
        <p14:creationId xmlns:p14="http://schemas.microsoft.com/office/powerpoint/2010/main" val="368294164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7200" b="1" dirty="0" smtClean="0">
                <a:latin typeface="Arial Black" panose="020B0A04020102020204" pitchFamily="34" charset="0"/>
              </a:rPr>
              <a:t>Urban Processes </a:t>
            </a:r>
            <a:endParaRPr lang="en-AU" sz="7200" b="1" dirty="0">
              <a:latin typeface="Arial Black" panose="020B0A04020102020204" pitchFamily="34" charset="0"/>
            </a:endParaRPr>
          </a:p>
        </p:txBody>
      </p:sp>
      <p:sp>
        <p:nvSpPr>
          <p:cNvPr id="3" name="Subtitle 2"/>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399460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Problems associated with Urban Sprawl in the Perth Metropolitan Area</a:t>
            </a:r>
            <a:endParaRPr lang="en-AU" dirty="0"/>
          </a:p>
        </p:txBody>
      </p:sp>
      <p:sp>
        <p:nvSpPr>
          <p:cNvPr id="3" name="Content Placeholder 2"/>
          <p:cNvSpPr>
            <a:spLocks noGrp="1"/>
          </p:cNvSpPr>
          <p:nvPr>
            <p:ph idx="1"/>
          </p:nvPr>
        </p:nvSpPr>
        <p:spPr>
          <a:xfrm>
            <a:off x="1475432" y="2418424"/>
            <a:ext cx="10018713" cy="3124201"/>
          </a:xfrm>
        </p:spPr>
        <p:txBody>
          <a:bodyPr>
            <a:normAutofit lnSpcReduction="10000"/>
          </a:bodyPr>
          <a:lstStyle/>
          <a:p>
            <a:r>
              <a:rPr lang="en-AU" dirty="0" smtClean="0"/>
              <a:t>The outward low-density spread of Perth has resulted in the over-reliance on cars.</a:t>
            </a:r>
            <a:r>
              <a:rPr lang="en-AU" dirty="0"/>
              <a:t> </a:t>
            </a:r>
            <a:r>
              <a:rPr lang="en-AU" dirty="0" smtClean="0"/>
              <a:t>Increased travel time, further traffic congestion, increased fuel use or consumption, loss of productivity and pollution.</a:t>
            </a:r>
          </a:p>
          <a:p>
            <a:r>
              <a:rPr lang="en-AU" dirty="0" smtClean="0"/>
              <a:t>Cost – very expensive to develop new residential land on the periphery (edge) of Perth. Results in the development of new infrastructure and thus means provision of services and amenities must take place. This includes sewage, water, electricity, public transport, schools, hospitals and road networks.</a:t>
            </a:r>
          </a:p>
        </p:txBody>
      </p:sp>
    </p:spTree>
    <p:extLst>
      <p:ext uri="{BB962C8B-B14F-4D97-AF65-F5344CB8AC3E}">
        <p14:creationId xmlns:p14="http://schemas.microsoft.com/office/powerpoint/2010/main" val="4218838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943" y="722789"/>
            <a:ext cx="10018713" cy="3124201"/>
          </a:xfrm>
        </p:spPr>
        <p:txBody>
          <a:bodyPr/>
          <a:lstStyle/>
          <a:p>
            <a:r>
              <a:rPr lang="en-AU" dirty="0" smtClean="0"/>
              <a:t>Increasing urban sprawl often impacts on the RUF. Particularly arable land, which is often used for intensive agriculture, such as market gardens, floriculture, orchards, viticulture. </a:t>
            </a:r>
          </a:p>
          <a:p>
            <a:r>
              <a:rPr lang="en-AU" dirty="0" smtClean="0"/>
              <a:t>Time – the development of new suburbs on the edge (periphery) takes time to develop. Often means poor provision of services, including transport and limited employment opportunities.  </a:t>
            </a:r>
            <a:endParaRPr lang="en-AU" dirty="0"/>
          </a:p>
        </p:txBody>
      </p:sp>
    </p:spTree>
    <p:extLst>
      <p:ext uri="{BB962C8B-B14F-4D97-AF65-F5344CB8AC3E}">
        <p14:creationId xmlns:p14="http://schemas.microsoft.com/office/powerpoint/2010/main" val="1339861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a:t>
            </a:r>
            <a:endParaRPr lang="en-AU" dirty="0"/>
          </a:p>
        </p:txBody>
      </p:sp>
      <p:sp>
        <p:nvSpPr>
          <p:cNvPr id="3" name="Content Placeholder 2"/>
          <p:cNvSpPr>
            <a:spLocks noGrp="1"/>
          </p:cNvSpPr>
          <p:nvPr>
            <p:ph idx="1"/>
          </p:nvPr>
        </p:nvSpPr>
        <p:spPr/>
        <p:txBody>
          <a:bodyPr/>
          <a:lstStyle/>
          <a:p>
            <a:r>
              <a:rPr lang="en-AU" dirty="0" smtClean="0"/>
              <a:t>All of Australia’s capital cities experience sprawl – prevalent in Melbourne, Sydney and Perth</a:t>
            </a:r>
          </a:p>
          <a:p>
            <a:r>
              <a:rPr lang="en-AU" dirty="0" smtClean="0"/>
              <a:t>Smaller urban places – e.g. Pinjarra and Waroona (SW of W.A) growing and expanding on once rural land uses.</a:t>
            </a:r>
            <a:endParaRPr lang="en-AU" dirty="0"/>
          </a:p>
        </p:txBody>
      </p:sp>
    </p:spTree>
    <p:extLst>
      <p:ext uri="{BB962C8B-B14F-4D97-AF65-F5344CB8AC3E}">
        <p14:creationId xmlns:p14="http://schemas.microsoft.com/office/powerpoint/2010/main" val="60185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5400" b="1" dirty="0" smtClean="0"/>
              <a:t>Planning</a:t>
            </a:r>
            <a:endParaRPr lang="en-AU" sz="5400" b="1" dirty="0"/>
          </a:p>
        </p:txBody>
      </p:sp>
      <p:sp>
        <p:nvSpPr>
          <p:cNvPr id="3" name="Content Placeholder 2"/>
          <p:cNvSpPr>
            <a:spLocks noGrp="1"/>
          </p:cNvSpPr>
          <p:nvPr>
            <p:ph idx="1"/>
          </p:nvPr>
        </p:nvSpPr>
        <p:spPr/>
        <p:txBody>
          <a:bodyPr/>
          <a:lstStyle/>
          <a:p>
            <a:r>
              <a:rPr lang="en-AU" dirty="0" smtClean="0"/>
              <a:t>Planning is the deliberate process of grouping together like functions.</a:t>
            </a:r>
          </a:p>
          <a:p>
            <a:r>
              <a:rPr lang="en-AU" dirty="0" smtClean="0"/>
              <a:t>Areas are set aside for particular land uses, such as industrial areas.</a:t>
            </a:r>
          </a:p>
          <a:p>
            <a:r>
              <a:rPr lang="en-AU" dirty="0" smtClean="0"/>
              <a:t>Designed to segregate incompatible functions in attempt to minimise conflict. An example of this would be industrial and residential.</a:t>
            </a:r>
          </a:p>
          <a:p>
            <a:r>
              <a:rPr lang="en-AU" dirty="0" smtClean="0"/>
              <a:t>Process whereby incompatible functions repel each other is referred to as segregation. </a:t>
            </a:r>
            <a:endParaRPr lang="en-AU" dirty="0"/>
          </a:p>
        </p:txBody>
      </p:sp>
    </p:spTree>
    <p:extLst>
      <p:ext uri="{BB962C8B-B14F-4D97-AF65-F5344CB8AC3E}">
        <p14:creationId xmlns:p14="http://schemas.microsoft.com/office/powerpoint/2010/main" val="1225925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5400" b="1" dirty="0" smtClean="0"/>
              <a:t>Invasion and Succession</a:t>
            </a:r>
            <a:endParaRPr lang="en-AU" sz="5400" b="1" dirty="0"/>
          </a:p>
        </p:txBody>
      </p:sp>
      <p:sp>
        <p:nvSpPr>
          <p:cNvPr id="3" name="Content Placeholder 2"/>
          <p:cNvSpPr>
            <a:spLocks noGrp="1"/>
          </p:cNvSpPr>
          <p:nvPr>
            <p:ph idx="1"/>
          </p:nvPr>
        </p:nvSpPr>
        <p:spPr/>
        <p:txBody>
          <a:bodyPr>
            <a:normAutofit fontScale="77500" lnSpcReduction="20000"/>
          </a:bodyPr>
          <a:lstStyle/>
          <a:p>
            <a:r>
              <a:rPr lang="en-AU" b="1" dirty="0" smtClean="0"/>
              <a:t>Invasion</a:t>
            </a:r>
            <a:r>
              <a:rPr lang="en-AU" dirty="0" smtClean="0"/>
              <a:t> is the process by which one function moves into an area occupied by another different type of land use. For example – commercial activities moving into a suburb that was once dominated by a residential function. Or RUF being invaded by urban land uses.</a:t>
            </a:r>
          </a:p>
          <a:p>
            <a:r>
              <a:rPr lang="en-AU" b="1" dirty="0" smtClean="0"/>
              <a:t>Succession</a:t>
            </a:r>
            <a:r>
              <a:rPr lang="en-AU" dirty="0" smtClean="0"/>
              <a:t> occurs when the process of invasion is complete and all evidence of the original function has completely disappeared. For examples Armadale road, previous agricultural land has been taken over by Industrial and Residential land uses. New housing usually develops on what was usually rural land on the edges of the urban area where land is cheaper.</a:t>
            </a:r>
          </a:p>
          <a:p>
            <a:r>
              <a:rPr lang="en-AU" b="1" dirty="0" smtClean="0"/>
              <a:t>Example – </a:t>
            </a:r>
            <a:r>
              <a:rPr lang="en-AU" dirty="0" smtClean="0"/>
              <a:t>Professionals, such as specialist doctors, architects, engineers have offices in West Perth that were formerly houses (residential). </a:t>
            </a:r>
          </a:p>
          <a:p>
            <a:r>
              <a:rPr lang="en-AU" b="1" dirty="0" smtClean="0"/>
              <a:t>Narrogin examples – Can you think of any?</a:t>
            </a:r>
            <a:endParaRPr lang="en-AU" b="1" dirty="0"/>
          </a:p>
        </p:txBody>
      </p:sp>
    </p:spTree>
    <p:extLst>
      <p:ext uri="{BB962C8B-B14F-4D97-AF65-F5344CB8AC3E}">
        <p14:creationId xmlns:p14="http://schemas.microsoft.com/office/powerpoint/2010/main" val="3355756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a:t>
            </a:r>
            <a:endParaRPr lang="en-AU" dirty="0"/>
          </a:p>
        </p:txBody>
      </p:sp>
      <p:sp>
        <p:nvSpPr>
          <p:cNvPr id="3" name="Content Placeholder 2"/>
          <p:cNvSpPr>
            <a:spLocks noGrp="1"/>
          </p:cNvSpPr>
          <p:nvPr>
            <p:ph idx="1"/>
          </p:nvPr>
        </p:nvSpPr>
        <p:spPr/>
        <p:txBody>
          <a:bodyPr/>
          <a:lstStyle/>
          <a:p>
            <a:r>
              <a:rPr lang="en-AU" dirty="0" smtClean="0"/>
              <a:t>Invasion – e.g. RUF – small rural plots such as market gardens – invaded by residential</a:t>
            </a:r>
          </a:p>
          <a:p>
            <a:r>
              <a:rPr lang="en-AU" dirty="0" smtClean="0"/>
              <a:t>Succession – suburbs such as Lansdale (north) and Baldivis (south) – Residential.</a:t>
            </a:r>
          </a:p>
          <a:p>
            <a:r>
              <a:rPr lang="en-AU" dirty="0" smtClean="0"/>
              <a:t>Typically occurs in the Inner Mixed Zone (IMZ)</a:t>
            </a:r>
          </a:p>
        </p:txBody>
      </p:sp>
    </p:spTree>
    <p:extLst>
      <p:ext uri="{BB962C8B-B14F-4D97-AF65-F5344CB8AC3E}">
        <p14:creationId xmlns:p14="http://schemas.microsoft.com/office/powerpoint/2010/main" val="280881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5400" b="1" dirty="0" smtClean="0"/>
              <a:t>Inertia</a:t>
            </a:r>
            <a:endParaRPr lang="en-AU" sz="5400" b="1" dirty="0"/>
          </a:p>
        </p:txBody>
      </p:sp>
      <p:sp>
        <p:nvSpPr>
          <p:cNvPr id="3" name="Content Placeholder 2"/>
          <p:cNvSpPr>
            <a:spLocks noGrp="1"/>
          </p:cNvSpPr>
          <p:nvPr>
            <p:ph idx="1"/>
          </p:nvPr>
        </p:nvSpPr>
        <p:spPr>
          <a:xfrm>
            <a:off x="1484310" y="2166151"/>
            <a:ext cx="10018713" cy="3625049"/>
          </a:xfrm>
        </p:spPr>
        <p:txBody>
          <a:bodyPr>
            <a:normAutofit fontScale="85000" lnSpcReduction="20000"/>
          </a:bodyPr>
          <a:lstStyle/>
          <a:p>
            <a:r>
              <a:rPr lang="en-AU" dirty="0" smtClean="0"/>
              <a:t>Inertia is the tendency of an object to remain in a location and resist being moved even if the location is no longer economically viable.</a:t>
            </a:r>
          </a:p>
          <a:p>
            <a:r>
              <a:rPr lang="en-AU" dirty="0" smtClean="0"/>
              <a:t>There may be a cultural or historical aspects as to why it remains. </a:t>
            </a:r>
          </a:p>
          <a:p>
            <a:r>
              <a:rPr lang="en-AU" dirty="0" smtClean="0"/>
              <a:t>It is the process which results in functions wanting to stay put and not relocate even if the original reasons for their establishment in the area are no longer evident or important. </a:t>
            </a:r>
          </a:p>
          <a:p>
            <a:r>
              <a:rPr lang="en-AU" dirty="0" smtClean="0"/>
              <a:t>The cost of relocating prohibits it from moving.</a:t>
            </a:r>
          </a:p>
          <a:p>
            <a:r>
              <a:rPr lang="en-AU" dirty="0" smtClean="0"/>
              <a:t>This process acts to limit change within an urban or rural area.</a:t>
            </a:r>
          </a:p>
          <a:p>
            <a:r>
              <a:rPr lang="en-AU" dirty="0" smtClean="0"/>
              <a:t>In many rural and urban environments older buildings, often those that have been heritage listed, remain in the original place, due to cultural factors and reasons. </a:t>
            </a:r>
          </a:p>
          <a:p>
            <a:r>
              <a:rPr lang="en-AU" dirty="0" err="1" smtClean="0"/>
              <a:t>Eg</a:t>
            </a:r>
            <a:r>
              <a:rPr lang="en-AU" dirty="0" smtClean="0"/>
              <a:t>. The Cloisters, St Georges Terrace</a:t>
            </a:r>
          </a:p>
          <a:p>
            <a:pPr marL="0" indent="0">
              <a:buNone/>
            </a:pPr>
            <a:endParaRPr lang="en-AU" dirty="0"/>
          </a:p>
        </p:txBody>
      </p:sp>
    </p:spTree>
    <p:extLst>
      <p:ext uri="{BB962C8B-B14F-4D97-AF65-F5344CB8AC3E}">
        <p14:creationId xmlns:p14="http://schemas.microsoft.com/office/powerpoint/2010/main" val="1574407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of Inertia in Perth</a:t>
            </a:r>
            <a:endParaRPr lang="en-AU" dirty="0"/>
          </a:p>
        </p:txBody>
      </p:sp>
      <p:sp>
        <p:nvSpPr>
          <p:cNvPr id="3" name="Content Placeholder 2"/>
          <p:cNvSpPr>
            <a:spLocks noGrp="1"/>
          </p:cNvSpPr>
          <p:nvPr>
            <p:ph idx="1"/>
          </p:nvPr>
        </p:nvSpPr>
        <p:spPr/>
        <p:txBody>
          <a:bodyPr/>
          <a:lstStyle/>
          <a:p>
            <a:r>
              <a:rPr lang="en-AU" dirty="0" smtClean="0"/>
              <a:t>Perth Zoo’s location in South Perth – longstanding location</a:t>
            </a:r>
          </a:p>
          <a:p>
            <a:r>
              <a:rPr lang="en-AU" dirty="0" smtClean="0"/>
              <a:t>Perth Old Boys School – St Georges Terrace</a:t>
            </a:r>
          </a:p>
          <a:p>
            <a:r>
              <a:rPr lang="en-AU" dirty="0" smtClean="0"/>
              <a:t>St Mary’s Cathedral remaining on the edge of the CBD.</a:t>
            </a:r>
          </a:p>
          <a:p>
            <a:r>
              <a:rPr lang="en-AU" dirty="0" smtClean="0"/>
              <a:t>East Perth Cemetery</a:t>
            </a:r>
          </a:p>
          <a:p>
            <a:pPr marL="0" indent="0">
              <a:buNone/>
            </a:pPr>
            <a:endParaRPr lang="en-AU" dirty="0"/>
          </a:p>
        </p:txBody>
      </p:sp>
    </p:spTree>
    <p:extLst>
      <p:ext uri="{BB962C8B-B14F-4D97-AF65-F5344CB8AC3E}">
        <p14:creationId xmlns:p14="http://schemas.microsoft.com/office/powerpoint/2010/main" val="4002039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5400" b="1" dirty="0" smtClean="0"/>
              <a:t>Renewal</a:t>
            </a:r>
            <a:endParaRPr lang="en-AU" sz="5400" b="1" dirty="0"/>
          </a:p>
        </p:txBody>
      </p:sp>
      <p:sp>
        <p:nvSpPr>
          <p:cNvPr id="3" name="Content Placeholder 2"/>
          <p:cNvSpPr>
            <a:spLocks noGrp="1"/>
          </p:cNvSpPr>
          <p:nvPr>
            <p:ph idx="1"/>
          </p:nvPr>
        </p:nvSpPr>
        <p:spPr/>
        <p:txBody>
          <a:bodyPr>
            <a:normAutofit fontScale="92500"/>
          </a:bodyPr>
          <a:lstStyle/>
          <a:p>
            <a:r>
              <a:rPr lang="en-AU" dirty="0" smtClean="0"/>
              <a:t>Urban renewal  involves the redevelopment and upgrading of blighted areas.</a:t>
            </a:r>
          </a:p>
          <a:p>
            <a:r>
              <a:rPr lang="en-AU" dirty="0" smtClean="0"/>
              <a:t>Old buildings are demolished and new ones are built and erected.</a:t>
            </a:r>
          </a:p>
          <a:p>
            <a:r>
              <a:rPr lang="en-AU" dirty="0" smtClean="0"/>
              <a:t>Occurs largely as a result of the need for space as functions develop and expand.</a:t>
            </a:r>
          </a:p>
          <a:p>
            <a:r>
              <a:rPr lang="en-AU" dirty="0" smtClean="0"/>
              <a:t>Has occurred in East Perth where a blighted area of land previously occupied by rundown industrial facilities, and old residential has been developed. </a:t>
            </a:r>
          </a:p>
          <a:p>
            <a:r>
              <a:rPr lang="en-AU" dirty="0" smtClean="0"/>
              <a:t>Renewal projects are often government funded and led, as they often require large financial backing and </a:t>
            </a:r>
            <a:r>
              <a:rPr lang="en-AU" smtClean="0"/>
              <a:t>a coordinated </a:t>
            </a:r>
            <a:r>
              <a:rPr lang="en-AU" dirty="0" smtClean="0"/>
              <a:t>approach. </a:t>
            </a:r>
          </a:p>
          <a:p>
            <a:pPr marL="0" indent="0">
              <a:buNone/>
            </a:pPr>
            <a:endParaRPr lang="en-AU" dirty="0"/>
          </a:p>
        </p:txBody>
      </p:sp>
    </p:spTree>
    <p:extLst>
      <p:ext uri="{BB962C8B-B14F-4D97-AF65-F5344CB8AC3E}">
        <p14:creationId xmlns:p14="http://schemas.microsoft.com/office/powerpoint/2010/main" val="396981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a:t>
            </a:r>
            <a:br>
              <a:rPr lang="en-AU" dirty="0" smtClean="0"/>
            </a:br>
            <a:endParaRPr lang="en-AU" dirty="0"/>
          </a:p>
        </p:txBody>
      </p:sp>
      <p:sp>
        <p:nvSpPr>
          <p:cNvPr id="3" name="Content Placeholder 2"/>
          <p:cNvSpPr>
            <a:spLocks noGrp="1"/>
          </p:cNvSpPr>
          <p:nvPr>
            <p:ph idx="1"/>
          </p:nvPr>
        </p:nvSpPr>
        <p:spPr/>
        <p:txBody>
          <a:bodyPr/>
          <a:lstStyle/>
          <a:p>
            <a:r>
              <a:rPr lang="en-AU" dirty="0" smtClean="0"/>
              <a:t>Melbourne (Southbank and Docklands) – former rundown wharfs and maritime warehouses.</a:t>
            </a:r>
          </a:p>
          <a:p>
            <a:r>
              <a:rPr lang="en-AU" dirty="0" smtClean="0"/>
              <a:t>Renewal projects include the transformation of previous industrial areas into mixed use sites. </a:t>
            </a:r>
          </a:p>
          <a:p>
            <a:r>
              <a:rPr lang="en-AU" dirty="0" smtClean="0"/>
              <a:t>Esperance – foreshore </a:t>
            </a:r>
            <a:r>
              <a:rPr lang="en-AU" smtClean="0"/>
              <a:t>– parks/recreation/tourism</a:t>
            </a:r>
            <a:endParaRPr lang="en-AU"/>
          </a:p>
        </p:txBody>
      </p:sp>
    </p:spTree>
    <p:extLst>
      <p:ext uri="{BB962C8B-B14F-4D97-AF65-F5344CB8AC3E}">
        <p14:creationId xmlns:p14="http://schemas.microsoft.com/office/powerpoint/2010/main" val="290620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Urban Processes</a:t>
            </a:r>
            <a:endParaRPr lang="en-AU" dirty="0"/>
          </a:p>
        </p:txBody>
      </p:sp>
      <p:sp>
        <p:nvSpPr>
          <p:cNvPr id="3" name="Content Placeholder 2"/>
          <p:cNvSpPr>
            <a:spLocks noGrp="1"/>
          </p:cNvSpPr>
          <p:nvPr>
            <p:ph sz="half" idx="1"/>
          </p:nvPr>
        </p:nvSpPr>
        <p:spPr>
          <a:xfrm>
            <a:off x="1484311" y="2195945"/>
            <a:ext cx="4895055" cy="3124201"/>
          </a:xfrm>
        </p:spPr>
        <p:txBody>
          <a:bodyPr>
            <a:normAutofit/>
          </a:bodyPr>
          <a:lstStyle/>
          <a:p>
            <a:r>
              <a:rPr lang="en-AU" sz="2800" dirty="0" smtClean="0"/>
              <a:t>Various processes have been at work in cities, such as Perth over a period of time.</a:t>
            </a:r>
          </a:p>
          <a:p>
            <a:r>
              <a:rPr lang="en-AU" sz="2800" dirty="0" smtClean="0"/>
              <a:t>Processes can account for the differential pattern of land use that exists today.</a:t>
            </a:r>
            <a:endParaRPr lang="en-AU" sz="2800" dirty="0"/>
          </a:p>
        </p:txBody>
      </p:sp>
      <p:sp>
        <p:nvSpPr>
          <p:cNvPr id="4" name="Content Placeholder 3"/>
          <p:cNvSpPr>
            <a:spLocks noGrp="1"/>
          </p:cNvSpPr>
          <p:nvPr>
            <p:ph sz="half" idx="2"/>
          </p:nvPr>
        </p:nvSpPr>
        <p:spPr/>
        <p:txBody>
          <a:bodyPr>
            <a:noAutofit/>
          </a:bodyPr>
          <a:lstStyle/>
          <a:p>
            <a:r>
              <a:rPr lang="en-AU" sz="2800" dirty="0" smtClean="0"/>
              <a:t>The processes have been responsible for grouping like functions together into definite zones of concentration, sorting these zones into definite arrangement and for changing functions within Perth.</a:t>
            </a:r>
            <a:endParaRPr lang="en-AU" sz="2800" dirty="0"/>
          </a:p>
        </p:txBody>
      </p:sp>
    </p:spTree>
    <p:extLst>
      <p:ext uri="{BB962C8B-B14F-4D97-AF65-F5344CB8AC3E}">
        <p14:creationId xmlns:p14="http://schemas.microsoft.com/office/powerpoint/2010/main" val="2335513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5400" b="1" dirty="0" smtClean="0"/>
              <a:t>Agglomeration</a:t>
            </a:r>
            <a:endParaRPr lang="en-AU" sz="5400" b="1" dirty="0"/>
          </a:p>
        </p:txBody>
      </p:sp>
      <p:sp>
        <p:nvSpPr>
          <p:cNvPr id="4" name="Content Placeholder 3"/>
          <p:cNvSpPr>
            <a:spLocks noGrp="1"/>
          </p:cNvSpPr>
          <p:nvPr>
            <p:ph idx="1"/>
          </p:nvPr>
        </p:nvSpPr>
        <p:spPr>
          <a:xfrm>
            <a:off x="1484310" y="2104009"/>
            <a:ext cx="10018713" cy="3687192"/>
          </a:xfrm>
        </p:spPr>
        <p:txBody>
          <a:bodyPr>
            <a:normAutofit fontScale="92500" lnSpcReduction="20000"/>
          </a:bodyPr>
          <a:lstStyle/>
          <a:p>
            <a:r>
              <a:rPr lang="en-AU" dirty="0" smtClean="0"/>
              <a:t>Agglomeration is when similar functions cluster or group together.</a:t>
            </a:r>
          </a:p>
          <a:p>
            <a:r>
              <a:rPr lang="en-AU" dirty="0" smtClean="0"/>
              <a:t>Is the tendency for similar land uses to gather in the same area to make better use of services and any specific requirements. </a:t>
            </a:r>
          </a:p>
          <a:p>
            <a:r>
              <a:rPr lang="en-AU" dirty="0" smtClean="0"/>
              <a:t>A group of similar, but not necessarily the same, land uses that located in the same area in order to benefit from common infrastructure and each other’s operations. For example most industrial areas.</a:t>
            </a:r>
            <a:endParaRPr lang="en-AU" dirty="0"/>
          </a:p>
          <a:p>
            <a:r>
              <a:rPr lang="en-AU" dirty="0" smtClean="0"/>
              <a:t>Industrial areas, such as near the airport make use of the same infrastructure, including equipment supply, specialist trades, transport links. </a:t>
            </a:r>
          </a:p>
          <a:p>
            <a:r>
              <a:rPr lang="en-AU" dirty="0" smtClean="0"/>
              <a:t>The grouping together of different or related land use functions that benefit from each other’s operations or share common infrastructure. An example is Welshpool, this industrial area shares common transport links, such as wider roads etc.</a:t>
            </a:r>
            <a:endParaRPr lang="en-AU" dirty="0"/>
          </a:p>
        </p:txBody>
      </p:sp>
    </p:spTree>
    <p:extLst>
      <p:ext uri="{BB962C8B-B14F-4D97-AF65-F5344CB8AC3E}">
        <p14:creationId xmlns:p14="http://schemas.microsoft.com/office/powerpoint/2010/main" val="1124303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4411" y="705034"/>
            <a:ext cx="10018713" cy="3124201"/>
          </a:xfrm>
        </p:spPr>
        <p:txBody>
          <a:bodyPr/>
          <a:lstStyle/>
          <a:p>
            <a:r>
              <a:rPr lang="en-AU" dirty="0" smtClean="0"/>
              <a:t>Agglomeration – occurs in rural locations, where service centres cater for the needs of farming communities. Includes the situation where agricultural based businesses locate on the edge of small country towns.</a:t>
            </a:r>
          </a:p>
        </p:txBody>
      </p:sp>
    </p:spTree>
    <p:extLst>
      <p:ext uri="{BB962C8B-B14F-4D97-AF65-F5344CB8AC3E}">
        <p14:creationId xmlns:p14="http://schemas.microsoft.com/office/powerpoint/2010/main" val="328722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5400" b="1" dirty="0" smtClean="0"/>
              <a:t>Land Use Competition</a:t>
            </a:r>
            <a:endParaRPr lang="en-AU" sz="5400" b="1" dirty="0"/>
          </a:p>
        </p:txBody>
      </p:sp>
      <p:sp>
        <p:nvSpPr>
          <p:cNvPr id="3" name="Content Placeholder 2"/>
          <p:cNvSpPr>
            <a:spLocks noGrp="1"/>
          </p:cNvSpPr>
          <p:nvPr>
            <p:ph idx="1"/>
          </p:nvPr>
        </p:nvSpPr>
        <p:spPr>
          <a:xfrm>
            <a:off x="1484310" y="2175164"/>
            <a:ext cx="10018713" cy="4391891"/>
          </a:xfrm>
        </p:spPr>
        <p:txBody>
          <a:bodyPr>
            <a:normAutofit lnSpcReduction="10000"/>
          </a:bodyPr>
          <a:lstStyle/>
          <a:p>
            <a:r>
              <a:rPr lang="en-AU" dirty="0" smtClean="0"/>
              <a:t>Land Use Competition refers to the sorting out process whereby functions arrange themselves into a series of concentric zones according to their ability to earn economic rent.</a:t>
            </a:r>
          </a:p>
          <a:p>
            <a:r>
              <a:rPr lang="en-AU" dirty="0" smtClean="0"/>
              <a:t>Economic rent – is the expected return from occupying a given area or space.</a:t>
            </a:r>
          </a:p>
          <a:p>
            <a:r>
              <a:rPr lang="en-AU" dirty="0" smtClean="0"/>
              <a:t>Accessibility influences land values and in turn land use.</a:t>
            </a:r>
          </a:p>
          <a:p>
            <a:r>
              <a:rPr lang="en-AU" dirty="0" smtClean="0"/>
              <a:t>The most desirable location for any function is the city centre as it is the most accessible point.</a:t>
            </a:r>
          </a:p>
          <a:p>
            <a:r>
              <a:rPr lang="en-AU" dirty="0" smtClean="0"/>
              <a:t>Competition for the limited space available in the city centre forces up property values.</a:t>
            </a:r>
          </a:p>
          <a:p>
            <a:pPr marL="0" indent="0">
              <a:buNone/>
            </a:pPr>
            <a:endParaRPr lang="en-AU" dirty="0"/>
          </a:p>
        </p:txBody>
      </p:sp>
    </p:spTree>
    <p:extLst>
      <p:ext uri="{BB962C8B-B14F-4D97-AF65-F5344CB8AC3E}">
        <p14:creationId xmlns:p14="http://schemas.microsoft.com/office/powerpoint/2010/main" val="2620532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583" y="1988127"/>
            <a:ext cx="10018713" cy="3124201"/>
          </a:xfrm>
        </p:spPr>
        <p:txBody>
          <a:bodyPr/>
          <a:lstStyle/>
          <a:p>
            <a:r>
              <a:rPr lang="en-AU" dirty="0" smtClean="0"/>
              <a:t>Only space intensive functions capable of yielding higher economic rent, such as commercial can afford an inner city location. For example – CBD. Functions include retail, banking and financial institutions.</a:t>
            </a:r>
          </a:p>
          <a:p>
            <a:pPr marL="0" indent="0">
              <a:buNone/>
            </a:pPr>
            <a:endParaRPr lang="en-AU" dirty="0"/>
          </a:p>
          <a:p>
            <a:r>
              <a:rPr lang="en-AU" dirty="0" smtClean="0"/>
              <a:t>More space extensive functions capable of yielding lower economic rents, such as industrial locate further away from the city centre, such as Welshpool. Often require more land and thus need to locate further out. </a:t>
            </a:r>
          </a:p>
          <a:p>
            <a:endParaRPr lang="en-AU" dirty="0"/>
          </a:p>
        </p:txBody>
      </p:sp>
    </p:spTree>
    <p:extLst>
      <p:ext uri="{BB962C8B-B14F-4D97-AF65-F5344CB8AC3E}">
        <p14:creationId xmlns:p14="http://schemas.microsoft.com/office/powerpoint/2010/main" val="1210323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438" y="796635"/>
            <a:ext cx="10018713" cy="3124201"/>
          </a:xfrm>
        </p:spPr>
        <p:txBody>
          <a:bodyPr/>
          <a:lstStyle/>
          <a:p>
            <a:r>
              <a:rPr lang="en-AU" dirty="0" smtClean="0"/>
              <a:t>Land Use Competition is the process that controls which function obtains the use of an area of land. </a:t>
            </a:r>
          </a:p>
          <a:p>
            <a:r>
              <a:rPr lang="en-AU" dirty="0" smtClean="0"/>
              <a:t>The user who is prepared to pay the most in rent (or ownership) will, unless some other process overrides it, control the use to which the land is put.</a:t>
            </a:r>
          </a:p>
          <a:p>
            <a:r>
              <a:rPr lang="en-AU" dirty="0" smtClean="0"/>
              <a:t>The economic rent for land earned from a business is greater than most people can afford for housing as business can use land more intensively by building upwards (vertical zonation) and/or using small areas for shops.</a:t>
            </a:r>
            <a:endParaRPr lang="en-AU" dirty="0"/>
          </a:p>
        </p:txBody>
      </p:sp>
    </p:spTree>
    <p:extLst>
      <p:ext uri="{BB962C8B-B14F-4D97-AF65-F5344CB8AC3E}">
        <p14:creationId xmlns:p14="http://schemas.microsoft.com/office/powerpoint/2010/main" val="1888473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Text Definition – </a:t>
            </a:r>
            <a:r>
              <a:rPr lang="en-AU" b="1" dirty="0" smtClean="0"/>
              <a:t>Land Use Competition</a:t>
            </a:r>
            <a:endParaRPr lang="en-AU" b="1" dirty="0"/>
          </a:p>
        </p:txBody>
      </p:sp>
      <p:sp>
        <p:nvSpPr>
          <p:cNvPr id="3" name="Content Placeholder 2"/>
          <p:cNvSpPr>
            <a:spLocks noGrp="1"/>
          </p:cNvSpPr>
          <p:nvPr>
            <p:ph idx="1"/>
          </p:nvPr>
        </p:nvSpPr>
        <p:spPr/>
        <p:txBody>
          <a:bodyPr/>
          <a:lstStyle/>
          <a:p>
            <a:r>
              <a:rPr lang="en-AU" dirty="0" smtClean="0"/>
              <a:t>Page 212 – </a:t>
            </a:r>
            <a:r>
              <a:rPr lang="en-AU" b="1" i="1" dirty="0" smtClean="0"/>
              <a:t>WA ATAR Geography Units 3 &amp; 4. (GAWA –  2016)</a:t>
            </a:r>
          </a:p>
          <a:p>
            <a:pPr marL="0" indent="0">
              <a:buNone/>
            </a:pPr>
            <a:endParaRPr lang="en-AU" dirty="0"/>
          </a:p>
          <a:p>
            <a:pPr>
              <a:buFont typeface="Wingdings" panose="05000000000000000000" pitchFamily="2" charset="2"/>
              <a:buChar char="v"/>
            </a:pPr>
            <a:r>
              <a:rPr lang="en-AU" dirty="0" smtClean="0"/>
              <a:t> When more than one land use can benefit from a particular location then competition for that location occurs. This has the effect of driving land prices up. Usually the land use that can deliver the highest return on investment will locate there. </a:t>
            </a:r>
          </a:p>
          <a:p>
            <a:pPr marL="0" indent="0">
              <a:buNone/>
            </a:pPr>
            <a:endParaRPr lang="en-AU" dirty="0"/>
          </a:p>
        </p:txBody>
      </p:sp>
    </p:spTree>
    <p:extLst>
      <p:ext uri="{BB962C8B-B14F-4D97-AF65-F5344CB8AC3E}">
        <p14:creationId xmlns:p14="http://schemas.microsoft.com/office/powerpoint/2010/main" val="354696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a:t>
            </a:r>
            <a:endParaRPr lang="en-AU" dirty="0"/>
          </a:p>
        </p:txBody>
      </p:sp>
      <p:sp>
        <p:nvSpPr>
          <p:cNvPr id="3" name="Content Placeholder 2"/>
          <p:cNvSpPr>
            <a:spLocks noGrp="1"/>
          </p:cNvSpPr>
          <p:nvPr>
            <p:ph idx="1"/>
          </p:nvPr>
        </p:nvSpPr>
        <p:spPr/>
        <p:txBody>
          <a:bodyPr/>
          <a:lstStyle/>
          <a:p>
            <a:r>
              <a:rPr lang="en-AU" dirty="0" smtClean="0"/>
              <a:t>Helps to explain why the centre of large cities are known as the CBD – most intensive land use (high rise buildings – maximise returns of small areas of land) E.g. CBD - Perth</a:t>
            </a:r>
            <a:endParaRPr lang="en-AU" dirty="0"/>
          </a:p>
        </p:txBody>
      </p:sp>
    </p:spTree>
    <p:extLst>
      <p:ext uri="{BB962C8B-B14F-4D97-AF65-F5344CB8AC3E}">
        <p14:creationId xmlns:p14="http://schemas.microsoft.com/office/powerpoint/2010/main" val="324943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5400" b="1" dirty="0" smtClean="0"/>
              <a:t>Urban Sprawl</a:t>
            </a:r>
            <a:endParaRPr lang="en-AU" sz="5400" b="1" dirty="0"/>
          </a:p>
        </p:txBody>
      </p:sp>
      <p:sp>
        <p:nvSpPr>
          <p:cNvPr id="3" name="Content Placeholder 2"/>
          <p:cNvSpPr>
            <a:spLocks noGrp="1"/>
          </p:cNvSpPr>
          <p:nvPr>
            <p:ph idx="1"/>
          </p:nvPr>
        </p:nvSpPr>
        <p:spPr>
          <a:xfrm>
            <a:off x="1484310" y="2666999"/>
            <a:ext cx="10018713" cy="3595256"/>
          </a:xfrm>
        </p:spPr>
        <p:txBody>
          <a:bodyPr/>
          <a:lstStyle/>
          <a:p>
            <a:r>
              <a:rPr lang="en-AU" dirty="0" smtClean="0"/>
              <a:t>Urban Sprawl is the process which results in the uncontrolled outward growth of an urban centre.</a:t>
            </a:r>
          </a:p>
          <a:p>
            <a:r>
              <a:rPr lang="en-AU" dirty="0" smtClean="0"/>
              <a:t>The result of the desire of urban dwellers for space – extensive housing (detached houses on large blocks).</a:t>
            </a:r>
          </a:p>
          <a:p>
            <a:r>
              <a:rPr lang="en-AU" dirty="0" smtClean="0"/>
              <a:t>Development of modern transport systems, car ownership </a:t>
            </a:r>
            <a:r>
              <a:rPr lang="en-AU" dirty="0" err="1" smtClean="0"/>
              <a:t>etc</a:t>
            </a:r>
            <a:r>
              <a:rPr lang="en-AU" dirty="0" smtClean="0"/>
              <a:t> have intensified urban sprawl.</a:t>
            </a:r>
          </a:p>
          <a:p>
            <a:r>
              <a:rPr lang="en-AU" dirty="0" smtClean="0"/>
              <a:t>High per capita car ownership levels have contributed to urban sprawl.</a:t>
            </a:r>
          </a:p>
          <a:p>
            <a:pPr marL="0" indent="0">
              <a:buNone/>
            </a:pPr>
            <a:endParaRPr lang="en-AU" dirty="0"/>
          </a:p>
        </p:txBody>
      </p:sp>
    </p:spTree>
    <p:extLst>
      <p:ext uri="{BB962C8B-B14F-4D97-AF65-F5344CB8AC3E}">
        <p14:creationId xmlns:p14="http://schemas.microsoft.com/office/powerpoint/2010/main" val="3976381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5764" y="1025237"/>
            <a:ext cx="10018713" cy="4364182"/>
          </a:xfrm>
        </p:spPr>
        <p:txBody>
          <a:bodyPr/>
          <a:lstStyle/>
          <a:p>
            <a:r>
              <a:rPr lang="en-AU" dirty="0" smtClean="0"/>
              <a:t>Urban sprawl often leads to traffic congestion, air pollution problems and lack of public transport.</a:t>
            </a:r>
          </a:p>
          <a:p>
            <a:r>
              <a:rPr lang="en-AU" dirty="0" smtClean="0"/>
              <a:t>The expansion of human populations away from central urban areas into low density and often car dependent communities. </a:t>
            </a:r>
          </a:p>
          <a:p>
            <a:r>
              <a:rPr lang="en-AU" dirty="0" smtClean="0"/>
              <a:t>Often relates to the social and environmental consequences associated with this development.</a:t>
            </a:r>
          </a:p>
          <a:p>
            <a:pPr marL="0" indent="0">
              <a:buNone/>
            </a:pPr>
            <a:endParaRPr lang="en-AU" dirty="0"/>
          </a:p>
        </p:txBody>
      </p:sp>
    </p:spTree>
    <p:extLst>
      <p:ext uri="{BB962C8B-B14F-4D97-AF65-F5344CB8AC3E}">
        <p14:creationId xmlns:p14="http://schemas.microsoft.com/office/powerpoint/2010/main" val="10368704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565</TotalTime>
  <Words>1453</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Corbel</vt:lpstr>
      <vt:lpstr>Wingdings</vt:lpstr>
      <vt:lpstr>Parallax</vt:lpstr>
      <vt:lpstr>Urban Processes </vt:lpstr>
      <vt:lpstr>Urban Processes</vt:lpstr>
      <vt:lpstr>Land Use Competition</vt:lpstr>
      <vt:lpstr>PowerPoint Presentation</vt:lpstr>
      <vt:lpstr>PowerPoint Presentation</vt:lpstr>
      <vt:lpstr>Text Definition – Land Use Competition</vt:lpstr>
      <vt:lpstr>EXAMPLES</vt:lpstr>
      <vt:lpstr>Urban Sprawl</vt:lpstr>
      <vt:lpstr>PowerPoint Presentation</vt:lpstr>
      <vt:lpstr>Problems associated with Urban Sprawl in the Perth Metropolitan Area</vt:lpstr>
      <vt:lpstr>PowerPoint Presentation</vt:lpstr>
      <vt:lpstr>Examples</vt:lpstr>
      <vt:lpstr>Planning</vt:lpstr>
      <vt:lpstr>Invasion and Succession</vt:lpstr>
      <vt:lpstr>Examples</vt:lpstr>
      <vt:lpstr>Inertia</vt:lpstr>
      <vt:lpstr>Examples of Inertia in Perth</vt:lpstr>
      <vt:lpstr>Renewal</vt:lpstr>
      <vt:lpstr>Examples </vt:lpstr>
      <vt:lpstr>Agglomeration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Processes</dc:title>
  <dc:creator>Owner</dc:creator>
  <cp:lastModifiedBy>RINTOUL Brooke [Narrogin Senior High School]</cp:lastModifiedBy>
  <cp:revision>27</cp:revision>
  <cp:lastPrinted>2018-09-10T02:53:32Z</cp:lastPrinted>
  <dcterms:created xsi:type="dcterms:W3CDTF">2016-06-20T15:38:01Z</dcterms:created>
  <dcterms:modified xsi:type="dcterms:W3CDTF">2019-07-03T05:05:00Z</dcterms:modified>
</cp:coreProperties>
</file>