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319" r:id="rId2"/>
    <p:sldId id="257" r:id="rId3"/>
    <p:sldId id="327" r:id="rId4"/>
    <p:sldId id="258" r:id="rId5"/>
    <p:sldId id="259" r:id="rId6"/>
    <p:sldId id="260" r:id="rId7"/>
    <p:sldId id="261" r:id="rId8"/>
    <p:sldId id="330"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331" r:id="rId25"/>
    <p:sldId id="278" r:id="rId26"/>
    <p:sldId id="279" r:id="rId27"/>
    <p:sldId id="280" r:id="rId28"/>
    <p:sldId id="281" r:id="rId29"/>
    <p:sldId id="282" r:id="rId30"/>
    <p:sldId id="283" r:id="rId31"/>
    <p:sldId id="284" r:id="rId32"/>
    <p:sldId id="285" r:id="rId33"/>
    <p:sldId id="286" r:id="rId34"/>
    <p:sldId id="329" r:id="rId35"/>
    <p:sldId id="287" r:id="rId36"/>
    <p:sldId id="288" r:id="rId37"/>
    <p:sldId id="320" r:id="rId38"/>
    <p:sldId id="289" r:id="rId39"/>
    <p:sldId id="290" r:id="rId40"/>
    <p:sldId id="291" r:id="rId41"/>
    <p:sldId id="292" r:id="rId42"/>
    <p:sldId id="293" r:id="rId43"/>
    <p:sldId id="294" r:id="rId44"/>
    <p:sldId id="295" r:id="rId45"/>
    <p:sldId id="296" r:id="rId46"/>
    <p:sldId id="328" r:id="rId47"/>
    <p:sldId id="297" r:id="rId48"/>
    <p:sldId id="298" r:id="rId49"/>
    <p:sldId id="299" r:id="rId50"/>
    <p:sldId id="300" r:id="rId51"/>
    <p:sldId id="301" r:id="rId52"/>
    <p:sldId id="302" r:id="rId53"/>
    <p:sldId id="326" r:id="rId54"/>
    <p:sldId id="303" r:id="rId55"/>
    <p:sldId id="304" r:id="rId56"/>
    <p:sldId id="321" r:id="rId57"/>
    <p:sldId id="305" r:id="rId58"/>
    <p:sldId id="306" r:id="rId59"/>
    <p:sldId id="311" r:id="rId60"/>
    <p:sldId id="322" r:id="rId61"/>
    <p:sldId id="312" r:id="rId62"/>
    <p:sldId id="323" r:id="rId63"/>
    <p:sldId id="313" r:id="rId64"/>
    <p:sldId id="324" r:id="rId65"/>
    <p:sldId id="314" r:id="rId66"/>
    <p:sldId id="325" r:id="rId67"/>
    <p:sldId id="315" r:id="rId68"/>
    <p:sldId id="332" r:id="rId69"/>
    <p:sldId id="316" r:id="rId70"/>
    <p:sldId id="317" r:id="rId71"/>
    <p:sldId id="318"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4" autoAdjust="0"/>
    <p:restoredTop sz="94660"/>
  </p:normalViewPr>
  <p:slideViewPr>
    <p:cSldViewPr>
      <p:cViewPr varScale="1">
        <p:scale>
          <a:sx n="88" d="100"/>
          <a:sy n="88" d="100"/>
        </p:scale>
        <p:origin x="861"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CB4BE0-B9CB-4C34-B682-1ACC060BC137}" type="datetimeFigureOut">
              <a:rPr lang="en-AU" smtClean="0"/>
              <a:t>24/09/2020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400191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24/09/2020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152165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24/09/2020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3289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24/09/2020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1053099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24/09/2020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8979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24/09/2020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919976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B4BE0-B9CB-4C34-B682-1ACC060BC137}" type="datetimeFigureOut">
              <a:rPr lang="en-AU" smtClean="0"/>
              <a:t>24/09/2020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2680357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B4BE0-B9CB-4C34-B682-1ACC060BC137}" type="datetimeFigureOut">
              <a:rPr lang="en-AU" smtClean="0"/>
              <a:t>24/09/2020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11019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B4BE0-B9CB-4C34-B682-1ACC060BC137}" type="datetimeFigureOut">
              <a:rPr lang="en-AU" smtClean="0"/>
              <a:t>24/09/2020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200984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24/09/2020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205011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CB4BE0-B9CB-4C34-B682-1ACC060BC137}" type="datetimeFigureOut">
              <a:rPr lang="en-AU" smtClean="0"/>
              <a:t>24/09/2020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308409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CB4BE0-B9CB-4C34-B682-1ACC060BC137}" type="datetimeFigureOut">
              <a:rPr lang="en-AU" smtClean="0"/>
              <a:t>24/09/2020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209578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CB4BE0-B9CB-4C34-B682-1ACC060BC137}" type="datetimeFigureOut">
              <a:rPr lang="en-AU" smtClean="0"/>
              <a:t>24/09/2020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212209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CB4BE0-B9CB-4C34-B682-1ACC060BC137}" type="datetimeFigureOut">
              <a:rPr lang="en-AU" smtClean="0"/>
              <a:t>24/09/2020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404780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BCB4BE0-B9CB-4C34-B682-1ACC060BC137}" type="datetimeFigureOut">
              <a:rPr lang="en-AU" smtClean="0"/>
              <a:t>24/09/2020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65140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CB4BE0-B9CB-4C34-B682-1ACC060BC137}" type="datetimeFigureOut">
              <a:rPr lang="en-AU" smtClean="0"/>
              <a:t>24/09/2020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3829695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CB4BE0-B9CB-4C34-B682-1ACC060BC137}" type="datetimeFigureOut">
              <a:rPr lang="en-AU" smtClean="0"/>
              <a:t>24/09/2020</a:t>
            </a:fld>
            <a:endParaRPr lang="en-AU"/>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E9F5DCF-EC96-4485-BA1A-136927D11194}" type="slidenum">
              <a:rPr lang="en-AU" smtClean="0"/>
              <a:t>‹#›</a:t>
            </a:fld>
            <a:endParaRPr lang="en-AU"/>
          </a:p>
        </p:txBody>
      </p:sp>
    </p:spTree>
    <p:extLst>
      <p:ext uri="{BB962C8B-B14F-4D97-AF65-F5344CB8AC3E}">
        <p14:creationId xmlns:p14="http://schemas.microsoft.com/office/powerpoint/2010/main" val="6996505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sanz.com.au/organallocationguidelines/index.asp" TargetMode="External"/><Relationship Id="rId2" Type="http://schemas.openxmlformats.org/officeDocument/2006/relationships/hyperlink" Target="https://www.nhmrc.gov.au/sites/default/files/images/nhmrc-ethical-guidelines-organ-transplant.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ivf.com.au/fertility-treatment/ivf-treatm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d0IgU0hzVs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9db44fBrWr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pubs.rcsi.ie/cgi/viewcontent.cgi?article=1065&amp;context=mscttheses" TargetMode="External"/><Relationship Id="rId2" Type="http://schemas.openxmlformats.org/officeDocument/2006/relationships/hyperlink" Target="https://kennedy.functionalsolutions.com.au/SmartLibraryWeb/SmartLibraryPageLoader.aspx?PageName=SEARCH_PAGE_TV4EDUCATI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organdonor.gov/about/donated.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LgUCyWhJf6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sciencedirect.com/science/article/pii/S2007078017300184" TargetMode="External"/><Relationship Id="rId2" Type="http://schemas.openxmlformats.org/officeDocument/2006/relationships/hyperlink" Target="https://www.frontiersin.org/articles/10.3389/fpsyg.2015.00317/ful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positivepsychology.com/self-awareness-matters-how-you-can-be-more-self-awa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az3KSFZ73gw" TargetMode="External"/><Relationship Id="rId2" Type="http://schemas.openxmlformats.org/officeDocument/2006/relationships/hyperlink" Target="https://www.youtube.com/watch?v=Z0dq4qm0AtQ" TargetMode="External"/><Relationship Id="rId1" Type="http://schemas.openxmlformats.org/officeDocument/2006/relationships/slideLayout" Target="../slideLayouts/slideLayout2.xml"/><Relationship Id="rId6" Type="http://schemas.openxmlformats.org/officeDocument/2006/relationships/hyperlink" Target="http://www.billsorganics.com.au/news/10-most-common-gmo-foods" TargetMode="External"/><Relationship Id="rId5" Type="http://schemas.openxmlformats.org/officeDocument/2006/relationships/hyperlink" Target="https://www.youtube.com/watch?v=xTqmTx26DhE" TargetMode="External"/><Relationship Id="rId4" Type="http://schemas.openxmlformats.org/officeDocument/2006/relationships/hyperlink" Target="https://www.youtube.com/watch?v=nGg31Foz35Y"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danielgoleman.info/daniel-goleman-self-regulation-a-star-leaders-secret-weapon/"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youtube.com/watch?v=269QmB1-jyQ"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danielgoleman.info/daniel-goleman-how-emotionally-intelligent-are-you/"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youtube.com/watch?v=62oz0kDZnPE"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A8vi4GoImcU"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php.ipsiconnect.org/CWTI/EI/DefSocialAwareness.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kennedy.functionalsolutions.com.au/SmartLibraryWeb/SmartLibraryPageLoader.aspx?PageName=SEARCH_PAGE_TV4EDUC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onatelife.gov.au/about-donation/get-facts/facts-and-statist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92896"/>
            <a:ext cx="8229600" cy="1143000"/>
          </a:xfrm>
        </p:spPr>
        <p:txBody>
          <a:bodyPr>
            <a:noAutofit/>
          </a:bodyPr>
          <a:lstStyle/>
          <a:p>
            <a:r>
              <a:rPr lang="en-US" sz="7200" dirty="0"/>
              <a:t>TERM 4 </a:t>
            </a:r>
            <a:endParaRPr lang="en-AU" sz="7200" dirty="0"/>
          </a:p>
        </p:txBody>
      </p:sp>
    </p:spTree>
    <p:extLst>
      <p:ext uri="{BB962C8B-B14F-4D97-AF65-F5344CB8AC3E}">
        <p14:creationId xmlns:p14="http://schemas.microsoft.com/office/powerpoint/2010/main" val="307928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endParaRPr lang="en-AU" dirty="0"/>
          </a:p>
        </p:txBody>
      </p:sp>
      <p:sp>
        <p:nvSpPr>
          <p:cNvPr id="3" name="Content Placeholder 2"/>
          <p:cNvSpPr>
            <a:spLocks noGrp="1"/>
          </p:cNvSpPr>
          <p:nvPr>
            <p:ph idx="1"/>
          </p:nvPr>
        </p:nvSpPr>
        <p:spPr/>
        <p:txBody>
          <a:bodyPr/>
          <a:lstStyle/>
          <a:p>
            <a:r>
              <a:rPr lang="en-US" dirty="0"/>
              <a:t>Person donating: DONOR</a:t>
            </a:r>
          </a:p>
          <a:p>
            <a:r>
              <a:rPr lang="en-US" dirty="0"/>
              <a:t>Person receiving: RECIPIENT</a:t>
            </a:r>
          </a:p>
          <a:p>
            <a:pPr marL="0" indent="0">
              <a:buNone/>
            </a:pPr>
            <a:endParaRPr lang="en-US" dirty="0"/>
          </a:p>
          <a:p>
            <a:pPr marL="0" indent="0">
              <a:buNone/>
            </a:pPr>
            <a:r>
              <a:rPr lang="en-AU" dirty="0"/>
              <a:t>“Organ and tissue donation involves removing organs and tissues from someone who has died (a donor) and transplanting them into someone who, in many cases, is very ill or dying (a recipient)”                             -</a:t>
            </a:r>
            <a:r>
              <a:rPr lang="en-AU" i="1" u="sng" dirty="0"/>
              <a:t>donatelife.gov.au</a:t>
            </a:r>
            <a:endParaRPr lang="en-US" i="1" u="sng" dirty="0"/>
          </a:p>
        </p:txBody>
      </p:sp>
    </p:spTree>
    <p:extLst>
      <p:ext uri="{BB962C8B-B14F-4D97-AF65-F5344CB8AC3E}">
        <p14:creationId xmlns:p14="http://schemas.microsoft.com/office/powerpoint/2010/main" val="2907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 Death</a:t>
            </a:r>
            <a:endParaRPr lang="en-AU" dirty="0"/>
          </a:p>
        </p:txBody>
      </p:sp>
      <p:sp>
        <p:nvSpPr>
          <p:cNvPr id="3" name="Content Placeholder 2"/>
          <p:cNvSpPr>
            <a:spLocks noGrp="1"/>
          </p:cNvSpPr>
          <p:nvPr>
            <p:ph idx="1"/>
          </p:nvPr>
        </p:nvSpPr>
        <p:spPr/>
        <p:txBody>
          <a:bodyPr/>
          <a:lstStyle/>
          <a:p>
            <a:r>
              <a:rPr lang="en-US" dirty="0"/>
              <a:t>In Australia, “BRAIN DEATH” is determined by complete cease of blood flow to the brain, including the brainstem.</a:t>
            </a:r>
          </a:p>
          <a:p>
            <a:r>
              <a:rPr lang="en-US" dirty="0"/>
              <a:t>Occurs when an injury is sustained that increases the pressure in the brain which cuts off the blood supply.</a:t>
            </a:r>
          </a:p>
          <a:p>
            <a:r>
              <a:rPr lang="en-US" dirty="0"/>
              <a:t>There is no recovery.</a:t>
            </a:r>
          </a:p>
          <a:p>
            <a:pPr marL="0" indent="0">
              <a:buNone/>
            </a:pPr>
            <a:r>
              <a:rPr lang="en-US" dirty="0"/>
              <a:t>When is brain death not required for donation?</a:t>
            </a:r>
          </a:p>
          <a:p>
            <a:endParaRPr lang="en-AU" dirty="0"/>
          </a:p>
        </p:txBody>
      </p:sp>
    </p:spTree>
    <p:extLst>
      <p:ext uri="{BB962C8B-B14F-4D97-AF65-F5344CB8AC3E}">
        <p14:creationId xmlns:p14="http://schemas.microsoft.com/office/powerpoint/2010/main" val="243131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Issues…</a:t>
            </a:r>
            <a:endParaRPr lang="en-AU" dirty="0"/>
          </a:p>
        </p:txBody>
      </p:sp>
      <p:sp>
        <p:nvSpPr>
          <p:cNvPr id="3" name="Content Placeholder 2"/>
          <p:cNvSpPr>
            <a:spLocks noGrp="1"/>
          </p:cNvSpPr>
          <p:nvPr>
            <p:ph idx="1"/>
          </p:nvPr>
        </p:nvSpPr>
        <p:spPr/>
        <p:txBody>
          <a:bodyPr/>
          <a:lstStyle/>
          <a:p>
            <a:pPr marL="68580" indent="0">
              <a:buNone/>
            </a:pPr>
            <a:r>
              <a:rPr lang="en-US" dirty="0"/>
              <a:t>If an individual self inflicts the destruction of an organ (</a:t>
            </a:r>
            <a:r>
              <a:rPr lang="en-US" dirty="0" err="1"/>
              <a:t>eg</a:t>
            </a:r>
            <a:r>
              <a:rPr lang="en-US" dirty="0"/>
              <a:t>. Alcohol abuse leading to liver disease) do they deserve to get a new liver?</a:t>
            </a:r>
          </a:p>
          <a:p>
            <a:pPr marL="68580" indent="0">
              <a:buNone/>
            </a:pPr>
            <a:r>
              <a:rPr lang="en-US" dirty="0"/>
              <a:t>What do you think??</a:t>
            </a:r>
          </a:p>
          <a:p>
            <a:pPr marL="68580" indent="0">
              <a:buNone/>
            </a:pPr>
            <a:r>
              <a:rPr lang="en-US" dirty="0"/>
              <a:t>Would the liver be better off given to someone who needed it because of a condition like hemochromatosis?</a:t>
            </a:r>
          </a:p>
          <a:p>
            <a:pPr marL="68580" indent="0">
              <a:buNone/>
            </a:pPr>
            <a:r>
              <a:rPr lang="en-US" dirty="0"/>
              <a:t>Who gets priority for a new organ?</a:t>
            </a:r>
          </a:p>
          <a:p>
            <a:pPr marL="68580" indent="0">
              <a:buNone/>
            </a:pPr>
            <a:endParaRPr lang="en-AU" dirty="0"/>
          </a:p>
        </p:txBody>
      </p:sp>
    </p:spTree>
    <p:extLst>
      <p:ext uri="{BB962C8B-B14F-4D97-AF65-F5344CB8AC3E}">
        <p14:creationId xmlns:p14="http://schemas.microsoft.com/office/powerpoint/2010/main" val="303630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Allocation </a:t>
            </a:r>
            <a:r>
              <a:rPr lang="en-US" dirty="0"/>
              <a:t>Policies</a:t>
            </a:r>
            <a:endParaRPr lang="en-AU" dirty="0"/>
          </a:p>
        </p:txBody>
      </p:sp>
      <p:sp>
        <p:nvSpPr>
          <p:cNvPr id="3" name="Content Placeholder 2"/>
          <p:cNvSpPr>
            <a:spLocks noGrp="1"/>
          </p:cNvSpPr>
          <p:nvPr>
            <p:ph idx="1"/>
          </p:nvPr>
        </p:nvSpPr>
        <p:spPr/>
        <p:txBody>
          <a:bodyPr>
            <a:normAutofit fontScale="92500" lnSpcReduction="20000"/>
          </a:bodyPr>
          <a:lstStyle/>
          <a:p>
            <a:r>
              <a:rPr lang="en-US" dirty="0"/>
              <a:t>Determines who gets the next donor organ.</a:t>
            </a:r>
          </a:p>
          <a:p>
            <a:r>
              <a:rPr lang="en-US" dirty="0"/>
              <a:t>Based on factors such as:</a:t>
            </a:r>
          </a:p>
          <a:p>
            <a:pPr>
              <a:buFont typeface="Wingdings" panose="05000000000000000000" pitchFamily="2" charset="2"/>
              <a:buChar char="Ø"/>
            </a:pPr>
            <a:r>
              <a:rPr lang="en-US" dirty="0"/>
              <a:t>Severity of disease</a:t>
            </a:r>
          </a:p>
          <a:p>
            <a:pPr>
              <a:buFont typeface="Wingdings" panose="05000000000000000000" pitchFamily="2" charset="2"/>
              <a:buChar char="Ø"/>
            </a:pPr>
            <a:r>
              <a:rPr lang="en-US" dirty="0"/>
              <a:t>Likelihood of recovery</a:t>
            </a:r>
          </a:p>
          <a:p>
            <a:pPr>
              <a:buFont typeface="Wingdings" panose="05000000000000000000" pitchFamily="2" charset="2"/>
              <a:buChar char="Ø"/>
            </a:pPr>
            <a:r>
              <a:rPr lang="en-US" dirty="0"/>
              <a:t>Size of the patient</a:t>
            </a:r>
          </a:p>
          <a:p>
            <a:pPr>
              <a:buFont typeface="Wingdings" panose="05000000000000000000" pitchFamily="2" charset="2"/>
              <a:buChar char="Ø"/>
            </a:pPr>
            <a:r>
              <a:rPr lang="en-US" dirty="0"/>
              <a:t>Blood group</a:t>
            </a:r>
          </a:p>
          <a:p>
            <a:pPr>
              <a:buFont typeface="Wingdings" panose="05000000000000000000" pitchFamily="2" charset="2"/>
              <a:buChar char="Ø"/>
            </a:pPr>
            <a:r>
              <a:rPr lang="en-US" dirty="0"/>
              <a:t>Age</a:t>
            </a:r>
          </a:p>
          <a:p>
            <a:pPr>
              <a:buFont typeface="Wingdings" panose="05000000000000000000" pitchFamily="2" charset="2"/>
              <a:buChar char="Ø"/>
            </a:pPr>
            <a:endParaRPr lang="en-US" dirty="0"/>
          </a:p>
          <a:p>
            <a:pPr>
              <a:buFont typeface="Wingdings" panose="05000000000000000000" pitchFamily="2" charset="2"/>
              <a:buChar char="Ø"/>
            </a:pPr>
            <a:r>
              <a:rPr lang="en-AU" dirty="0">
                <a:hlinkClick r:id="rId2"/>
              </a:rPr>
              <a:t>https://www.nhmrc.gov.au/sites/default/files/images/nhmrc-ethical-guidelines-organ-transplant.pdf</a:t>
            </a:r>
            <a:endParaRPr lang="en-US" dirty="0"/>
          </a:p>
          <a:p>
            <a:pPr>
              <a:buFont typeface="Wingdings" panose="05000000000000000000" pitchFamily="2" charset="2"/>
              <a:buChar char="Ø"/>
            </a:pPr>
            <a:r>
              <a:rPr lang="en-AU" dirty="0">
                <a:hlinkClick r:id="rId3"/>
              </a:rPr>
              <a:t>http://www.tsanz.com.au/organallocationguidelines/index.asp</a:t>
            </a:r>
            <a:r>
              <a:rPr lang="en-AU" dirty="0"/>
              <a:t> Australian </a:t>
            </a:r>
            <a:r>
              <a:rPr lang="en-AU" dirty="0" err="1"/>
              <a:t>guidlines</a:t>
            </a:r>
            <a:endParaRPr lang="en-AU" dirty="0"/>
          </a:p>
        </p:txBody>
      </p:sp>
    </p:spTree>
    <p:extLst>
      <p:ext uri="{BB962C8B-B14F-4D97-AF65-F5344CB8AC3E}">
        <p14:creationId xmlns:p14="http://schemas.microsoft.com/office/powerpoint/2010/main" val="29114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a:t>
            </a:r>
            <a:endParaRPr lang="en-AU" dirty="0"/>
          </a:p>
        </p:txBody>
      </p:sp>
      <p:sp>
        <p:nvSpPr>
          <p:cNvPr id="3" name="Content Placeholder 2"/>
          <p:cNvSpPr>
            <a:spLocks noGrp="1"/>
          </p:cNvSpPr>
          <p:nvPr>
            <p:ph idx="1"/>
          </p:nvPr>
        </p:nvSpPr>
        <p:spPr/>
        <p:txBody>
          <a:bodyPr/>
          <a:lstStyle/>
          <a:p>
            <a:r>
              <a:rPr lang="en-US" dirty="0"/>
              <a:t>Recipients must refrain from drinking alcohol to be considered high on the allotment policy for a liver transplant.</a:t>
            </a:r>
          </a:p>
          <a:p>
            <a:pPr marL="68580" indent="0">
              <a:buNone/>
            </a:pPr>
            <a:endParaRPr lang="en-US" dirty="0"/>
          </a:p>
          <a:p>
            <a:r>
              <a:rPr lang="en-US" dirty="0"/>
              <a:t>Do you agree or disagree?</a:t>
            </a:r>
          </a:p>
          <a:p>
            <a:r>
              <a:rPr lang="en-US" dirty="0"/>
              <a:t>How does this fit with “Freedom of choice” and Human Rights?</a:t>
            </a:r>
            <a:endParaRPr lang="en-AU" dirty="0"/>
          </a:p>
        </p:txBody>
      </p:sp>
    </p:spTree>
    <p:extLst>
      <p:ext uri="{BB962C8B-B14F-4D97-AF65-F5344CB8AC3E}">
        <p14:creationId xmlns:p14="http://schemas.microsoft.com/office/powerpoint/2010/main" val="105490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ethical debate…</a:t>
            </a:r>
            <a:endParaRPr lang="en-AU" dirty="0"/>
          </a:p>
        </p:txBody>
      </p:sp>
      <p:sp>
        <p:nvSpPr>
          <p:cNvPr id="3" name="Content Placeholder 2"/>
          <p:cNvSpPr>
            <a:spLocks noGrp="1"/>
          </p:cNvSpPr>
          <p:nvPr>
            <p:ph idx="1"/>
          </p:nvPr>
        </p:nvSpPr>
        <p:spPr/>
        <p:txBody>
          <a:bodyPr/>
          <a:lstStyle/>
          <a:p>
            <a:r>
              <a:rPr lang="en-US" dirty="0"/>
              <a:t>Should there be lifestyle conditions in place for people who are recipients of organ donation?</a:t>
            </a:r>
          </a:p>
          <a:p>
            <a:r>
              <a:rPr lang="en-US" dirty="0"/>
              <a:t>Do other medical procedures have such conditions?</a:t>
            </a:r>
          </a:p>
          <a:p>
            <a:r>
              <a:rPr lang="en-US" dirty="0"/>
              <a:t>Is that fair?</a:t>
            </a:r>
            <a:endParaRPr lang="en-AU" dirty="0"/>
          </a:p>
        </p:txBody>
      </p:sp>
    </p:spTree>
    <p:extLst>
      <p:ext uri="{BB962C8B-B14F-4D97-AF65-F5344CB8AC3E}">
        <p14:creationId xmlns:p14="http://schemas.microsoft.com/office/powerpoint/2010/main" val="236521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772816"/>
            <a:ext cx="7920880" cy="4059813"/>
          </a:xfrm>
        </p:spPr>
        <p:txBody>
          <a:bodyPr/>
          <a:lstStyle/>
          <a:p>
            <a:pPr marL="0" indent="0">
              <a:buNone/>
            </a:pPr>
            <a:r>
              <a:rPr lang="en-US" dirty="0"/>
              <a:t>Find an example of how a cultural belief could influence someone when making a decision about organ donation?</a:t>
            </a:r>
            <a:endParaRPr lang="en-AU" dirty="0"/>
          </a:p>
        </p:txBody>
      </p:sp>
    </p:spTree>
    <p:extLst>
      <p:ext uri="{BB962C8B-B14F-4D97-AF65-F5344CB8AC3E}">
        <p14:creationId xmlns:p14="http://schemas.microsoft.com/office/powerpoint/2010/main" val="143455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CT 2:  In-Vitro </a:t>
            </a:r>
            <a:r>
              <a:rPr lang="en-US" b="1" u="sng" dirty="0" err="1"/>
              <a:t>Fertilisation</a:t>
            </a:r>
            <a:r>
              <a:rPr lang="en-US" b="1" u="sng" dirty="0"/>
              <a:t> (IVF)</a:t>
            </a:r>
            <a:endParaRPr lang="en-AU" b="1" u="sng" dirty="0"/>
          </a:p>
        </p:txBody>
      </p:sp>
      <p:sp>
        <p:nvSpPr>
          <p:cNvPr id="3" name="Content Placeholder 2"/>
          <p:cNvSpPr>
            <a:spLocks noGrp="1"/>
          </p:cNvSpPr>
          <p:nvPr>
            <p:ph idx="1"/>
          </p:nvPr>
        </p:nvSpPr>
        <p:spPr/>
        <p:txBody>
          <a:bodyPr/>
          <a:lstStyle/>
          <a:p>
            <a:r>
              <a:rPr lang="en-US" dirty="0"/>
              <a:t>Method of Assisted reproduction</a:t>
            </a:r>
          </a:p>
          <a:p>
            <a:r>
              <a:rPr lang="en-US" dirty="0"/>
              <a:t>Sperm and Egg are combined and </a:t>
            </a:r>
            <a:r>
              <a:rPr lang="en-US" dirty="0" err="1"/>
              <a:t>fertilised</a:t>
            </a:r>
            <a:r>
              <a:rPr lang="en-US" dirty="0"/>
              <a:t> in a petri dish/test tube (outside of the body)</a:t>
            </a:r>
          </a:p>
          <a:p>
            <a:r>
              <a:rPr lang="en-US" dirty="0"/>
              <a:t>Embryos are formed and transferred to woman’s uterus for implantation.</a:t>
            </a:r>
          </a:p>
          <a:p>
            <a:r>
              <a:rPr lang="en-US" dirty="0"/>
              <a:t>(Hopefully) will grow into a mature </a:t>
            </a:r>
            <a:r>
              <a:rPr lang="en-US" dirty="0" err="1"/>
              <a:t>foetus</a:t>
            </a:r>
            <a:r>
              <a:rPr lang="en-US" dirty="0"/>
              <a:t>.</a:t>
            </a:r>
          </a:p>
          <a:p>
            <a:r>
              <a:rPr lang="en-US" dirty="0"/>
              <a:t>THIS IS NOT A SIMPLE PROCESS, and not cheap.  </a:t>
            </a:r>
          </a:p>
          <a:p>
            <a:endParaRPr lang="en-US" dirty="0"/>
          </a:p>
          <a:p>
            <a:r>
              <a:rPr lang="en-AU" dirty="0">
                <a:hlinkClick r:id="rId2"/>
              </a:rPr>
              <a:t>https://www.ivf.com.au/fertility-treatment/ivf-treatment</a:t>
            </a:r>
            <a:r>
              <a:rPr lang="en-AU" dirty="0"/>
              <a:t> </a:t>
            </a:r>
          </a:p>
        </p:txBody>
      </p:sp>
    </p:spTree>
    <p:extLst>
      <p:ext uri="{BB962C8B-B14F-4D97-AF65-F5344CB8AC3E}">
        <p14:creationId xmlns:p14="http://schemas.microsoft.com/office/powerpoint/2010/main" val="417194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IVF Procedure Steps</a:t>
            </a:r>
            <a:endParaRPr lang="en-AU" dirty="0"/>
          </a:p>
        </p:txBody>
      </p:sp>
      <p:sp>
        <p:nvSpPr>
          <p:cNvPr id="3" name="Content Placeholder 2"/>
          <p:cNvSpPr>
            <a:spLocks noGrp="1"/>
          </p:cNvSpPr>
          <p:nvPr>
            <p:ph idx="1"/>
          </p:nvPr>
        </p:nvSpPr>
        <p:spPr/>
        <p:txBody>
          <a:bodyPr/>
          <a:lstStyle/>
          <a:p>
            <a:pPr marL="525780" indent="-457200">
              <a:buAutoNum type="arabicPeriod"/>
            </a:pPr>
            <a:r>
              <a:rPr lang="en-US" dirty="0"/>
              <a:t>Stimulate the ovaries</a:t>
            </a:r>
          </a:p>
          <a:p>
            <a:pPr marL="525780" indent="-457200">
              <a:buAutoNum type="arabicPeriod"/>
            </a:pPr>
            <a:r>
              <a:rPr lang="en-US" dirty="0"/>
              <a:t>Collecting the eggs</a:t>
            </a:r>
          </a:p>
          <a:p>
            <a:pPr marL="525780" indent="-457200">
              <a:buAutoNum type="arabicPeriod"/>
            </a:pPr>
            <a:r>
              <a:rPr lang="en-US" dirty="0" err="1"/>
              <a:t>Fertilisation</a:t>
            </a:r>
            <a:endParaRPr lang="en-US" dirty="0"/>
          </a:p>
          <a:p>
            <a:pPr marL="525780" indent="-457200">
              <a:buAutoNum type="arabicPeriod"/>
            </a:pPr>
            <a:r>
              <a:rPr lang="en-US" dirty="0"/>
              <a:t>Embryo transfer</a:t>
            </a:r>
            <a:endParaRPr lang="en-AU" dirty="0"/>
          </a:p>
        </p:txBody>
      </p:sp>
    </p:spTree>
    <p:extLst>
      <p:ext uri="{BB962C8B-B14F-4D97-AF65-F5344CB8AC3E}">
        <p14:creationId xmlns:p14="http://schemas.microsoft.com/office/powerpoint/2010/main" val="38407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Uses for IVF</a:t>
            </a:r>
            <a:endParaRPr lang="en-AU" dirty="0"/>
          </a:p>
        </p:txBody>
      </p:sp>
      <p:sp>
        <p:nvSpPr>
          <p:cNvPr id="3" name="Content Placeholder 2"/>
          <p:cNvSpPr>
            <a:spLocks noGrp="1"/>
          </p:cNvSpPr>
          <p:nvPr>
            <p:ph idx="1"/>
          </p:nvPr>
        </p:nvSpPr>
        <p:spPr/>
        <p:txBody>
          <a:bodyPr/>
          <a:lstStyle/>
          <a:p>
            <a:pPr marL="514350" indent="-514350">
              <a:buAutoNum type="arabicPeriod"/>
            </a:pPr>
            <a:r>
              <a:rPr lang="en-US" dirty="0"/>
              <a:t>Couples who can’t conceive naturally</a:t>
            </a:r>
          </a:p>
          <a:p>
            <a:pPr marL="514350" indent="-514350">
              <a:buAutoNum type="arabicPeriod"/>
            </a:pPr>
            <a:r>
              <a:rPr lang="en-US" dirty="0"/>
              <a:t>Donor match for a sibling</a:t>
            </a:r>
          </a:p>
          <a:p>
            <a:pPr marL="514350" indent="-514350">
              <a:buAutoNum type="arabicPeriod"/>
            </a:pPr>
            <a:r>
              <a:rPr lang="en-US" dirty="0"/>
              <a:t>To have a baby without a genetic condition that runs in the family.</a:t>
            </a:r>
            <a:endParaRPr lang="en-AU" dirty="0"/>
          </a:p>
        </p:txBody>
      </p:sp>
    </p:spTree>
    <p:extLst>
      <p:ext uri="{BB962C8B-B14F-4D97-AF65-F5344CB8AC3E}">
        <p14:creationId xmlns:p14="http://schemas.microsoft.com/office/powerpoint/2010/main" val="22084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988840"/>
            <a:ext cx="6768752" cy="1800200"/>
          </a:xfrm>
        </p:spPr>
        <p:txBody>
          <a:bodyPr>
            <a:normAutofit/>
          </a:bodyPr>
          <a:lstStyle/>
          <a:p>
            <a:r>
              <a:rPr lang="en-US" dirty="0"/>
              <a:t>Contemporary Technology</a:t>
            </a:r>
            <a:endParaRPr lang="en-AU" dirty="0"/>
          </a:p>
        </p:txBody>
      </p:sp>
      <p:sp>
        <p:nvSpPr>
          <p:cNvPr id="3" name="Subtitle 2"/>
          <p:cNvSpPr>
            <a:spLocks noGrp="1"/>
          </p:cNvSpPr>
          <p:nvPr>
            <p:ph type="subTitle" idx="1"/>
          </p:nvPr>
        </p:nvSpPr>
        <p:spPr/>
        <p:txBody>
          <a:bodyPr>
            <a:normAutofit fontScale="62500" lnSpcReduction="20000"/>
          </a:bodyPr>
          <a:lstStyle/>
          <a:p>
            <a:r>
              <a:rPr lang="en-US" dirty="0"/>
              <a:t>Organ &amp; Tissue Donation</a:t>
            </a:r>
          </a:p>
          <a:p>
            <a:r>
              <a:rPr lang="en-US" dirty="0"/>
              <a:t>IVF</a:t>
            </a:r>
          </a:p>
          <a:p>
            <a:r>
              <a:rPr lang="en-US" dirty="0"/>
              <a:t>Stem Cells</a:t>
            </a:r>
          </a:p>
          <a:p>
            <a:r>
              <a:rPr lang="en-US" dirty="0"/>
              <a:t>Genetically Modified Food</a:t>
            </a:r>
            <a:endParaRPr lang="en-AU" dirty="0"/>
          </a:p>
        </p:txBody>
      </p:sp>
    </p:spTree>
    <p:extLst>
      <p:ext uri="{BB962C8B-B14F-4D97-AF65-F5344CB8AC3E}">
        <p14:creationId xmlns:p14="http://schemas.microsoft.com/office/powerpoint/2010/main" val="873618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024744" cy="1143000"/>
          </a:xfrm>
        </p:spPr>
        <p:txBody>
          <a:bodyPr>
            <a:normAutofit/>
          </a:bodyPr>
          <a:lstStyle/>
          <a:p>
            <a:r>
              <a:rPr lang="en-US" dirty="0"/>
              <a:t>Ethical Considerations of IVF</a:t>
            </a:r>
            <a:endParaRPr lang="en-AU" dirty="0"/>
          </a:p>
        </p:txBody>
      </p:sp>
      <p:sp>
        <p:nvSpPr>
          <p:cNvPr id="3" name="Content Placeholder 2"/>
          <p:cNvSpPr>
            <a:spLocks noGrp="1"/>
          </p:cNvSpPr>
          <p:nvPr>
            <p:ph idx="1"/>
          </p:nvPr>
        </p:nvSpPr>
        <p:spPr>
          <a:xfrm>
            <a:off x="395536" y="1700808"/>
            <a:ext cx="8208912" cy="4131821"/>
          </a:xfrm>
        </p:spPr>
        <p:txBody>
          <a:bodyPr>
            <a:normAutofit fontScale="70000" lnSpcReduction="20000"/>
          </a:bodyPr>
          <a:lstStyle/>
          <a:p>
            <a:r>
              <a:rPr lang="en-US" sz="2800" dirty="0"/>
              <a:t>Are we “Playing God” by artificially creating life?</a:t>
            </a:r>
          </a:p>
          <a:p>
            <a:r>
              <a:rPr lang="en-US" sz="2800" dirty="0"/>
              <a:t>Is it up to scientists to determine who should be a parent and who shouldn’t be?</a:t>
            </a:r>
          </a:p>
          <a:p>
            <a:r>
              <a:rPr lang="en-US" sz="2800" dirty="0"/>
              <a:t>Sperm and Egg anonymous donation issues</a:t>
            </a:r>
          </a:p>
          <a:p>
            <a:r>
              <a:rPr lang="en-US" sz="2800" dirty="0"/>
              <a:t>Use and payment of surrogacy</a:t>
            </a:r>
          </a:p>
          <a:p>
            <a:r>
              <a:rPr lang="en-US" sz="2800" dirty="0"/>
              <a:t>The selection process for embryos (</a:t>
            </a:r>
            <a:r>
              <a:rPr lang="en-US" sz="2800" dirty="0" err="1"/>
              <a:t>ie</a:t>
            </a:r>
            <a:r>
              <a:rPr lang="en-US" sz="2800" dirty="0"/>
              <a:t>. Gender)</a:t>
            </a:r>
          </a:p>
          <a:p>
            <a:r>
              <a:rPr lang="en-US" sz="2800" dirty="0"/>
              <a:t>The use of frozen eggs/sperm from a deceased person</a:t>
            </a:r>
          </a:p>
          <a:p>
            <a:r>
              <a:rPr lang="en-US" sz="2800" dirty="0"/>
              <a:t>When does “life” actually begin?</a:t>
            </a:r>
          </a:p>
          <a:p>
            <a:r>
              <a:rPr lang="en-US" sz="2800" dirty="0"/>
              <a:t>OHSS</a:t>
            </a:r>
          </a:p>
          <a:p>
            <a:endParaRPr lang="en-US" sz="2800" dirty="0"/>
          </a:p>
          <a:p>
            <a:r>
              <a:rPr lang="en-US" sz="2800" dirty="0">
                <a:hlinkClick r:id="rId2"/>
              </a:rPr>
              <a:t>https://www.youtube.com/watch?v=d0IgU0hzVsc</a:t>
            </a:r>
            <a:r>
              <a:rPr lang="en-US" sz="2800" dirty="0"/>
              <a:t> </a:t>
            </a:r>
          </a:p>
          <a:p>
            <a:endParaRPr lang="en-US" dirty="0"/>
          </a:p>
          <a:p>
            <a:endParaRPr lang="en-US" dirty="0"/>
          </a:p>
          <a:p>
            <a:endParaRPr lang="en-US" dirty="0"/>
          </a:p>
          <a:p>
            <a:endParaRPr lang="en-AU" dirty="0"/>
          </a:p>
        </p:txBody>
      </p:sp>
    </p:spTree>
    <p:extLst>
      <p:ext uri="{BB962C8B-B14F-4D97-AF65-F5344CB8AC3E}">
        <p14:creationId xmlns:p14="http://schemas.microsoft.com/office/powerpoint/2010/main" val="264012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Ethical Questions to Consider… Spend 15 mins researching these and report back!</a:t>
            </a:r>
            <a:endParaRPr lang="en-AU" dirty="0"/>
          </a:p>
        </p:txBody>
      </p:sp>
      <p:sp>
        <p:nvSpPr>
          <p:cNvPr id="3" name="Content Placeholder 2"/>
          <p:cNvSpPr>
            <a:spLocks noGrp="1"/>
          </p:cNvSpPr>
          <p:nvPr>
            <p:ph idx="1"/>
          </p:nvPr>
        </p:nvSpPr>
        <p:spPr/>
        <p:txBody>
          <a:bodyPr/>
          <a:lstStyle/>
          <a:p>
            <a:pPr marL="68580" indent="0">
              <a:buNone/>
            </a:pPr>
            <a:r>
              <a:rPr lang="en-US" b="1" i="1" u="sng" dirty="0"/>
              <a:t>1. Defining initiation of life ethically:</a:t>
            </a:r>
          </a:p>
          <a:p>
            <a:pPr marL="68580" indent="0">
              <a:buNone/>
            </a:pPr>
            <a:r>
              <a:rPr lang="en-US" dirty="0"/>
              <a:t>What happens to all those extra embryos?</a:t>
            </a:r>
          </a:p>
          <a:p>
            <a:pPr marL="68580" indent="0">
              <a:buNone/>
            </a:pPr>
            <a:r>
              <a:rPr lang="en-US" dirty="0"/>
              <a:t>The IVF process usually produces more embryo's than are actually implanted.</a:t>
            </a:r>
          </a:p>
          <a:p>
            <a:pPr marL="68580" indent="0">
              <a:buNone/>
            </a:pPr>
            <a:r>
              <a:rPr lang="en-US" dirty="0"/>
              <a:t>Is it ethical to destroy the unused embryos?</a:t>
            </a:r>
          </a:p>
          <a:p>
            <a:pPr marL="68580" indent="0">
              <a:buNone/>
            </a:pPr>
            <a:r>
              <a:rPr lang="en-US" dirty="0"/>
              <a:t>Is this considered abortion?</a:t>
            </a:r>
            <a:endParaRPr lang="en-AU" dirty="0"/>
          </a:p>
        </p:txBody>
      </p:sp>
    </p:spTree>
    <p:extLst>
      <p:ext uri="{BB962C8B-B14F-4D97-AF65-F5344CB8AC3E}">
        <p14:creationId xmlns:p14="http://schemas.microsoft.com/office/powerpoint/2010/main" val="95326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36712"/>
            <a:ext cx="7776864" cy="5544616"/>
          </a:xfrm>
        </p:spPr>
        <p:txBody>
          <a:bodyPr>
            <a:normAutofit/>
          </a:bodyPr>
          <a:lstStyle/>
          <a:p>
            <a:pPr marL="68580" indent="0">
              <a:buNone/>
            </a:pPr>
            <a:r>
              <a:rPr lang="en-US" b="1" i="1" u="sng" dirty="0"/>
              <a:t>2. Turning children into commodities:</a:t>
            </a:r>
          </a:p>
          <a:p>
            <a:pPr marL="525780" indent="-457200"/>
            <a:r>
              <a:rPr lang="en-US" dirty="0"/>
              <a:t>IVF turns conception and child-bearing into a commodity to be “bought and sold”</a:t>
            </a:r>
          </a:p>
          <a:p>
            <a:pPr marL="525780" indent="-457200"/>
            <a:r>
              <a:rPr lang="en-US" dirty="0"/>
              <a:t>When a couple is infertile, do they have the right to sidestep the natural process of generation?</a:t>
            </a:r>
          </a:p>
          <a:p>
            <a:pPr marL="525780" indent="-457200"/>
            <a:r>
              <a:rPr lang="en-US" dirty="0"/>
              <a:t>Do IVF clinics have the right to “sell” this procedure when all the genetic material is provided by the customers/couple?</a:t>
            </a:r>
          </a:p>
          <a:p>
            <a:pPr marL="525780" indent="-457200"/>
            <a:r>
              <a:rPr lang="en-US" dirty="0"/>
              <a:t>Should IVF clinics make a profit? Should the procedure be government funded?</a:t>
            </a:r>
            <a:endParaRPr lang="en-AU" dirty="0"/>
          </a:p>
        </p:txBody>
      </p:sp>
    </p:spTree>
    <p:extLst>
      <p:ext uri="{BB962C8B-B14F-4D97-AF65-F5344CB8AC3E}">
        <p14:creationId xmlns:p14="http://schemas.microsoft.com/office/powerpoint/2010/main" val="274302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196752"/>
            <a:ext cx="7704856" cy="4635877"/>
          </a:xfrm>
        </p:spPr>
        <p:txBody>
          <a:bodyPr>
            <a:normAutofit/>
          </a:bodyPr>
          <a:lstStyle/>
          <a:p>
            <a:pPr marL="68580" indent="0">
              <a:buNone/>
            </a:pPr>
            <a:r>
              <a:rPr lang="en-US" b="1" i="1" u="sng" dirty="0"/>
              <a:t>3. Should IVF be offered to older women?</a:t>
            </a:r>
          </a:p>
          <a:p>
            <a:pPr marL="525780" indent="-457200"/>
            <a:r>
              <a:rPr lang="en-US" dirty="0"/>
              <a:t>Can older women cope with motherhood?</a:t>
            </a:r>
          </a:p>
          <a:p>
            <a:pPr marL="525780" indent="-457200"/>
            <a:r>
              <a:rPr lang="en-US" dirty="0"/>
              <a:t>What will be the potential impact on the child’s health?</a:t>
            </a:r>
          </a:p>
          <a:p>
            <a:pPr marL="525780" indent="-457200"/>
            <a:r>
              <a:rPr lang="en-US" dirty="0"/>
              <a:t>IVF is rarely successful in older women-so is it worth taking the risk?</a:t>
            </a:r>
          </a:p>
          <a:p>
            <a:pPr marL="525780" indent="-457200"/>
            <a:r>
              <a:rPr lang="en-US" dirty="0"/>
              <a:t>Should there be an age limit? (there is an age limit for adoption…should it be the same?</a:t>
            </a:r>
          </a:p>
          <a:p>
            <a:pPr marL="68580" indent="0">
              <a:buNone/>
            </a:pPr>
            <a:endParaRPr lang="en-AU" dirty="0"/>
          </a:p>
        </p:txBody>
      </p:sp>
    </p:spTree>
    <p:extLst>
      <p:ext uri="{BB962C8B-B14F-4D97-AF65-F5344CB8AC3E}">
        <p14:creationId xmlns:p14="http://schemas.microsoft.com/office/powerpoint/2010/main" val="319025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Netflix </a:t>
            </a:r>
            <a:br>
              <a:rPr lang="en-US" dirty="0"/>
            </a:br>
            <a:r>
              <a:rPr lang="en-US" dirty="0"/>
              <a:t>	</a:t>
            </a:r>
            <a:endParaRPr lang="en-AU" dirty="0"/>
          </a:p>
        </p:txBody>
      </p:sp>
      <p:sp>
        <p:nvSpPr>
          <p:cNvPr id="3" name="Content Placeholder 2"/>
          <p:cNvSpPr>
            <a:spLocks noGrp="1"/>
          </p:cNvSpPr>
          <p:nvPr>
            <p:ph idx="1"/>
          </p:nvPr>
        </p:nvSpPr>
        <p:spPr/>
        <p:txBody>
          <a:bodyPr/>
          <a:lstStyle/>
          <a:p>
            <a:r>
              <a:rPr lang="en-US" dirty="0"/>
              <a:t>Explained – Designer DNA</a:t>
            </a:r>
            <a:endParaRPr lang="en-AU" dirty="0"/>
          </a:p>
        </p:txBody>
      </p:sp>
    </p:spTree>
    <p:extLst>
      <p:ext uri="{BB962C8B-B14F-4D97-AF65-F5344CB8AC3E}">
        <p14:creationId xmlns:p14="http://schemas.microsoft.com/office/powerpoint/2010/main" val="3509270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Sisters Keeper</a:t>
            </a:r>
            <a:endParaRPr lang="en-AU"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AU" dirty="0"/>
              <a:t>“Anna Fitzgerald looks to earn medical emancipation from her parents who until now have relied on their youngest child to help their </a:t>
            </a:r>
            <a:r>
              <a:rPr lang="en-AU" dirty="0" err="1"/>
              <a:t>leukemia</a:t>
            </a:r>
            <a:r>
              <a:rPr lang="en-AU" dirty="0"/>
              <a:t>-stricken daughter Kate remain alive.”</a:t>
            </a:r>
          </a:p>
        </p:txBody>
      </p:sp>
    </p:spTree>
    <p:extLst>
      <p:ext uri="{BB962C8B-B14F-4D97-AF65-F5344CB8AC3E}">
        <p14:creationId xmlns:p14="http://schemas.microsoft.com/office/powerpoint/2010/main" val="2501235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7024744" cy="1143000"/>
          </a:xfrm>
        </p:spPr>
        <p:txBody>
          <a:bodyPr/>
          <a:lstStyle/>
          <a:p>
            <a:r>
              <a:rPr lang="en-US" b="1" u="sng" dirty="0"/>
              <a:t>CT 3:  Stem Cells</a:t>
            </a:r>
            <a:endParaRPr lang="en-AU" b="1" u="sng" dirty="0"/>
          </a:p>
        </p:txBody>
      </p:sp>
      <p:sp>
        <p:nvSpPr>
          <p:cNvPr id="3" name="Content Placeholder 2"/>
          <p:cNvSpPr>
            <a:spLocks noGrp="1"/>
          </p:cNvSpPr>
          <p:nvPr>
            <p:ph idx="1"/>
          </p:nvPr>
        </p:nvSpPr>
        <p:spPr>
          <a:xfrm>
            <a:off x="1043492" y="1844824"/>
            <a:ext cx="6777317" cy="3987805"/>
          </a:xfrm>
        </p:spPr>
        <p:txBody>
          <a:bodyPr>
            <a:normAutofit/>
          </a:bodyPr>
          <a:lstStyle/>
          <a:p>
            <a:r>
              <a:rPr lang="en-US" dirty="0"/>
              <a:t>What are stem cells?</a:t>
            </a:r>
          </a:p>
          <a:p>
            <a:pPr marL="68580" indent="0">
              <a:buNone/>
            </a:pPr>
            <a:r>
              <a:rPr lang="en-US" dirty="0"/>
              <a:t>Undifferentiated cells that become differentiated into </a:t>
            </a:r>
            <a:r>
              <a:rPr lang="en-US"/>
              <a:t>any kind </a:t>
            </a:r>
            <a:r>
              <a:rPr lang="en-US" dirty="0"/>
              <a:t>of cells in the body. Often used by the body to replace old cells when they wear out and die.</a:t>
            </a:r>
          </a:p>
          <a:p>
            <a:r>
              <a:rPr lang="en-US" dirty="0"/>
              <a:t>Where are they found?</a:t>
            </a:r>
          </a:p>
          <a:p>
            <a:pPr marL="68580" indent="0">
              <a:buNone/>
            </a:pPr>
            <a:r>
              <a:rPr lang="en-US" dirty="0"/>
              <a:t>Early embryo, the fetus, placenta, umbilical cord and some other tissues on the adult body. (more on this later)</a:t>
            </a:r>
          </a:p>
          <a:p>
            <a:pPr marL="68580" indent="0">
              <a:buNone/>
            </a:pPr>
            <a:endParaRPr lang="en-US" dirty="0"/>
          </a:p>
        </p:txBody>
      </p:sp>
    </p:spTree>
    <p:extLst>
      <p:ext uri="{BB962C8B-B14F-4D97-AF65-F5344CB8AC3E}">
        <p14:creationId xmlns:p14="http://schemas.microsoft.com/office/powerpoint/2010/main" val="15943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4"/>
            <a:ext cx="7632848" cy="4896544"/>
          </a:xfrm>
        </p:spPr>
        <p:txBody>
          <a:bodyPr>
            <a:normAutofit/>
          </a:bodyPr>
          <a:lstStyle/>
          <a:p>
            <a:pPr marL="68580" indent="0">
              <a:buNone/>
            </a:pPr>
            <a:r>
              <a:rPr lang="en-US" dirty="0"/>
              <a:t>Scientists believe:</a:t>
            </a:r>
          </a:p>
          <a:p>
            <a:pPr>
              <a:lnSpc>
                <a:spcPct val="120000"/>
              </a:lnSpc>
            </a:pPr>
            <a:r>
              <a:rPr lang="en-US" dirty="0"/>
              <a:t>stem cells could help change how patients are treated by modern medicine.</a:t>
            </a:r>
            <a:endParaRPr lang="en-AU" dirty="0"/>
          </a:p>
          <a:p>
            <a:pPr>
              <a:lnSpc>
                <a:spcPct val="120000"/>
              </a:lnSpc>
            </a:pPr>
            <a:r>
              <a:rPr lang="en-US" dirty="0"/>
              <a:t>Stem cells may help develop a better understanding of WHY some problems occur. (increase likelihood of finding effective treatment)</a:t>
            </a:r>
          </a:p>
          <a:p>
            <a:pPr>
              <a:lnSpc>
                <a:spcPct val="120000"/>
              </a:lnSpc>
            </a:pPr>
            <a:r>
              <a:rPr lang="en-US" dirty="0"/>
              <a:t>Stem cells could potentially create more </a:t>
            </a:r>
            <a:r>
              <a:rPr lang="en-US" dirty="0" err="1"/>
              <a:t>individualised</a:t>
            </a:r>
            <a:r>
              <a:rPr lang="en-US" dirty="0"/>
              <a:t> treatments that use the bodies own abilities to repair itself (and create its own new tissue and maybe organs!!)</a:t>
            </a:r>
          </a:p>
          <a:p>
            <a:endParaRPr lang="en-US" dirty="0"/>
          </a:p>
          <a:p>
            <a:endParaRPr lang="en-AU" dirty="0"/>
          </a:p>
        </p:txBody>
      </p:sp>
    </p:spTree>
    <p:extLst>
      <p:ext uri="{BB962C8B-B14F-4D97-AF65-F5344CB8AC3E}">
        <p14:creationId xmlns:p14="http://schemas.microsoft.com/office/powerpoint/2010/main" val="189127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Groups of Stem Cells</a:t>
            </a:r>
            <a:endParaRPr lang="en-AU" dirty="0"/>
          </a:p>
        </p:txBody>
      </p:sp>
      <p:sp>
        <p:nvSpPr>
          <p:cNvPr id="3" name="Content Placeholder 2"/>
          <p:cNvSpPr>
            <a:spLocks noGrp="1"/>
          </p:cNvSpPr>
          <p:nvPr>
            <p:ph idx="1"/>
          </p:nvPr>
        </p:nvSpPr>
        <p:spPr/>
        <p:txBody>
          <a:bodyPr/>
          <a:lstStyle/>
          <a:p>
            <a:pPr marL="525780" indent="-457200">
              <a:buAutoNum type="arabicPeriod"/>
            </a:pPr>
            <a:r>
              <a:rPr lang="en-US" dirty="0"/>
              <a:t>Tissue-Specific Stem Cells</a:t>
            </a:r>
          </a:p>
          <a:p>
            <a:pPr marL="525780" indent="-457200">
              <a:buAutoNum type="arabicPeriod"/>
            </a:pPr>
            <a:r>
              <a:rPr lang="en-US" dirty="0"/>
              <a:t>Pluripotent Stem Cells</a:t>
            </a:r>
          </a:p>
          <a:p>
            <a:pPr marL="525780" indent="-457200">
              <a:buAutoNum type="arabicPeriod"/>
            </a:pPr>
            <a:endParaRPr lang="en-US" dirty="0"/>
          </a:p>
          <a:p>
            <a:pPr marL="525780" indent="-457200">
              <a:buAutoNum type="arabicPeriod"/>
            </a:pPr>
            <a:endParaRPr lang="en-US" dirty="0"/>
          </a:p>
          <a:p>
            <a:pPr marL="525780" indent="-457200">
              <a:buAutoNum type="arabicPeriod"/>
            </a:pPr>
            <a:r>
              <a:rPr lang="en-AU" dirty="0">
                <a:hlinkClick r:id="rId2"/>
              </a:rPr>
              <a:t>https://www.youtube.com/watch?v=9db44fBrWrE</a:t>
            </a:r>
            <a:r>
              <a:rPr lang="en-AU" dirty="0"/>
              <a:t> </a:t>
            </a:r>
          </a:p>
        </p:txBody>
      </p:sp>
    </p:spTree>
    <p:extLst>
      <p:ext uri="{BB962C8B-B14F-4D97-AF65-F5344CB8AC3E}">
        <p14:creationId xmlns:p14="http://schemas.microsoft.com/office/powerpoint/2010/main" val="182697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024744" cy="1143000"/>
          </a:xfrm>
        </p:spPr>
        <p:txBody>
          <a:bodyPr/>
          <a:lstStyle/>
          <a:p>
            <a:r>
              <a:rPr lang="en-US" dirty="0"/>
              <a:t>Tissue-Specific Stem Cells</a:t>
            </a:r>
            <a:endParaRPr lang="en-AU" dirty="0"/>
          </a:p>
        </p:txBody>
      </p:sp>
      <p:sp>
        <p:nvSpPr>
          <p:cNvPr id="3" name="Content Placeholder 2"/>
          <p:cNvSpPr>
            <a:spLocks noGrp="1"/>
          </p:cNvSpPr>
          <p:nvPr>
            <p:ph idx="1"/>
          </p:nvPr>
        </p:nvSpPr>
        <p:spPr>
          <a:xfrm>
            <a:off x="1043492" y="1628800"/>
            <a:ext cx="6777317" cy="4203829"/>
          </a:xfrm>
        </p:spPr>
        <p:txBody>
          <a:bodyPr>
            <a:normAutofit/>
          </a:bodyPr>
          <a:lstStyle/>
          <a:p>
            <a:r>
              <a:rPr lang="en-US" dirty="0"/>
              <a:t>AKA “Somatic cells” or “adult stem cells”</a:t>
            </a:r>
          </a:p>
          <a:p>
            <a:r>
              <a:rPr lang="en-US" dirty="0"/>
              <a:t>THEORETICALLY they can divide without limit to replenish damaged or diseased cells.</a:t>
            </a:r>
          </a:p>
          <a:p>
            <a:r>
              <a:rPr lang="en-US" dirty="0" err="1"/>
              <a:t>Eg</a:t>
            </a:r>
            <a:r>
              <a:rPr lang="en-US" dirty="0"/>
              <a:t>. In the base of your intestine there are stem cells that replace the cells that are worn off by digestion/food passing.</a:t>
            </a:r>
          </a:p>
          <a:p>
            <a:r>
              <a:rPr lang="en-US" dirty="0" err="1"/>
              <a:t>Eg</a:t>
            </a:r>
            <a:r>
              <a:rPr lang="en-US" dirty="0"/>
              <a:t>. Bone marrow has similar cells (to produce red blood cells) and skin!!</a:t>
            </a:r>
          </a:p>
        </p:txBody>
      </p:sp>
    </p:spTree>
    <p:extLst>
      <p:ext uri="{BB962C8B-B14F-4D97-AF65-F5344CB8AC3E}">
        <p14:creationId xmlns:p14="http://schemas.microsoft.com/office/powerpoint/2010/main" val="207982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b="1" dirty="0"/>
              <a:t>Consumer health</a:t>
            </a:r>
          </a:p>
          <a:p>
            <a:pPr lvl="0"/>
            <a:r>
              <a:rPr lang="en-AU" dirty="0"/>
              <a:t>ethical issues arising from contemporary health practices</a:t>
            </a:r>
          </a:p>
          <a:p>
            <a:pPr lvl="0"/>
            <a:r>
              <a:rPr lang="en-AU" dirty="0"/>
              <a:t>organ and tissue donation</a:t>
            </a:r>
          </a:p>
          <a:p>
            <a:pPr lvl="0"/>
            <a:r>
              <a:rPr lang="en-AU" dirty="0"/>
              <a:t>in-vitro fertilisation</a:t>
            </a:r>
          </a:p>
          <a:p>
            <a:pPr lvl="0"/>
            <a:r>
              <a:rPr lang="en-AU" dirty="0"/>
              <a:t>stem cells</a:t>
            </a:r>
          </a:p>
          <a:p>
            <a:pPr lvl="0"/>
            <a:r>
              <a:rPr lang="en-AU"/>
              <a:t>genetically modified foods</a:t>
            </a:r>
          </a:p>
          <a:p>
            <a:endParaRPr lang="en-AU"/>
          </a:p>
        </p:txBody>
      </p:sp>
    </p:spTree>
    <p:extLst>
      <p:ext uri="{BB962C8B-B14F-4D97-AF65-F5344CB8AC3E}">
        <p14:creationId xmlns:p14="http://schemas.microsoft.com/office/powerpoint/2010/main" val="1248949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7024744" cy="1143000"/>
          </a:xfrm>
        </p:spPr>
        <p:txBody>
          <a:bodyPr>
            <a:normAutofit/>
          </a:bodyPr>
          <a:lstStyle/>
          <a:p>
            <a:r>
              <a:rPr lang="en-US" dirty="0"/>
              <a:t>Pluripotent Stem Cells</a:t>
            </a:r>
            <a:endParaRPr lang="en-AU" dirty="0"/>
          </a:p>
        </p:txBody>
      </p:sp>
      <p:sp>
        <p:nvSpPr>
          <p:cNvPr id="3" name="Content Placeholder 2"/>
          <p:cNvSpPr>
            <a:spLocks noGrp="1"/>
          </p:cNvSpPr>
          <p:nvPr>
            <p:ph idx="1"/>
          </p:nvPr>
        </p:nvSpPr>
        <p:spPr>
          <a:xfrm>
            <a:off x="1043492" y="1772816"/>
            <a:ext cx="6777317" cy="4059813"/>
          </a:xfrm>
        </p:spPr>
        <p:txBody>
          <a:bodyPr/>
          <a:lstStyle/>
          <a:p>
            <a:r>
              <a:rPr lang="en-US" dirty="0"/>
              <a:t>Can become any type of tissue in the body</a:t>
            </a:r>
          </a:p>
          <a:p>
            <a:r>
              <a:rPr lang="en-US" dirty="0"/>
              <a:t>Can keep dividing forever without losing their dividing potential!!</a:t>
            </a:r>
          </a:p>
          <a:p>
            <a:r>
              <a:rPr lang="en-US" dirty="0"/>
              <a:t>Have many more uses in medicine because they can be used as any type of cell. </a:t>
            </a:r>
          </a:p>
          <a:p>
            <a:endParaRPr lang="en-AU" dirty="0"/>
          </a:p>
        </p:txBody>
      </p:sp>
    </p:spTree>
    <p:extLst>
      <p:ext uri="{BB962C8B-B14F-4D97-AF65-F5344CB8AC3E}">
        <p14:creationId xmlns:p14="http://schemas.microsoft.com/office/powerpoint/2010/main" val="352907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1143000"/>
          </a:xfrm>
        </p:spPr>
        <p:txBody>
          <a:bodyPr>
            <a:normAutofit fontScale="90000"/>
          </a:bodyPr>
          <a:lstStyle/>
          <a:p>
            <a:r>
              <a:rPr lang="en-US" dirty="0"/>
              <a:t>Stem Cell treatment for Leukemia:</a:t>
            </a:r>
            <a:endParaRPr lang="en-AU" dirty="0"/>
          </a:p>
        </p:txBody>
      </p:sp>
      <p:sp>
        <p:nvSpPr>
          <p:cNvPr id="3" name="Content Placeholder 2"/>
          <p:cNvSpPr>
            <a:spLocks noGrp="1"/>
          </p:cNvSpPr>
          <p:nvPr>
            <p:ph idx="1"/>
          </p:nvPr>
        </p:nvSpPr>
        <p:spPr>
          <a:xfrm>
            <a:off x="539552" y="1916832"/>
            <a:ext cx="7776864" cy="3915797"/>
          </a:xfrm>
        </p:spPr>
        <p:txBody>
          <a:bodyPr>
            <a:normAutofit/>
          </a:bodyPr>
          <a:lstStyle/>
          <a:p>
            <a:r>
              <a:rPr lang="en-US" dirty="0"/>
              <a:t>L</a:t>
            </a:r>
            <a:r>
              <a:rPr lang="en-US" sz="2400" dirty="0"/>
              <a:t>eukemia is cancer that affects the cells in your bone marrow.</a:t>
            </a:r>
          </a:p>
          <a:p>
            <a:r>
              <a:rPr lang="en-US" sz="2400" dirty="0"/>
              <a:t>Doctors ALREADY use Tissue-Specific Stem Cells as a treatment option.</a:t>
            </a:r>
          </a:p>
          <a:p>
            <a:r>
              <a:rPr lang="en-US" sz="2400" dirty="0"/>
              <a:t>“Stem Cell Transplant” is the process of replacing blood forming cells (stem cells) that have been damaged by chemotherapy/radiotherapy.</a:t>
            </a:r>
          </a:p>
          <a:p>
            <a:r>
              <a:rPr lang="en-US" sz="2400" dirty="0"/>
              <a:t>READ PAGE 148 textbook </a:t>
            </a:r>
          </a:p>
          <a:p>
            <a:pPr marL="68580" indent="0">
              <a:buNone/>
            </a:pPr>
            <a:r>
              <a:rPr lang="en-US" sz="1200" dirty="0"/>
              <a:t>“ Tissue-Specific stem cells treat leukemia”</a:t>
            </a:r>
            <a:endParaRPr lang="en-AU" sz="1200" dirty="0"/>
          </a:p>
        </p:txBody>
      </p:sp>
    </p:spTree>
    <p:extLst>
      <p:ext uri="{BB962C8B-B14F-4D97-AF65-F5344CB8AC3E}">
        <p14:creationId xmlns:p14="http://schemas.microsoft.com/office/powerpoint/2010/main" val="70393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908720"/>
            <a:ext cx="7704856" cy="685880"/>
          </a:xfrm>
        </p:spPr>
        <p:txBody>
          <a:bodyPr>
            <a:normAutofit/>
          </a:bodyPr>
          <a:lstStyle/>
          <a:p>
            <a:r>
              <a:rPr lang="en-US" sz="3600" dirty="0"/>
              <a:t>Ethical Issues involving Stem Cells</a:t>
            </a:r>
            <a:endParaRPr lang="en-AU" sz="3600" dirty="0"/>
          </a:p>
        </p:txBody>
      </p:sp>
      <p:sp>
        <p:nvSpPr>
          <p:cNvPr id="3" name="Content Placeholder 2"/>
          <p:cNvSpPr>
            <a:spLocks noGrp="1"/>
          </p:cNvSpPr>
          <p:nvPr>
            <p:ph idx="1"/>
          </p:nvPr>
        </p:nvSpPr>
        <p:spPr>
          <a:xfrm>
            <a:off x="1043492" y="1700808"/>
            <a:ext cx="6777317" cy="4131821"/>
          </a:xfrm>
        </p:spPr>
        <p:txBody>
          <a:bodyPr/>
          <a:lstStyle/>
          <a:p>
            <a:r>
              <a:rPr lang="en-US" dirty="0"/>
              <a:t>The harvesting of stem cells requires the use of </a:t>
            </a:r>
            <a:r>
              <a:rPr lang="en-US" dirty="0" err="1"/>
              <a:t>fertilised</a:t>
            </a:r>
            <a:r>
              <a:rPr lang="en-US" dirty="0"/>
              <a:t> embryos.</a:t>
            </a:r>
          </a:p>
          <a:p>
            <a:r>
              <a:rPr lang="en-US" dirty="0"/>
              <a:t>There are 2 main conflicting morals:</a:t>
            </a:r>
          </a:p>
          <a:p>
            <a:endParaRPr lang="en-US" dirty="0"/>
          </a:p>
          <a:p>
            <a:pPr marL="525780" indent="-457200">
              <a:buAutoNum type="arabicPeriod"/>
            </a:pPr>
            <a:r>
              <a:rPr lang="en-US" dirty="0"/>
              <a:t>The desire to protect human life</a:t>
            </a:r>
          </a:p>
          <a:p>
            <a:pPr marL="525780" indent="-457200">
              <a:buAutoNum type="arabicPeriod"/>
            </a:pPr>
            <a:r>
              <a:rPr lang="en-US" dirty="0"/>
              <a:t>The desire to treat illness and reduce suffering.</a:t>
            </a:r>
            <a:endParaRPr lang="en-AU" dirty="0"/>
          </a:p>
        </p:txBody>
      </p:sp>
    </p:spTree>
    <p:extLst>
      <p:ext uri="{BB962C8B-B14F-4D97-AF65-F5344CB8AC3E}">
        <p14:creationId xmlns:p14="http://schemas.microsoft.com/office/powerpoint/2010/main" val="106690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6777317" cy="4923909"/>
          </a:xfrm>
        </p:spPr>
        <p:txBody>
          <a:bodyPr>
            <a:normAutofit/>
          </a:bodyPr>
          <a:lstStyle/>
          <a:p>
            <a:r>
              <a:rPr lang="en-US" dirty="0"/>
              <a:t>The debate starts when we try to define the beginning of human life.</a:t>
            </a:r>
          </a:p>
          <a:p>
            <a:r>
              <a:rPr lang="en-US" dirty="0"/>
              <a:t>Does life begin with conception? (</a:t>
            </a:r>
            <a:r>
              <a:rPr lang="en-US" dirty="0" err="1"/>
              <a:t>ie</a:t>
            </a:r>
            <a:r>
              <a:rPr lang="en-US" dirty="0"/>
              <a:t>. Sperm entering the Egg) Or does life begin with implantation into the uterine wall? </a:t>
            </a:r>
          </a:p>
          <a:p>
            <a:r>
              <a:rPr lang="en-US" dirty="0"/>
              <a:t>Is an embryo a “person”?-they definitely have the potential to grow into one.</a:t>
            </a:r>
          </a:p>
          <a:p>
            <a:r>
              <a:rPr lang="en-US" dirty="0"/>
              <a:t>Is an embryo a “person” when it has no characteristics of a person because it is just a collection of cells?</a:t>
            </a:r>
          </a:p>
          <a:p>
            <a:r>
              <a:rPr lang="en-US" dirty="0"/>
              <a:t>Is using stem cells to treat a “real person” to improve their QOL?</a:t>
            </a:r>
          </a:p>
          <a:p>
            <a:r>
              <a:rPr lang="en-US" dirty="0"/>
              <a:t>Is the health and suffering of a person take precedence over the potential life?</a:t>
            </a:r>
            <a:endParaRPr lang="en-AU" dirty="0"/>
          </a:p>
        </p:txBody>
      </p:sp>
    </p:spTree>
    <p:extLst>
      <p:ext uri="{BB962C8B-B14F-4D97-AF65-F5344CB8AC3E}">
        <p14:creationId xmlns:p14="http://schemas.microsoft.com/office/powerpoint/2010/main" val="285755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8B27-27F2-4628-900B-3E2A09FDC3EE}"/>
              </a:ext>
            </a:extLst>
          </p:cNvPr>
          <p:cNvSpPr>
            <a:spLocks noGrp="1"/>
          </p:cNvSpPr>
          <p:nvPr>
            <p:ph type="title"/>
          </p:nvPr>
        </p:nvSpPr>
        <p:spPr/>
        <p:txBody>
          <a:bodyPr/>
          <a:lstStyle/>
          <a:p>
            <a:r>
              <a:rPr lang="en-US" dirty="0"/>
              <a:t>New Developments </a:t>
            </a:r>
            <a:endParaRPr lang="en-AU" dirty="0"/>
          </a:p>
        </p:txBody>
      </p:sp>
      <p:sp>
        <p:nvSpPr>
          <p:cNvPr id="3" name="Content Placeholder 2">
            <a:extLst>
              <a:ext uri="{FF2B5EF4-FFF2-40B4-BE49-F238E27FC236}">
                <a16:creationId xmlns:a16="http://schemas.microsoft.com/office/drawing/2014/main" id="{F3BD8866-1032-4F6B-8C1A-54D035AA5446}"/>
              </a:ext>
            </a:extLst>
          </p:cNvPr>
          <p:cNvSpPr>
            <a:spLocks noGrp="1"/>
          </p:cNvSpPr>
          <p:nvPr>
            <p:ph idx="1"/>
          </p:nvPr>
        </p:nvSpPr>
        <p:spPr/>
        <p:txBody>
          <a:bodyPr/>
          <a:lstStyle/>
          <a:p>
            <a:r>
              <a:rPr lang="en-US" dirty="0">
                <a:hlinkClick r:id="rId2"/>
              </a:rPr>
              <a:t>TV4Education</a:t>
            </a:r>
            <a:r>
              <a:rPr lang="en-US" dirty="0"/>
              <a:t> – start at 7:25 (C</a:t>
            </a:r>
            <a:r>
              <a:rPr lang="en-AU" u="sng" dirty="0" err="1"/>
              <a:t>atalyst</a:t>
            </a:r>
            <a:r>
              <a:rPr lang="en-AU" u="sng" dirty="0"/>
              <a:t> LIDAR/Stem </a:t>
            </a:r>
            <a:r>
              <a:rPr lang="en-AU" u="sng"/>
              <a:t>Cell Ethics)</a:t>
            </a:r>
            <a:endParaRPr lang="en-AU" u="sng" dirty="0"/>
          </a:p>
          <a:p>
            <a:endParaRPr lang="en-US" dirty="0"/>
          </a:p>
          <a:p>
            <a:endParaRPr lang="en-US" dirty="0"/>
          </a:p>
          <a:p>
            <a:r>
              <a:rPr lang="en-US" dirty="0">
                <a:hlinkClick r:id="rId3"/>
              </a:rPr>
              <a:t>Induced Pluripotent Stem Cells Ethics - research</a:t>
            </a:r>
            <a:endParaRPr lang="en-AU" dirty="0"/>
          </a:p>
        </p:txBody>
      </p:sp>
    </p:spTree>
    <p:extLst>
      <p:ext uri="{BB962C8B-B14F-4D97-AF65-F5344CB8AC3E}">
        <p14:creationId xmlns:p14="http://schemas.microsoft.com/office/powerpoint/2010/main" val="3903012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7848872" cy="1143000"/>
          </a:xfrm>
        </p:spPr>
        <p:txBody>
          <a:bodyPr>
            <a:normAutofit/>
          </a:bodyPr>
          <a:lstStyle/>
          <a:p>
            <a:r>
              <a:rPr lang="en-US" sz="3600" b="1" u="sng" dirty="0"/>
              <a:t>CT 4: Genetically Modified Food</a:t>
            </a:r>
            <a:endParaRPr lang="en-AU" sz="3600" b="1" u="sng" dirty="0"/>
          </a:p>
        </p:txBody>
      </p:sp>
      <p:sp>
        <p:nvSpPr>
          <p:cNvPr id="3" name="Content Placeholder 2"/>
          <p:cNvSpPr>
            <a:spLocks noGrp="1"/>
          </p:cNvSpPr>
          <p:nvPr>
            <p:ph idx="1"/>
          </p:nvPr>
        </p:nvSpPr>
        <p:spPr>
          <a:xfrm>
            <a:off x="1043492" y="1844824"/>
            <a:ext cx="6777317" cy="3987805"/>
          </a:xfrm>
        </p:spPr>
        <p:txBody>
          <a:bodyPr>
            <a:noAutofit/>
          </a:bodyPr>
          <a:lstStyle/>
          <a:p>
            <a:pPr marL="0" indent="0">
              <a:buNone/>
            </a:pPr>
            <a:r>
              <a:rPr lang="en-US" sz="2400" dirty="0"/>
              <a:t>What are genes?</a:t>
            </a:r>
          </a:p>
          <a:p>
            <a:pPr marL="68580" indent="0">
              <a:buNone/>
            </a:pPr>
            <a:r>
              <a:rPr lang="en-US" sz="2400" dirty="0"/>
              <a:t>-Genes are found in almost all cells of the body, and they use chemical messages to instruct the cell to perform its functions and/or take on particular characteristics.</a:t>
            </a:r>
          </a:p>
          <a:p>
            <a:pPr marL="68580" indent="0">
              <a:buNone/>
            </a:pPr>
            <a:endParaRPr lang="en-US" sz="2400" dirty="0"/>
          </a:p>
          <a:p>
            <a:pPr marL="68580" indent="0">
              <a:buNone/>
            </a:pPr>
            <a:r>
              <a:rPr lang="en-US" sz="2400" dirty="0"/>
              <a:t>When you introduce a new gene what do you think will happen?</a:t>
            </a:r>
          </a:p>
          <a:p>
            <a:pPr marL="68580" indent="0">
              <a:buNone/>
            </a:pPr>
            <a:r>
              <a:rPr lang="en-US" sz="2400" dirty="0"/>
              <a:t>-the cell will perform new functions and take on new characteristics</a:t>
            </a:r>
            <a:endParaRPr lang="en-AU" sz="2400" dirty="0"/>
          </a:p>
        </p:txBody>
      </p:sp>
    </p:spTree>
    <p:extLst>
      <p:ext uri="{BB962C8B-B14F-4D97-AF65-F5344CB8AC3E}">
        <p14:creationId xmlns:p14="http://schemas.microsoft.com/office/powerpoint/2010/main" val="247725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GM Foods?</a:t>
            </a:r>
            <a:endParaRPr lang="en-AU" dirty="0"/>
          </a:p>
        </p:txBody>
      </p:sp>
      <p:sp>
        <p:nvSpPr>
          <p:cNvPr id="3" name="Content Placeholder 2"/>
          <p:cNvSpPr>
            <a:spLocks noGrp="1"/>
          </p:cNvSpPr>
          <p:nvPr>
            <p:ph idx="1"/>
          </p:nvPr>
        </p:nvSpPr>
        <p:spPr/>
        <p:txBody>
          <a:bodyPr/>
          <a:lstStyle/>
          <a:p>
            <a:r>
              <a:rPr lang="en-US" dirty="0"/>
              <a:t>Animal or plants that have had new genes inserted into the existing genetic code. </a:t>
            </a:r>
          </a:p>
          <a:p>
            <a:endParaRPr lang="en-US" dirty="0"/>
          </a:p>
          <a:p>
            <a:r>
              <a:rPr lang="en-US" dirty="0"/>
              <a:t>What are some examples of Genetic Modifications in food products?</a:t>
            </a:r>
          </a:p>
          <a:p>
            <a:pPr marL="0" indent="0">
              <a:buNone/>
            </a:pPr>
            <a:r>
              <a:rPr lang="en-US" dirty="0"/>
              <a:t>Frost resistance, increased resistance to pests, increased nutritional value, increased shelf life.</a:t>
            </a:r>
          </a:p>
          <a:p>
            <a:pPr marL="0" indent="0">
              <a:buNone/>
            </a:pPr>
            <a:endParaRPr lang="en-US" dirty="0"/>
          </a:p>
        </p:txBody>
      </p:sp>
    </p:spTree>
    <p:extLst>
      <p:ext uri="{BB962C8B-B14F-4D97-AF65-F5344CB8AC3E}">
        <p14:creationId xmlns:p14="http://schemas.microsoft.com/office/powerpoint/2010/main" val="313321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a:t>
            </a:r>
            <a:endParaRPr lang="en-AU" dirty="0"/>
          </a:p>
        </p:txBody>
      </p:sp>
      <p:sp>
        <p:nvSpPr>
          <p:cNvPr id="3" name="Content Placeholder 2"/>
          <p:cNvSpPr>
            <a:spLocks noGrp="1"/>
          </p:cNvSpPr>
          <p:nvPr>
            <p:ph idx="1"/>
          </p:nvPr>
        </p:nvSpPr>
        <p:spPr/>
        <p:txBody>
          <a:bodyPr/>
          <a:lstStyle/>
          <a:p>
            <a:pPr marL="0" indent="0">
              <a:buNone/>
            </a:pPr>
            <a:r>
              <a:rPr lang="en-US" dirty="0"/>
              <a:t>Find some more examples of genetic modifications:</a:t>
            </a:r>
          </a:p>
          <a:p>
            <a:pPr marL="0" indent="0">
              <a:buNone/>
            </a:pPr>
            <a:endParaRPr lang="en-AU" dirty="0"/>
          </a:p>
        </p:txBody>
      </p:sp>
    </p:spTree>
    <p:extLst>
      <p:ext uri="{BB962C8B-B14F-4D97-AF65-F5344CB8AC3E}">
        <p14:creationId xmlns:p14="http://schemas.microsoft.com/office/powerpoint/2010/main" val="2658287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Safe?</a:t>
            </a:r>
            <a:endParaRPr lang="en-AU" dirty="0"/>
          </a:p>
        </p:txBody>
      </p:sp>
      <p:sp>
        <p:nvSpPr>
          <p:cNvPr id="3" name="Content Placeholder 2"/>
          <p:cNvSpPr>
            <a:spLocks noGrp="1"/>
          </p:cNvSpPr>
          <p:nvPr>
            <p:ph idx="1"/>
          </p:nvPr>
        </p:nvSpPr>
        <p:spPr/>
        <p:txBody>
          <a:bodyPr/>
          <a:lstStyle/>
          <a:p>
            <a:r>
              <a:rPr lang="en-US" dirty="0"/>
              <a:t>Australia has strict pre-market safety assessments by “Food Standards Australia New Zealand”</a:t>
            </a:r>
          </a:p>
          <a:p>
            <a:endParaRPr lang="en-US" dirty="0"/>
          </a:p>
          <a:p>
            <a:r>
              <a:rPr lang="en-US" dirty="0"/>
              <a:t>GM foods must be labelled as GM on their labels.</a:t>
            </a:r>
            <a:endParaRPr lang="en-AU" dirty="0"/>
          </a:p>
        </p:txBody>
      </p:sp>
    </p:spTree>
    <p:extLst>
      <p:ext uri="{BB962C8B-B14F-4D97-AF65-F5344CB8AC3E}">
        <p14:creationId xmlns:p14="http://schemas.microsoft.com/office/powerpoint/2010/main" val="367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GM Foods</a:t>
            </a:r>
            <a:endParaRPr lang="en-AU" dirty="0"/>
          </a:p>
        </p:txBody>
      </p:sp>
      <p:sp>
        <p:nvSpPr>
          <p:cNvPr id="3" name="Content Placeholder 2"/>
          <p:cNvSpPr>
            <a:spLocks noGrp="1"/>
          </p:cNvSpPr>
          <p:nvPr>
            <p:ph idx="1"/>
          </p:nvPr>
        </p:nvSpPr>
        <p:spPr/>
        <p:txBody>
          <a:bodyPr/>
          <a:lstStyle/>
          <a:p>
            <a:r>
              <a:rPr lang="en-US" dirty="0"/>
              <a:t>We need inexpensive, safe, nutritious food to feed to worlds growing population.</a:t>
            </a:r>
          </a:p>
          <a:p>
            <a:pPr>
              <a:buFont typeface="Wingdings" panose="05000000000000000000" pitchFamily="2" charset="2"/>
              <a:buChar char="Ø"/>
            </a:pPr>
            <a:r>
              <a:rPr lang="en-US" dirty="0"/>
              <a:t>Better quality foods</a:t>
            </a:r>
          </a:p>
          <a:p>
            <a:pPr>
              <a:buFont typeface="Wingdings" panose="05000000000000000000" pitchFamily="2" charset="2"/>
              <a:buChar char="Ø"/>
            </a:pPr>
            <a:r>
              <a:rPr lang="en-US" dirty="0"/>
              <a:t>Inexpensive &amp; nutritious food</a:t>
            </a:r>
          </a:p>
          <a:p>
            <a:pPr>
              <a:buFont typeface="Wingdings" panose="05000000000000000000" pitchFamily="2" charset="2"/>
              <a:buChar char="Ø"/>
            </a:pPr>
            <a:r>
              <a:rPr lang="en-US" dirty="0"/>
              <a:t>Foods with greater shelf life</a:t>
            </a:r>
          </a:p>
          <a:p>
            <a:pPr>
              <a:buFont typeface="Wingdings" panose="05000000000000000000" pitchFamily="2" charset="2"/>
              <a:buChar char="Ø"/>
            </a:pPr>
            <a:r>
              <a:rPr lang="en-US" dirty="0"/>
              <a:t>Medicinal benefits, </a:t>
            </a:r>
            <a:r>
              <a:rPr lang="en-US" dirty="0" err="1"/>
              <a:t>ie</a:t>
            </a:r>
            <a:r>
              <a:rPr lang="en-US" dirty="0"/>
              <a:t> edible vaccines</a:t>
            </a:r>
          </a:p>
          <a:p>
            <a:pPr>
              <a:buFont typeface="Wingdings" panose="05000000000000000000" pitchFamily="2" charset="2"/>
              <a:buChar char="Ø"/>
            </a:pPr>
            <a:r>
              <a:rPr lang="en-US" dirty="0"/>
              <a:t>Crops that require less chemicals</a:t>
            </a:r>
            <a:endParaRPr lang="en-AU" dirty="0"/>
          </a:p>
        </p:txBody>
      </p:sp>
    </p:spTree>
    <p:extLst>
      <p:ext uri="{BB962C8B-B14F-4D97-AF65-F5344CB8AC3E}">
        <p14:creationId xmlns:p14="http://schemas.microsoft.com/office/powerpoint/2010/main" val="390482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are we investigating CT’s?</a:t>
            </a:r>
            <a:endParaRPr lang="en-AU" dirty="0"/>
          </a:p>
        </p:txBody>
      </p:sp>
      <p:sp>
        <p:nvSpPr>
          <p:cNvPr id="3" name="Content Placeholder 2"/>
          <p:cNvSpPr>
            <a:spLocks noGrp="1"/>
          </p:cNvSpPr>
          <p:nvPr>
            <p:ph idx="1"/>
          </p:nvPr>
        </p:nvSpPr>
        <p:spPr/>
        <p:txBody>
          <a:bodyPr/>
          <a:lstStyle/>
          <a:p>
            <a:r>
              <a:rPr lang="en-US" dirty="0"/>
              <a:t>Technology  develops quickly, and it has opened up many opportunities for improved health. </a:t>
            </a:r>
          </a:p>
          <a:p>
            <a:r>
              <a:rPr lang="en-US" dirty="0"/>
              <a:t>As most contemporary technologies include going “against nature” and “manipulating natural design” there are many ethical arguments that we need to consider.</a:t>
            </a:r>
            <a:endParaRPr lang="en-AU" dirty="0"/>
          </a:p>
        </p:txBody>
      </p:sp>
    </p:spTree>
    <p:extLst>
      <p:ext uri="{BB962C8B-B14F-4D97-AF65-F5344CB8AC3E}">
        <p14:creationId xmlns:p14="http://schemas.microsoft.com/office/powerpoint/2010/main" val="79999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of GM Foods</a:t>
            </a:r>
            <a:endParaRPr lang="en-A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New allergens could be created</a:t>
            </a:r>
          </a:p>
          <a:p>
            <a:pPr>
              <a:buFont typeface="Wingdings" panose="05000000000000000000" pitchFamily="2" charset="2"/>
              <a:buChar char="Ø"/>
            </a:pPr>
            <a:r>
              <a:rPr lang="en-US" dirty="0"/>
              <a:t>Antibiotic or pesticide resistance may develop</a:t>
            </a:r>
          </a:p>
          <a:p>
            <a:pPr>
              <a:buFont typeface="Wingdings" panose="05000000000000000000" pitchFamily="2" charset="2"/>
              <a:buChar char="Ø"/>
            </a:pPr>
            <a:r>
              <a:rPr lang="en-US" dirty="0"/>
              <a:t>Cross breeding or cross contamination</a:t>
            </a:r>
          </a:p>
          <a:p>
            <a:pPr>
              <a:buFont typeface="Wingdings" panose="05000000000000000000" pitchFamily="2" charset="2"/>
              <a:buChar char="Ø"/>
            </a:pPr>
            <a:r>
              <a:rPr lang="en-US" dirty="0"/>
              <a:t>Biodiversity implications</a:t>
            </a:r>
          </a:p>
          <a:p>
            <a:pPr>
              <a:buFont typeface="Wingdings" panose="05000000000000000000" pitchFamily="2" charset="2"/>
              <a:buChar char="Ø"/>
            </a:pPr>
            <a:r>
              <a:rPr lang="en-US" dirty="0"/>
              <a:t>May pose ethical, philosophical or religious problems</a:t>
            </a:r>
            <a:endParaRPr lang="en-AU" dirty="0"/>
          </a:p>
        </p:txBody>
      </p:sp>
    </p:spTree>
    <p:extLst>
      <p:ext uri="{BB962C8B-B14F-4D97-AF65-F5344CB8AC3E}">
        <p14:creationId xmlns:p14="http://schemas.microsoft.com/office/powerpoint/2010/main" val="351151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 SHEET/POSTER</a:t>
            </a:r>
            <a:endParaRPr lang="en-AU" dirty="0"/>
          </a:p>
        </p:txBody>
      </p:sp>
      <p:sp>
        <p:nvSpPr>
          <p:cNvPr id="3" name="Content Placeholder 2"/>
          <p:cNvSpPr>
            <a:spLocks noGrp="1"/>
          </p:cNvSpPr>
          <p:nvPr>
            <p:ph idx="1"/>
          </p:nvPr>
        </p:nvSpPr>
        <p:spPr/>
        <p:txBody>
          <a:bodyPr/>
          <a:lstStyle/>
          <a:p>
            <a:r>
              <a:rPr lang="en-US" dirty="0"/>
              <a:t>Create a poster about one of the Contemporary Technologies we have covered in class. Include the following:</a:t>
            </a:r>
          </a:p>
          <a:p>
            <a:pPr>
              <a:buFont typeface="Wingdings" panose="05000000000000000000" pitchFamily="2" charset="2"/>
              <a:buChar char="Ø"/>
            </a:pPr>
            <a:r>
              <a:rPr lang="en-US" dirty="0"/>
              <a:t>Advancements in technology</a:t>
            </a:r>
          </a:p>
          <a:p>
            <a:pPr>
              <a:buFont typeface="Wingdings" panose="05000000000000000000" pitchFamily="2" charset="2"/>
              <a:buChar char="Ø"/>
            </a:pPr>
            <a:r>
              <a:rPr lang="en-US" dirty="0"/>
              <a:t>How it is useful</a:t>
            </a:r>
          </a:p>
          <a:p>
            <a:pPr>
              <a:buFont typeface="Wingdings" panose="05000000000000000000" pitchFamily="2" charset="2"/>
              <a:buChar char="Ø"/>
            </a:pPr>
            <a:r>
              <a:rPr lang="en-US" dirty="0"/>
              <a:t>Risks/concerns associated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64895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book essay</a:t>
            </a:r>
            <a:endParaRPr lang="en-AU" dirty="0"/>
          </a:p>
        </p:txBody>
      </p:sp>
      <p:sp>
        <p:nvSpPr>
          <p:cNvPr id="3" name="Content Placeholder 2"/>
          <p:cNvSpPr>
            <a:spLocks noGrp="1"/>
          </p:cNvSpPr>
          <p:nvPr>
            <p:ph idx="1"/>
          </p:nvPr>
        </p:nvSpPr>
        <p:spPr/>
        <p:txBody>
          <a:bodyPr/>
          <a:lstStyle/>
          <a:p>
            <a:r>
              <a:rPr lang="en-US" dirty="0"/>
              <a:t>Are contemporary technologies making people healthier? Why or why not?</a:t>
            </a:r>
          </a:p>
          <a:p>
            <a:pPr marL="0" indent="0">
              <a:buNone/>
            </a:pPr>
            <a:endParaRPr lang="en-US" dirty="0"/>
          </a:p>
          <a:p>
            <a:pPr marL="0" indent="0">
              <a:buNone/>
            </a:pPr>
            <a:r>
              <a:rPr lang="en-US" dirty="0"/>
              <a:t>Structure:</a:t>
            </a:r>
          </a:p>
          <a:p>
            <a:pPr marL="0" indent="0">
              <a:buNone/>
            </a:pPr>
            <a:r>
              <a:rPr lang="en-US" dirty="0"/>
              <a:t>Intro, main body paragraphs, conclusion</a:t>
            </a:r>
          </a:p>
          <a:p>
            <a:pPr marL="0" indent="0">
              <a:buNone/>
            </a:pPr>
            <a:r>
              <a:rPr lang="en-US" dirty="0"/>
              <a:t>Argument! Justify your position</a:t>
            </a:r>
          </a:p>
          <a:p>
            <a:pPr marL="0" indent="0">
              <a:buNone/>
            </a:pPr>
            <a:r>
              <a:rPr lang="en-US" dirty="0"/>
              <a:t>(minimum 1 page)</a:t>
            </a:r>
          </a:p>
          <a:p>
            <a:endParaRPr lang="en-AU" dirty="0"/>
          </a:p>
        </p:txBody>
      </p:sp>
    </p:spTree>
    <p:extLst>
      <p:ext uri="{BB962C8B-B14F-4D97-AF65-F5344CB8AC3E}">
        <p14:creationId xmlns:p14="http://schemas.microsoft.com/office/powerpoint/2010/main" val="3660595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endParaRPr lang="en-AU" dirty="0"/>
          </a:p>
        </p:txBody>
      </p:sp>
      <p:sp>
        <p:nvSpPr>
          <p:cNvPr id="3" name="Content Placeholder 2"/>
          <p:cNvSpPr>
            <a:spLocks noGrp="1"/>
          </p:cNvSpPr>
          <p:nvPr>
            <p:ph idx="1"/>
          </p:nvPr>
        </p:nvSpPr>
        <p:spPr/>
        <p:txBody>
          <a:bodyPr/>
          <a:lstStyle/>
          <a:p>
            <a:r>
              <a:rPr lang="en-US" dirty="0"/>
              <a:t>Lockhart, E. (2010). </a:t>
            </a:r>
            <a:r>
              <a:rPr lang="en-US" i="1" dirty="0"/>
              <a:t>Health Studies Stage 2A-b. </a:t>
            </a:r>
            <a:r>
              <a:rPr lang="en-US" dirty="0" err="1"/>
              <a:t>Madeley</a:t>
            </a:r>
            <a:r>
              <a:rPr lang="en-US" dirty="0"/>
              <a:t>: Print Publishing.</a:t>
            </a:r>
          </a:p>
          <a:p>
            <a:r>
              <a:rPr lang="en-US" dirty="0">
                <a:solidFill>
                  <a:schemeClr val="tx1"/>
                </a:solidFill>
                <a:hlinkClick r:id="rId2"/>
              </a:rPr>
              <a:t>Organ Donor Website:</a:t>
            </a:r>
            <a:endParaRPr lang="en-AU" dirty="0">
              <a:solidFill>
                <a:schemeClr val="tx1"/>
              </a:solidFill>
              <a:hlinkClick r:id="rId2"/>
            </a:endParaRPr>
          </a:p>
          <a:p>
            <a:pPr marL="68580" indent="0">
              <a:buNone/>
            </a:pPr>
            <a:r>
              <a:rPr lang="en-AU" dirty="0">
                <a:hlinkClick r:id="rId2"/>
              </a:rPr>
              <a:t>www.</a:t>
            </a:r>
            <a:r>
              <a:rPr lang="en-AU" b="1" dirty="0">
                <a:hlinkClick r:id="rId2"/>
              </a:rPr>
              <a:t>organ</a:t>
            </a:r>
            <a:r>
              <a:rPr lang="en-AU" dirty="0">
                <a:hlinkClick r:id="rId2"/>
              </a:rPr>
              <a:t>donor.gov/about/donated.html</a:t>
            </a:r>
            <a:endParaRPr lang="en-AU" dirty="0"/>
          </a:p>
          <a:p>
            <a:endParaRPr lang="en-AU" dirty="0"/>
          </a:p>
        </p:txBody>
      </p:sp>
    </p:spTree>
    <p:extLst>
      <p:ext uri="{BB962C8B-B14F-4D97-AF65-F5344CB8AC3E}">
        <p14:creationId xmlns:p14="http://schemas.microsoft.com/office/powerpoint/2010/main" val="973608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529846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Self Management Skills</a:t>
            </a:r>
            <a:endParaRPr lang="en-AU" dirty="0"/>
          </a:p>
        </p:txBody>
      </p:sp>
      <p:sp>
        <p:nvSpPr>
          <p:cNvPr id="4" name="Subtitle 3"/>
          <p:cNvSpPr>
            <a:spLocks noGrp="1"/>
          </p:cNvSpPr>
          <p:nvPr>
            <p:ph type="subTitle" idx="1"/>
          </p:nvPr>
        </p:nvSpPr>
        <p:spPr/>
        <p:txBody>
          <a:bodyPr/>
          <a:lstStyle/>
          <a:p>
            <a:r>
              <a:rPr lang="en-US" dirty="0"/>
              <a:t>Emotional Intelligence</a:t>
            </a:r>
            <a:endParaRPr lang="en-AU" dirty="0"/>
          </a:p>
        </p:txBody>
      </p:sp>
    </p:spTree>
    <p:extLst>
      <p:ext uri="{BB962C8B-B14F-4D97-AF65-F5344CB8AC3E}">
        <p14:creationId xmlns:p14="http://schemas.microsoft.com/office/powerpoint/2010/main" val="611234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06C2-86AC-4091-AB68-10F0661D61EE}"/>
              </a:ext>
            </a:extLst>
          </p:cNvPr>
          <p:cNvSpPr>
            <a:spLocks noGrp="1"/>
          </p:cNvSpPr>
          <p:nvPr>
            <p:ph type="title"/>
          </p:nvPr>
        </p:nvSpPr>
        <p:spPr/>
        <p:txBody>
          <a:bodyPr/>
          <a:lstStyle/>
          <a:p>
            <a:r>
              <a:rPr lang="en-US"/>
              <a:t>Syllabus content</a:t>
            </a:r>
            <a:endParaRPr lang="en-AU" dirty="0"/>
          </a:p>
        </p:txBody>
      </p:sp>
      <p:sp>
        <p:nvSpPr>
          <p:cNvPr id="3" name="Content Placeholder 2">
            <a:extLst>
              <a:ext uri="{FF2B5EF4-FFF2-40B4-BE49-F238E27FC236}">
                <a16:creationId xmlns:a16="http://schemas.microsoft.com/office/drawing/2014/main" id="{0D26DACF-8F7B-4102-8021-D96758C8DA69}"/>
              </a:ext>
            </a:extLst>
          </p:cNvPr>
          <p:cNvSpPr>
            <a:spLocks noGrp="1"/>
          </p:cNvSpPr>
          <p:nvPr>
            <p:ph idx="1"/>
          </p:nvPr>
        </p:nvSpPr>
        <p:spPr/>
        <p:txBody>
          <a:bodyPr/>
          <a:lstStyle/>
          <a:p>
            <a:r>
              <a:rPr lang="en-AU" b="1" dirty="0"/>
              <a:t>Self-management skills</a:t>
            </a:r>
          </a:p>
          <a:p>
            <a:pPr lvl="0"/>
            <a:r>
              <a:rPr lang="en-AU" dirty="0"/>
              <a:t>definition of and competencies for Emotional Intelligence</a:t>
            </a:r>
          </a:p>
          <a:p>
            <a:pPr lvl="0"/>
            <a:r>
              <a:rPr lang="en-AU" dirty="0"/>
              <a:t>self-awareness</a:t>
            </a:r>
          </a:p>
          <a:p>
            <a:pPr lvl="0"/>
            <a:r>
              <a:rPr lang="en-AU" dirty="0"/>
              <a:t>self-regulation</a:t>
            </a:r>
          </a:p>
          <a:p>
            <a:pPr lvl="0"/>
            <a:r>
              <a:rPr lang="en-AU" dirty="0"/>
              <a:t>self-motivation</a:t>
            </a:r>
          </a:p>
          <a:p>
            <a:pPr lvl="0"/>
            <a:r>
              <a:rPr lang="en-AU" dirty="0"/>
              <a:t>social awareness</a:t>
            </a:r>
          </a:p>
          <a:p>
            <a:pPr lvl="0"/>
            <a:r>
              <a:rPr lang="en-AU" dirty="0"/>
              <a:t>social skills</a:t>
            </a:r>
          </a:p>
          <a:p>
            <a:endParaRPr lang="en-AU" dirty="0"/>
          </a:p>
        </p:txBody>
      </p:sp>
    </p:spTree>
    <p:extLst>
      <p:ext uri="{BB962C8B-B14F-4D97-AF65-F5344CB8AC3E}">
        <p14:creationId xmlns:p14="http://schemas.microsoft.com/office/powerpoint/2010/main" val="3552577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emotional intelligence? - </a:t>
            </a:r>
            <a:r>
              <a:rPr lang="en-US" dirty="0">
                <a:hlinkClick r:id="rId2"/>
              </a:rPr>
              <a:t>https://www.youtube.com/watch?v=LgUCyWhJf6s</a:t>
            </a:r>
            <a:r>
              <a:rPr lang="en-US" dirty="0"/>
              <a:t> </a:t>
            </a:r>
            <a:endParaRPr lang="en-AU" dirty="0"/>
          </a:p>
        </p:txBody>
      </p:sp>
      <p:sp>
        <p:nvSpPr>
          <p:cNvPr id="2" name="Content Placeholder 1"/>
          <p:cNvSpPr>
            <a:spLocks noGrp="1"/>
          </p:cNvSpPr>
          <p:nvPr>
            <p:ph idx="1"/>
          </p:nvPr>
        </p:nvSpPr>
        <p:spPr/>
        <p:txBody>
          <a:bodyPr>
            <a:normAutofit/>
          </a:bodyPr>
          <a:lstStyle/>
          <a:p>
            <a:pPr marL="0" indent="0">
              <a:buNone/>
            </a:pPr>
            <a:r>
              <a:rPr lang="en-US" dirty="0"/>
              <a:t>The ability of an individual to </a:t>
            </a:r>
          </a:p>
          <a:p>
            <a:pPr marL="624078" indent="-514350">
              <a:buAutoNum type="alphaLcParenR"/>
            </a:pPr>
            <a:r>
              <a:rPr lang="en-US" dirty="0"/>
              <a:t>recognize their emotions</a:t>
            </a:r>
          </a:p>
          <a:p>
            <a:pPr marL="624078" indent="-514350">
              <a:buAutoNum type="alphaLcParenR"/>
            </a:pPr>
            <a:r>
              <a:rPr lang="en-US" dirty="0"/>
              <a:t>understand what their emotions mean</a:t>
            </a:r>
          </a:p>
          <a:p>
            <a:pPr marL="624078" indent="-514350">
              <a:buAutoNum type="alphaLcParenR"/>
            </a:pPr>
            <a:r>
              <a:rPr lang="en-US" dirty="0"/>
              <a:t>Understand how their emotions affect the people around them</a:t>
            </a:r>
          </a:p>
          <a:p>
            <a:pPr marL="624078" indent="-514350">
              <a:buAutoNum type="alphaLcParenR"/>
            </a:pPr>
            <a:endParaRPr lang="en-US" dirty="0"/>
          </a:p>
          <a:p>
            <a:pPr marL="109728" indent="0">
              <a:buNone/>
            </a:pPr>
            <a:r>
              <a:rPr lang="en-US" dirty="0"/>
              <a:t>**Emotional Intelligence includes your PERCEPTION of others, and how you manage relationships. </a:t>
            </a:r>
            <a:endParaRPr lang="en-AU" dirty="0"/>
          </a:p>
        </p:txBody>
      </p:sp>
      <p:pic>
        <p:nvPicPr>
          <p:cNvPr id="2050" name="Picture 2" descr="Image result for emotional intelligence">
            <a:extLst>
              <a:ext uri="{FF2B5EF4-FFF2-40B4-BE49-F238E27FC236}">
                <a16:creationId xmlns:a16="http://schemas.microsoft.com/office/drawing/2014/main" id="{EDADBDA6-DD0F-4B07-B335-3F97722B9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905" y="5157556"/>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7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Why is Emotional Intelligence important?</a:t>
            </a:r>
            <a:endParaRPr lang="en-AU" dirty="0"/>
          </a:p>
        </p:txBody>
      </p:sp>
      <p:sp>
        <p:nvSpPr>
          <p:cNvPr id="2" name="Content Placeholder 1"/>
          <p:cNvSpPr>
            <a:spLocks noGrp="1"/>
          </p:cNvSpPr>
          <p:nvPr>
            <p:ph idx="1"/>
          </p:nvPr>
        </p:nvSpPr>
        <p:spPr/>
        <p:txBody>
          <a:bodyPr/>
          <a:lstStyle/>
          <a:p>
            <a:endParaRPr lang="en-US" dirty="0"/>
          </a:p>
          <a:p>
            <a:endParaRPr lang="en-US" dirty="0"/>
          </a:p>
          <a:p>
            <a:pPr marL="514350" indent="-514350">
              <a:buAutoNum type="arabicPeriod"/>
            </a:pPr>
            <a:r>
              <a:rPr lang="en-US" sz="4000" dirty="0">
                <a:hlinkClick r:id="rId2"/>
              </a:rPr>
              <a:t>Physical Health</a:t>
            </a:r>
          </a:p>
          <a:p>
            <a:pPr marL="514350" indent="-514350">
              <a:buAutoNum type="arabicPeriod"/>
            </a:pPr>
            <a:r>
              <a:rPr lang="en-US" sz="4000" dirty="0">
                <a:hlinkClick r:id="rId2"/>
              </a:rPr>
              <a:t>Mental Well-Being</a:t>
            </a:r>
            <a:endParaRPr lang="en-US" sz="4000" dirty="0"/>
          </a:p>
          <a:p>
            <a:pPr marL="514350" indent="-514350">
              <a:buAutoNum type="arabicPeriod"/>
            </a:pPr>
            <a:r>
              <a:rPr lang="en-US" sz="4000" dirty="0">
                <a:hlinkClick r:id="rId3"/>
              </a:rPr>
              <a:t>Relationships</a:t>
            </a:r>
            <a:endParaRPr lang="en-US" sz="4000" dirty="0"/>
          </a:p>
          <a:p>
            <a:pPr marL="514350" indent="-514350">
              <a:buAutoNum type="arabicPeriod"/>
            </a:pPr>
            <a:r>
              <a:rPr lang="en-US" sz="4000" dirty="0"/>
              <a:t>Success</a:t>
            </a:r>
          </a:p>
          <a:p>
            <a:endParaRPr lang="en-AU" dirty="0"/>
          </a:p>
        </p:txBody>
      </p:sp>
      <p:sp>
        <p:nvSpPr>
          <p:cNvPr id="5" name="TextBox 4"/>
          <p:cNvSpPr txBox="1"/>
          <p:nvPr/>
        </p:nvSpPr>
        <p:spPr>
          <a:xfrm>
            <a:off x="5148064" y="1556792"/>
            <a:ext cx="1512168" cy="4708981"/>
          </a:xfrm>
          <a:prstGeom prst="rect">
            <a:avLst/>
          </a:prstGeom>
          <a:noFill/>
        </p:spPr>
        <p:txBody>
          <a:bodyPr wrap="square" rtlCol="0">
            <a:spAutoFit/>
          </a:bodyPr>
          <a:lstStyle/>
          <a:p>
            <a:r>
              <a:rPr lang="en-US" sz="30000" dirty="0"/>
              <a:t>}</a:t>
            </a:r>
            <a:endParaRPr lang="en-AU" sz="30000" dirty="0"/>
          </a:p>
        </p:txBody>
      </p:sp>
      <p:sp>
        <p:nvSpPr>
          <p:cNvPr id="6" name="TextBox 5"/>
          <p:cNvSpPr txBox="1"/>
          <p:nvPr/>
        </p:nvSpPr>
        <p:spPr>
          <a:xfrm>
            <a:off x="6857715" y="3573016"/>
            <a:ext cx="1728192" cy="1077218"/>
          </a:xfrm>
          <a:prstGeom prst="rect">
            <a:avLst/>
          </a:prstGeom>
          <a:noFill/>
        </p:spPr>
        <p:txBody>
          <a:bodyPr wrap="square" rtlCol="0">
            <a:spAutoFit/>
          </a:bodyPr>
          <a:lstStyle/>
          <a:p>
            <a:r>
              <a:rPr lang="en-US" sz="3200" dirty="0"/>
              <a:t>HEALTH IMPACTS</a:t>
            </a:r>
            <a:endParaRPr lang="en-AU" sz="3200" dirty="0"/>
          </a:p>
        </p:txBody>
      </p:sp>
    </p:spTree>
    <p:extLst>
      <p:ext uri="{BB962C8B-B14F-4D97-AF65-F5344CB8AC3E}">
        <p14:creationId xmlns:p14="http://schemas.microsoft.com/office/powerpoint/2010/main" val="120872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1. Physical Health</a:t>
            </a:r>
            <a:endParaRPr lang="en-AU" u="sng" dirty="0"/>
          </a:p>
        </p:txBody>
      </p:sp>
      <p:sp>
        <p:nvSpPr>
          <p:cNvPr id="2" name="Content Placeholder 1"/>
          <p:cNvSpPr>
            <a:spLocks noGrp="1"/>
          </p:cNvSpPr>
          <p:nvPr>
            <p:ph idx="1"/>
          </p:nvPr>
        </p:nvSpPr>
        <p:spPr/>
        <p:txBody>
          <a:bodyPr/>
          <a:lstStyle/>
          <a:p>
            <a:r>
              <a:rPr lang="en-US" dirty="0"/>
              <a:t>Emotional intelligence can influence our ability to take care of our bodies.</a:t>
            </a:r>
          </a:p>
          <a:p>
            <a:r>
              <a:rPr lang="en-US" dirty="0"/>
              <a:t>Impacts how we deal with stress.</a:t>
            </a:r>
          </a:p>
          <a:p>
            <a:r>
              <a:rPr lang="en-US" dirty="0"/>
              <a:t>When we are aware of our emotional state we can react appropriately to stressful situations and maintain good physical health</a:t>
            </a:r>
            <a:endParaRPr lang="en-AU" dirty="0"/>
          </a:p>
        </p:txBody>
      </p:sp>
    </p:spTree>
    <p:extLst>
      <p:ext uri="{BB962C8B-B14F-4D97-AF65-F5344CB8AC3E}">
        <p14:creationId xmlns:p14="http://schemas.microsoft.com/office/powerpoint/2010/main" val="10548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What are “Ethics” ???</a:t>
            </a:r>
            <a:endParaRPr lang="en-AU" dirty="0"/>
          </a:p>
        </p:txBody>
      </p:sp>
      <p:sp>
        <p:nvSpPr>
          <p:cNvPr id="3" name="Content Placeholder 2"/>
          <p:cNvSpPr>
            <a:spLocks noGrp="1"/>
          </p:cNvSpPr>
          <p:nvPr>
            <p:ph idx="1"/>
          </p:nvPr>
        </p:nvSpPr>
        <p:spPr/>
        <p:txBody>
          <a:bodyPr/>
          <a:lstStyle/>
          <a:p>
            <a:pPr marL="68580" indent="0">
              <a:buNone/>
            </a:pPr>
            <a:endParaRPr lang="en-US" dirty="0"/>
          </a:p>
          <a:p>
            <a:pPr marL="68580" indent="0">
              <a:buNone/>
            </a:pPr>
            <a:r>
              <a:rPr lang="en-US" dirty="0"/>
              <a:t>ETHICS: Moral principles that govern a persons </a:t>
            </a:r>
            <a:r>
              <a:rPr lang="en-US" dirty="0" err="1"/>
              <a:t>behaviours</a:t>
            </a:r>
            <a:r>
              <a:rPr lang="en-US" dirty="0"/>
              <a:t> or the conducting of an activity. </a:t>
            </a:r>
            <a:endParaRPr lang="en-AU" dirty="0"/>
          </a:p>
        </p:txBody>
      </p:sp>
    </p:spTree>
    <p:extLst>
      <p:ext uri="{BB962C8B-B14F-4D97-AF65-F5344CB8AC3E}">
        <p14:creationId xmlns:p14="http://schemas.microsoft.com/office/powerpoint/2010/main" val="31157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2. Mental Well-Being</a:t>
            </a:r>
            <a:endParaRPr lang="en-AU" u="sng" dirty="0"/>
          </a:p>
        </p:txBody>
      </p:sp>
      <p:sp>
        <p:nvSpPr>
          <p:cNvPr id="2" name="Content Placeholder 1"/>
          <p:cNvSpPr>
            <a:spLocks noGrp="1"/>
          </p:cNvSpPr>
          <p:nvPr>
            <p:ph idx="1"/>
          </p:nvPr>
        </p:nvSpPr>
        <p:spPr/>
        <p:txBody>
          <a:bodyPr/>
          <a:lstStyle/>
          <a:p>
            <a:r>
              <a:rPr lang="en-US" dirty="0"/>
              <a:t>Well developed emotional intelligence can improve our outlook on life.</a:t>
            </a:r>
          </a:p>
          <a:p>
            <a:r>
              <a:rPr lang="en-US" dirty="0"/>
              <a:t>Helps alleviate stress</a:t>
            </a:r>
          </a:p>
          <a:p>
            <a:r>
              <a:rPr lang="en-US" dirty="0"/>
              <a:t>Improves attitude</a:t>
            </a:r>
          </a:p>
          <a:p>
            <a:r>
              <a:rPr lang="en-US" dirty="0"/>
              <a:t>Helps avoid depression and mood swings</a:t>
            </a:r>
          </a:p>
          <a:p>
            <a:r>
              <a:rPr lang="en-US" dirty="0"/>
              <a:t>Direct correlation between highly developed emotional intelligence and mental wellness.</a:t>
            </a:r>
            <a:endParaRPr lang="en-AU" dirty="0"/>
          </a:p>
        </p:txBody>
      </p:sp>
    </p:spTree>
    <p:extLst>
      <p:ext uri="{BB962C8B-B14F-4D97-AF65-F5344CB8AC3E}">
        <p14:creationId xmlns:p14="http://schemas.microsoft.com/office/powerpoint/2010/main" val="6209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3. Relationships</a:t>
            </a:r>
            <a:endParaRPr lang="en-AU" u="sng" dirty="0"/>
          </a:p>
        </p:txBody>
      </p:sp>
      <p:sp>
        <p:nvSpPr>
          <p:cNvPr id="2" name="Content Placeholder 1"/>
          <p:cNvSpPr>
            <a:spLocks noGrp="1"/>
          </p:cNvSpPr>
          <p:nvPr>
            <p:ph idx="1"/>
          </p:nvPr>
        </p:nvSpPr>
        <p:spPr/>
        <p:txBody>
          <a:bodyPr>
            <a:normAutofit/>
          </a:bodyPr>
          <a:lstStyle/>
          <a:p>
            <a:r>
              <a:rPr lang="en-US" dirty="0"/>
              <a:t>Better social awareness and emotional intelligence equip individuals to build healthier relationships</a:t>
            </a:r>
          </a:p>
          <a:p>
            <a:r>
              <a:rPr lang="en-US" dirty="0"/>
              <a:t>WHY? </a:t>
            </a:r>
          </a:p>
          <a:p>
            <a:r>
              <a:rPr lang="en-US" dirty="0"/>
              <a:t>Individuals who can regulate their own emotions are better able to communicate their feelings and communicate in a more positive way. Better relation to others=better relationships!</a:t>
            </a:r>
          </a:p>
          <a:p>
            <a:endParaRPr lang="en-AU" dirty="0"/>
          </a:p>
        </p:txBody>
      </p:sp>
    </p:spTree>
    <p:extLst>
      <p:ext uri="{BB962C8B-B14F-4D97-AF65-F5344CB8AC3E}">
        <p14:creationId xmlns:p14="http://schemas.microsoft.com/office/powerpoint/2010/main" val="296469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4. Success</a:t>
            </a:r>
            <a:endParaRPr lang="en-AU" u="sng" dirty="0"/>
          </a:p>
        </p:txBody>
      </p:sp>
      <p:sp>
        <p:nvSpPr>
          <p:cNvPr id="2" name="Content Placeholder 1"/>
          <p:cNvSpPr>
            <a:spLocks noGrp="1"/>
          </p:cNvSpPr>
          <p:nvPr>
            <p:ph idx="1"/>
          </p:nvPr>
        </p:nvSpPr>
        <p:spPr/>
        <p:txBody>
          <a:bodyPr/>
          <a:lstStyle/>
          <a:p>
            <a:r>
              <a:rPr lang="en-US" dirty="0"/>
              <a:t>Increased emotional intelligence helps individuals to be self motivators! (this reduces procrastinations, increases self confidence and improves ability to focus on goals)</a:t>
            </a:r>
          </a:p>
          <a:p>
            <a:r>
              <a:rPr lang="en-US" dirty="0"/>
              <a:t>Also allows individuals to build better support networks, overcome setbacks, persevere through tough times and show resilience.</a:t>
            </a:r>
            <a:endParaRPr lang="en-AU" dirty="0"/>
          </a:p>
        </p:txBody>
      </p:sp>
    </p:spTree>
    <p:extLst>
      <p:ext uri="{BB962C8B-B14F-4D97-AF65-F5344CB8AC3E}">
        <p14:creationId xmlns:p14="http://schemas.microsoft.com/office/powerpoint/2010/main" val="18201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Poster</a:t>
            </a:r>
            <a:endParaRPr lang="en-AU" dirty="0"/>
          </a:p>
        </p:txBody>
      </p:sp>
      <p:sp>
        <p:nvSpPr>
          <p:cNvPr id="3" name="Content Placeholder 2"/>
          <p:cNvSpPr>
            <a:spLocks noGrp="1"/>
          </p:cNvSpPr>
          <p:nvPr>
            <p:ph idx="1"/>
          </p:nvPr>
        </p:nvSpPr>
        <p:spPr/>
        <p:txBody>
          <a:bodyPr/>
          <a:lstStyle/>
          <a:p>
            <a:pPr marL="0" indent="0">
              <a:buNone/>
            </a:pPr>
            <a:r>
              <a:rPr lang="en-US" dirty="0"/>
              <a:t>Include the 4 major health impacts with detail and examples for each onto a poster that could go onto the wall of a classroom.</a:t>
            </a:r>
            <a:endParaRPr lang="en-AU" dirty="0"/>
          </a:p>
        </p:txBody>
      </p:sp>
    </p:spTree>
    <p:extLst>
      <p:ext uri="{BB962C8B-B14F-4D97-AF65-F5344CB8AC3E}">
        <p14:creationId xmlns:p14="http://schemas.microsoft.com/office/powerpoint/2010/main" val="3124331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Impact of Emotional Intelligence on Leadership:</a:t>
            </a:r>
            <a:endParaRPr lang="en-AU" sz="3200" dirty="0"/>
          </a:p>
        </p:txBody>
      </p:sp>
      <p:sp>
        <p:nvSpPr>
          <p:cNvPr id="2" name="Content Placeholder 1"/>
          <p:cNvSpPr>
            <a:spLocks noGrp="1"/>
          </p:cNvSpPr>
          <p:nvPr>
            <p:ph idx="1"/>
          </p:nvPr>
        </p:nvSpPr>
        <p:spPr/>
        <p:txBody>
          <a:bodyPr/>
          <a:lstStyle/>
          <a:p>
            <a:pPr marL="0" indent="0">
              <a:buNone/>
            </a:pPr>
            <a:r>
              <a:rPr lang="en-US" dirty="0"/>
              <a:t>RECAP:</a:t>
            </a:r>
          </a:p>
          <a:p>
            <a:pPr marL="0" indent="0">
              <a:buNone/>
            </a:pPr>
            <a:endParaRPr lang="en-US" dirty="0"/>
          </a:p>
          <a:p>
            <a:pPr marL="109728" indent="0">
              <a:buNone/>
            </a:pPr>
            <a:r>
              <a:rPr lang="en-US" dirty="0"/>
              <a:t>“</a:t>
            </a:r>
            <a:r>
              <a:rPr lang="en-AU" dirty="0"/>
              <a:t>Leadership is a process of social influence which maximizes efforts of others towards achievement of a goal.”</a:t>
            </a:r>
          </a:p>
          <a:p>
            <a:pPr marL="109728" indent="0">
              <a:buNone/>
            </a:pPr>
            <a:endParaRPr lang="en-AU" dirty="0"/>
          </a:p>
          <a:p>
            <a:pPr marL="109728" indent="0">
              <a:buNone/>
            </a:pPr>
            <a:r>
              <a:rPr lang="en-AU" dirty="0"/>
              <a:t>-Kevin Kruse</a:t>
            </a:r>
          </a:p>
        </p:txBody>
      </p:sp>
    </p:spTree>
    <p:extLst>
      <p:ext uri="{BB962C8B-B14F-4D97-AF65-F5344CB8AC3E}">
        <p14:creationId xmlns:p14="http://schemas.microsoft.com/office/powerpoint/2010/main" val="157221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Leadership</a:t>
            </a:r>
            <a:endParaRPr lang="en-AU" dirty="0"/>
          </a:p>
        </p:txBody>
      </p:sp>
      <p:sp>
        <p:nvSpPr>
          <p:cNvPr id="2" name="Content Placeholder 1"/>
          <p:cNvSpPr>
            <a:spLocks noGrp="1"/>
          </p:cNvSpPr>
          <p:nvPr>
            <p:ph idx="1"/>
          </p:nvPr>
        </p:nvSpPr>
        <p:spPr/>
        <p:txBody>
          <a:bodyPr>
            <a:normAutofit/>
          </a:bodyPr>
          <a:lstStyle/>
          <a:p>
            <a:pPr>
              <a:buFont typeface="Wingdings" panose="05000000000000000000" pitchFamily="2" charset="2"/>
              <a:buChar char="v"/>
            </a:pPr>
            <a:r>
              <a:rPr lang="en-US" dirty="0"/>
              <a:t>Better leaders understand what motivates others</a:t>
            </a:r>
          </a:p>
          <a:p>
            <a:pPr>
              <a:buFont typeface="Wingdings" panose="05000000000000000000" pitchFamily="2" charset="2"/>
              <a:buChar char="v"/>
            </a:pPr>
            <a:r>
              <a:rPr lang="en-US" dirty="0"/>
              <a:t>Better leaders relate to others in a more positive way</a:t>
            </a:r>
          </a:p>
          <a:p>
            <a:pPr>
              <a:buFont typeface="Wingdings" panose="05000000000000000000" pitchFamily="2" charset="2"/>
              <a:buChar char="v"/>
            </a:pPr>
            <a:r>
              <a:rPr lang="en-US" dirty="0"/>
              <a:t>Better leaders build stronger bonds with others</a:t>
            </a:r>
          </a:p>
          <a:p>
            <a:pPr>
              <a:buFont typeface="Wingdings" panose="05000000000000000000" pitchFamily="2" charset="2"/>
              <a:buChar char="v"/>
            </a:pPr>
            <a:r>
              <a:rPr lang="en-US" dirty="0"/>
              <a:t>Better leaders recognize the needs of the team</a:t>
            </a:r>
          </a:p>
          <a:p>
            <a:endParaRPr lang="en-US" dirty="0"/>
          </a:p>
        </p:txBody>
      </p:sp>
    </p:spTree>
    <p:extLst>
      <p:ext uri="{BB962C8B-B14F-4D97-AF65-F5344CB8AC3E}">
        <p14:creationId xmlns:p14="http://schemas.microsoft.com/office/powerpoint/2010/main" val="382709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b="1" dirty="0"/>
              <a:t>Emotional Intelligence Competencies</a:t>
            </a:r>
            <a:endParaRPr lang="en-AU" sz="5400" b="1" dirty="0"/>
          </a:p>
        </p:txBody>
      </p:sp>
    </p:spTree>
    <p:extLst>
      <p:ext uri="{BB962C8B-B14F-4D97-AF65-F5344CB8AC3E}">
        <p14:creationId xmlns:p14="http://schemas.microsoft.com/office/powerpoint/2010/main" val="6240934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400" dirty="0"/>
              <a:t>5 Emotional Intelligence Competencies</a:t>
            </a:r>
            <a:endParaRPr lang="en-AU" sz="3400" dirty="0"/>
          </a:p>
        </p:txBody>
      </p:sp>
      <p:sp>
        <p:nvSpPr>
          <p:cNvPr id="2" name="Content Placeholder 1"/>
          <p:cNvSpPr>
            <a:spLocks noGrp="1"/>
          </p:cNvSpPr>
          <p:nvPr>
            <p:ph idx="1"/>
          </p:nvPr>
        </p:nvSpPr>
        <p:spPr/>
        <p:txBody>
          <a:bodyPr/>
          <a:lstStyle/>
          <a:p>
            <a:r>
              <a:rPr lang="en-US" dirty="0"/>
              <a:t>Self awareness</a:t>
            </a:r>
          </a:p>
          <a:p>
            <a:r>
              <a:rPr lang="en-US" dirty="0"/>
              <a:t>Self regulation</a:t>
            </a:r>
          </a:p>
          <a:p>
            <a:r>
              <a:rPr lang="en-US" dirty="0"/>
              <a:t>Self motivation</a:t>
            </a:r>
          </a:p>
          <a:p>
            <a:r>
              <a:rPr lang="en-US" dirty="0"/>
              <a:t>Social awareness</a:t>
            </a:r>
          </a:p>
          <a:p>
            <a:r>
              <a:rPr lang="en-US" dirty="0"/>
              <a:t>Social skills</a:t>
            </a:r>
          </a:p>
          <a:p>
            <a:endParaRPr lang="en-US" dirty="0"/>
          </a:p>
          <a:p>
            <a:pPr marL="0" indent="0">
              <a:buNone/>
            </a:pPr>
            <a:r>
              <a:rPr lang="en-US" dirty="0"/>
              <a:t>Lets look at each of these individually:</a:t>
            </a:r>
            <a:endParaRPr lang="en-AU" dirty="0"/>
          </a:p>
        </p:txBody>
      </p:sp>
    </p:spTree>
    <p:extLst>
      <p:ext uri="{BB962C8B-B14F-4D97-AF65-F5344CB8AC3E}">
        <p14:creationId xmlns:p14="http://schemas.microsoft.com/office/powerpoint/2010/main" val="312295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3528" y="1412776"/>
            <a:ext cx="8496944" cy="511256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2"/>
          <p:cNvSpPr>
            <a:spLocks noGrp="1"/>
          </p:cNvSpPr>
          <p:nvPr>
            <p:ph type="title"/>
          </p:nvPr>
        </p:nvSpPr>
        <p:spPr/>
        <p:txBody>
          <a:bodyPr/>
          <a:lstStyle/>
          <a:p>
            <a:r>
              <a:rPr lang="en-US" dirty="0"/>
              <a:t>Self Awareness</a:t>
            </a:r>
            <a:endParaRPr lang="en-AU" dirty="0"/>
          </a:p>
        </p:txBody>
      </p:sp>
      <p:sp>
        <p:nvSpPr>
          <p:cNvPr id="5" name="TextBox 4"/>
          <p:cNvSpPr txBox="1"/>
          <p:nvPr/>
        </p:nvSpPr>
        <p:spPr>
          <a:xfrm>
            <a:off x="1547292" y="2636912"/>
            <a:ext cx="6265068" cy="2554545"/>
          </a:xfrm>
          <a:prstGeom prst="rect">
            <a:avLst/>
          </a:prstGeom>
          <a:noFill/>
        </p:spPr>
        <p:txBody>
          <a:bodyPr wrap="square" rtlCol="0">
            <a:spAutoFit/>
          </a:bodyPr>
          <a:lstStyle/>
          <a:p>
            <a:r>
              <a:rPr lang="en-AU" sz="4000" dirty="0"/>
              <a:t>“An individuals conscious knowledge of their own character, feelings, motives and desires.”</a:t>
            </a:r>
          </a:p>
        </p:txBody>
      </p:sp>
    </p:spTree>
    <p:extLst>
      <p:ext uri="{BB962C8B-B14F-4D97-AF65-F5344CB8AC3E}">
        <p14:creationId xmlns:p14="http://schemas.microsoft.com/office/powerpoint/2010/main" val="307840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Self Awareness</a:t>
            </a:r>
            <a:endParaRPr lang="en-AU" dirty="0"/>
          </a:p>
        </p:txBody>
      </p:sp>
      <p:sp>
        <p:nvSpPr>
          <p:cNvPr id="2" name="Content Placeholder 1"/>
          <p:cNvSpPr>
            <a:spLocks noGrp="1"/>
          </p:cNvSpPr>
          <p:nvPr>
            <p:ph idx="1"/>
          </p:nvPr>
        </p:nvSpPr>
        <p:spPr>
          <a:xfrm>
            <a:off x="609598" y="1556792"/>
            <a:ext cx="7418785" cy="4968552"/>
          </a:xfrm>
        </p:spPr>
        <p:txBody>
          <a:bodyPr>
            <a:normAutofit fontScale="92500" lnSpcReduction="20000"/>
          </a:bodyPr>
          <a:lstStyle/>
          <a:p>
            <a:r>
              <a:rPr lang="en-US" u="sng" dirty="0"/>
              <a:t>Emotional awareness</a:t>
            </a:r>
            <a:r>
              <a:rPr lang="en-US" dirty="0">
                <a:sym typeface="Wingdings" panose="05000000000000000000" pitchFamily="2" charset="2"/>
              </a:rPr>
              <a:t> recognizing ones own emotions and their effects</a:t>
            </a:r>
          </a:p>
          <a:p>
            <a:r>
              <a:rPr lang="en-US" u="sng" dirty="0">
                <a:sym typeface="Wingdings" panose="05000000000000000000" pitchFamily="2" charset="2"/>
              </a:rPr>
              <a:t>Accurate self assessment </a:t>
            </a:r>
            <a:r>
              <a:rPr lang="en-US" dirty="0">
                <a:sym typeface="Wingdings" panose="05000000000000000000" pitchFamily="2" charset="2"/>
              </a:rPr>
              <a:t> knowing ones strengths and limits</a:t>
            </a:r>
          </a:p>
          <a:p>
            <a:r>
              <a:rPr lang="en-US" u="sng" dirty="0">
                <a:sym typeface="Wingdings" panose="05000000000000000000" pitchFamily="2" charset="2"/>
              </a:rPr>
              <a:t>Self Confidence </a:t>
            </a:r>
            <a:r>
              <a:rPr lang="en-US" dirty="0">
                <a:sym typeface="Wingdings" panose="05000000000000000000" pitchFamily="2" charset="2"/>
              </a:rPr>
              <a:t>  sureness about ones self worth and capabilities</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Example application – How does this help you at work/school/with friends?</a:t>
            </a:r>
          </a:p>
          <a:p>
            <a:r>
              <a:rPr lang="en-US" dirty="0">
                <a:sym typeface="Wingdings" panose="05000000000000000000" pitchFamily="2" charset="2"/>
              </a:rPr>
              <a:t>Benefits of high/excellent self awareness</a:t>
            </a:r>
          </a:p>
          <a:p>
            <a:r>
              <a:rPr lang="en-US" dirty="0">
                <a:sym typeface="Wingdings" panose="05000000000000000000" pitchFamily="2" charset="2"/>
              </a:rPr>
              <a:t>Negatives of low self awareness</a:t>
            </a:r>
          </a:p>
          <a:p>
            <a:endParaRPr lang="en-US" dirty="0">
              <a:sym typeface="Wingdings" panose="05000000000000000000" pitchFamily="2" charset="2"/>
            </a:endParaRPr>
          </a:p>
          <a:p>
            <a:r>
              <a:rPr lang="en-AU" dirty="0">
                <a:hlinkClick r:id="rId2"/>
              </a:rPr>
              <a:t>Daniel Goleman </a:t>
            </a:r>
          </a:p>
          <a:p>
            <a:r>
              <a:rPr lang="en-AU" dirty="0">
                <a:hlinkClick r:id="rId2"/>
              </a:rPr>
              <a:t>https://positivepsychology.com/self-awareness-matters-how-you-can-be-more-self-aware/</a:t>
            </a:r>
            <a:endParaRPr lang="en-AU" dirty="0"/>
          </a:p>
        </p:txBody>
      </p:sp>
    </p:spTree>
    <p:extLst>
      <p:ext uri="{BB962C8B-B14F-4D97-AF65-F5344CB8AC3E}">
        <p14:creationId xmlns:p14="http://schemas.microsoft.com/office/powerpoint/2010/main" val="311299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Contemporary Technologies</a:t>
            </a:r>
            <a:endParaRPr lang="en-AU" dirty="0"/>
          </a:p>
        </p:txBody>
      </p:sp>
      <p:sp>
        <p:nvSpPr>
          <p:cNvPr id="3" name="Content Placeholder 2"/>
          <p:cNvSpPr>
            <a:spLocks noGrp="1"/>
          </p:cNvSpPr>
          <p:nvPr>
            <p:ph idx="1"/>
          </p:nvPr>
        </p:nvSpPr>
        <p:spPr>
          <a:xfrm>
            <a:off x="1691680" y="2060848"/>
            <a:ext cx="6203032" cy="3629000"/>
          </a:xfrm>
        </p:spPr>
        <p:txBody>
          <a:bodyPr>
            <a:normAutofit lnSpcReduction="10000"/>
          </a:bodyPr>
          <a:lstStyle/>
          <a:p>
            <a:pPr marL="514350" indent="-514350">
              <a:buAutoNum type="arabicPeriod"/>
            </a:pPr>
            <a:r>
              <a:rPr lang="en-US" dirty="0"/>
              <a:t>Organ and Tissue Donation</a:t>
            </a:r>
          </a:p>
          <a:p>
            <a:pPr marL="514350" indent="-514350">
              <a:buFont typeface="Wingdings 3" charset="2"/>
              <a:buAutoNum type="arabicPeriod"/>
            </a:pPr>
            <a:r>
              <a:rPr lang="en-US" dirty="0"/>
              <a:t>In-Vitro Fertilization (IVF) </a:t>
            </a:r>
            <a:r>
              <a:rPr lang="en-US" dirty="0">
                <a:hlinkClick r:id="rId2"/>
              </a:rPr>
              <a:t>https://www.youtube.com/watch?v=Z0dq4qm0AtQ</a:t>
            </a:r>
            <a:r>
              <a:rPr lang="en-US" dirty="0"/>
              <a:t>  </a:t>
            </a:r>
          </a:p>
          <a:p>
            <a:pPr marL="514350" indent="-514350">
              <a:buAutoNum type="arabicPeriod"/>
            </a:pPr>
            <a:r>
              <a:rPr lang="en-US" dirty="0">
                <a:hlinkClick r:id="rId3"/>
              </a:rPr>
              <a:t>https://www.youtube.com/watch?v=az3KSFZ73gw</a:t>
            </a:r>
            <a:endParaRPr lang="en-US" dirty="0"/>
          </a:p>
          <a:p>
            <a:pPr marL="514350" indent="-514350">
              <a:buAutoNum type="arabicPeriod"/>
            </a:pPr>
            <a:r>
              <a:rPr lang="en-US" dirty="0"/>
              <a:t>Stem Cell Research </a:t>
            </a:r>
            <a:r>
              <a:rPr lang="en-US" dirty="0">
                <a:hlinkClick r:id="rId4"/>
              </a:rPr>
              <a:t>https://www.youtube.com/watch?v=nGg31Foz35Y</a:t>
            </a:r>
            <a:r>
              <a:rPr lang="en-US" dirty="0"/>
              <a:t> </a:t>
            </a:r>
          </a:p>
          <a:p>
            <a:pPr marL="514350" indent="-514350">
              <a:buAutoNum type="arabicPeriod"/>
            </a:pPr>
            <a:r>
              <a:rPr lang="en-US" dirty="0"/>
              <a:t>Genetically Modified Foods (GM) </a:t>
            </a:r>
            <a:r>
              <a:rPr lang="en-US" dirty="0">
                <a:hlinkClick r:id="rId5"/>
              </a:rPr>
              <a:t>https://www.youtube.com/watch?v=xTqmTx26DhE</a:t>
            </a:r>
            <a:r>
              <a:rPr lang="en-US" dirty="0"/>
              <a:t> </a:t>
            </a:r>
          </a:p>
          <a:p>
            <a:pPr marL="514350" indent="-514350">
              <a:buAutoNum type="arabicPeriod"/>
            </a:pPr>
            <a:endParaRPr lang="en-US" dirty="0"/>
          </a:p>
          <a:p>
            <a:pPr marL="0" indent="0">
              <a:buNone/>
            </a:pPr>
            <a:r>
              <a:rPr lang="en-AU" dirty="0">
                <a:hlinkClick r:id="rId6"/>
              </a:rPr>
              <a:t>http://www.billsorganics.com.au/news/10-most-common-gmo-foods</a:t>
            </a:r>
            <a:r>
              <a:rPr lang="en-AU" dirty="0"/>
              <a:t> </a:t>
            </a:r>
          </a:p>
        </p:txBody>
      </p:sp>
    </p:spTree>
    <p:extLst>
      <p:ext uri="{BB962C8B-B14F-4D97-AF65-F5344CB8AC3E}">
        <p14:creationId xmlns:p14="http://schemas.microsoft.com/office/powerpoint/2010/main" val="33724826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3528" y="1412776"/>
            <a:ext cx="8496944" cy="511256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2"/>
          <p:cNvSpPr>
            <a:spLocks noGrp="1"/>
          </p:cNvSpPr>
          <p:nvPr>
            <p:ph type="title"/>
          </p:nvPr>
        </p:nvSpPr>
        <p:spPr/>
        <p:txBody>
          <a:bodyPr/>
          <a:lstStyle/>
          <a:p>
            <a:r>
              <a:rPr lang="en-US" dirty="0"/>
              <a:t>Self Regulation</a:t>
            </a:r>
            <a:endParaRPr lang="en-AU" dirty="0"/>
          </a:p>
        </p:txBody>
      </p:sp>
      <p:sp>
        <p:nvSpPr>
          <p:cNvPr id="6" name="TextBox 5"/>
          <p:cNvSpPr txBox="1"/>
          <p:nvPr/>
        </p:nvSpPr>
        <p:spPr>
          <a:xfrm>
            <a:off x="1619672" y="2537899"/>
            <a:ext cx="6055518" cy="2862322"/>
          </a:xfrm>
          <a:prstGeom prst="rect">
            <a:avLst/>
          </a:prstGeom>
          <a:noFill/>
        </p:spPr>
        <p:txBody>
          <a:bodyPr wrap="square" rtlCol="0">
            <a:spAutoFit/>
          </a:bodyPr>
          <a:lstStyle/>
          <a:p>
            <a:r>
              <a:rPr lang="en-AU" sz="3600" dirty="0"/>
              <a:t>“The ability to monitor and control our own behaviour, emotions, or thoughts, altering them in accordance with the demands of the situation.”</a:t>
            </a:r>
          </a:p>
        </p:txBody>
      </p:sp>
    </p:spTree>
    <p:extLst>
      <p:ext uri="{BB962C8B-B14F-4D97-AF65-F5344CB8AC3E}">
        <p14:creationId xmlns:p14="http://schemas.microsoft.com/office/powerpoint/2010/main" val="87109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Self Regulation</a:t>
            </a:r>
            <a:endParaRPr lang="en-AU" dirty="0"/>
          </a:p>
        </p:txBody>
      </p:sp>
      <p:sp>
        <p:nvSpPr>
          <p:cNvPr id="2" name="Content Placeholder 1"/>
          <p:cNvSpPr>
            <a:spLocks noGrp="1"/>
          </p:cNvSpPr>
          <p:nvPr>
            <p:ph idx="1"/>
          </p:nvPr>
        </p:nvSpPr>
        <p:spPr/>
        <p:txBody>
          <a:bodyPr>
            <a:normAutofit fontScale="77500" lnSpcReduction="20000"/>
          </a:bodyPr>
          <a:lstStyle/>
          <a:p>
            <a:r>
              <a:rPr lang="en-US" dirty="0"/>
              <a:t>Self control</a:t>
            </a:r>
            <a:r>
              <a:rPr lang="en-US" dirty="0">
                <a:sym typeface="Wingdings" panose="05000000000000000000" pitchFamily="2" charset="2"/>
              </a:rPr>
              <a:t> managing disruptive emotions and impulses</a:t>
            </a:r>
            <a:endParaRPr lang="en-US" dirty="0"/>
          </a:p>
          <a:p>
            <a:r>
              <a:rPr lang="en-US" dirty="0"/>
              <a:t>Trustworthiness </a:t>
            </a:r>
            <a:r>
              <a:rPr lang="en-US" dirty="0">
                <a:sym typeface="Wingdings" panose="05000000000000000000" pitchFamily="2" charset="2"/>
              </a:rPr>
              <a:t> Maintaining standards of integrity and honesty</a:t>
            </a:r>
            <a:endParaRPr lang="en-US" dirty="0"/>
          </a:p>
          <a:p>
            <a:r>
              <a:rPr lang="en-US" dirty="0"/>
              <a:t>Conscientiousness </a:t>
            </a:r>
            <a:r>
              <a:rPr lang="en-US" dirty="0">
                <a:sym typeface="Wingdings" panose="05000000000000000000" pitchFamily="2" charset="2"/>
              </a:rPr>
              <a:t> tasking responsibility for personal performance</a:t>
            </a:r>
            <a:endParaRPr lang="en-US" dirty="0"/>
          </a:p>
          <a:p>
            <a:r>
              <a:rPr lang="en-US" dirty="0"/>
              <a:t>Adaptability </a:t>
            </a:r>
            <a:r>
              <a:rPr lang="en-US" dirty="0">
                <a:sym typeface="Wingdings" panose="05000000000000000000" pitchFamily="2" charset="2"/>
              </a:rPr>
              <a:t> flexibility in handling change</a:t>
            </a:r>
            <a:endParaRPr lang="en-US" dirty="0"/>
          </a:p>
          <a:p>
            <a:r>
              <a:rPr lang="en-US" dirty="0"/>
              <a:t>Innovativeness </a:t>
            </a:r>
            <a:r>
              <a:rPr lang="en-US" dirty="0">
                <a:sym typeface="Wingdings" panose="05000000000000000000" pitchFamily="2" charset="2"/>
              </a:rPr>
              <a:t> Being open to new ideas and information</a:t>
            </a:r>
          </a:p>
          <a:p>
            <a:endParaRPr lang="en-US" dirty="0">
              <a:sym typeface="Wingdings" panose="05000000000000000000" pitchFamily="2" charset="2"/>
            </a:endParaRPr>
          </a:p>
          <a:p>
            <a:r>
              <a:rPr lang="en-US" dirty="0">
                <a:sym typeface="Wingdings" panose="05000000000000000000" pitchFamily="2" charset="2"/>
              </a:rPr>
              <a:t>Example application – How does this help you at work/school/with friends?</a:t>
            </a:r>
          </a:p>
          <a:p>
            <a:r>
              <a:rPr lang="en-US" dirty="0">
                <a:sym typeface="Wingdings" panose="05000000000000000000" pitchFamily="2" charset="2"/>
              </a:rPr>
              <a:t>Benefits of high/excellent self regulation</a:t>
            </a:r>
          </a:p>
          <a:p>
            <a:r>
              <a:rPr lang="en-US" dirty="0">
                <a:sym typeface="Wingdings" panose="05000000000000000000" pitchFamily="2" charset="2"/>
              </a:rPr>
              <a:t>Negatives of low self regulation</a:t>
            </a:r>
          </a:p>
          <a:p>
            <a:endParaRPr lang="en-US" dirty="0">
              <a:sym typeface="Wingdings" panose="05000000000000000000" pitchFamily="2" charset="2"/>
            </a:endParaRPr>
          </a:p>
          <a:p>
            <a:r>
              <a:rPr lang="en-AU" dirty="0">
                <a:hlinkClick r:id="rId2"/>
              </a:rPr>
              <a:t>Must read </a:t>
            </a:r>
          </a:p>
          <a:p>
            <a:r>
              <a:rPr lang="en-AU" dirty="0">
                <a:hlinkClick r:id="rId2"/>
              </a:rPr>
              <a:t>http://www.danielgoleman.info/daniel-goleman-self-regulation-a-star-leaders-secret-weapon/</a:t>
            </a:r>
            <a:endParaRPr lang="en-AU" dirty="0"/>
          </a:p>
          <a:p>
            <a:endParaRPr lang="en-AU" dirty="0"/>
          </a:p>
        </p:txBody>
      </p:sp>
    </p:spTree>
    <p:extLst>
      <p:ext uri="{BB962C8B-B14F-4D97-AF65-F5344CB8AC3E}">
        <p14:creationId xmlns:p14="http://schemas.microsoft.com/office/powerpoint/2010/main" val="163733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3528" y="1412776"/>
            <a:ext cx="8496944" cy="511256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4000" dirty="0">
                <a:solidFill>
                  <a:schemeClr val="tx1"/>
                </a:solidFill>
              </a:rPr>
              <a:t>“The ability to satisfy a desire, expectation, or goal without being influenced to do so by another person.”</a:t>
            </a:r>
          </a:p>
        </p:txBody>
      </p:sp>
      <p:sp>
        <p:nvSpPr>
          <p:cNvPr id="3" name="Title 2"/>
          <p:cNvSpPr>
            <a:spLocks noGrp="1"/>
          </p:cNvSpPr>
          <p:nvPr>
            <p:ph type="title"/>
          </p:nvPr>
        </p:nvSpPr>
        <p:spPr/>
        <p:txBody>
          <a:bodyPr/>
          <a:lstStyle/>
          <a:p>
            <a:r>
              <a:rPr lang="en-US" dirty="0"/>
              <a:t>Self Motivation</a:t>
            </a:r>
            <a:endParaRPr lang="en-AU" dirty="0"/>
          </a:p>
        </p:txBody>
      </p:sp>
    </p:spTree>
    <p:extLst>
      <p:ext uri="{BB962C8B-B14F-4D97-AF65-F5344CB8AC3E}">
        <p14:creationId xmlns:p14="http://schemas.microsoft.com/office/powerpoint/2010/main" val="871098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Self Motivation</a:t>
            </a:r>
            <a:endParaRPr lang="en-AU" dirty="0"/>
          </a:p>
        </p:txBody>
      </p:sp>
      <p:sp>
        <p:nvSpPr>
          <p:cNvPr id="2" name="Content Placeholder 1"/>
          <p:cNvSpPr>
            <a:spLocks noGrp="1"/>
          </p:cNvSpPr>
          <p:nvPr>
            <p:ph idx="1"/>
          </p:nvPr>
        </p:nvSpPr>
        <p:spPr>
          <a:xfrm>
            <a:off x="609598" y="1556792"/>
            <a:ext cx="6770713" cy="4896544"/>
          </a:xfrm>
        </p:spPr>
        <p:txBody>
          <a:bodyPr>
            <a:normAutofit lnSpcReduction="10000"/>
          </a:bodyPr>
          <a:lstStyle/>
          <a:p>
            <a:r>
              <a:rPr lang="en-US" dirty="0"/>
              <a:t>Achievement drive </a:t>
            </a:r>
            <a:r>
              <a:rPr lang="en-US" dirty="0">
                <a:sym typeface="Wingdings" panose="05000000000000000000" pitchFamily="2" charset="2"/>
              </a:rPr>
              <a:t> striving to improve or meet a high standard</a:t>
            </a:r>
          </a:p>
          <a:p>
            <a:r>
              <a:rPr lang="en-US" dirty="0">
                <a:sym typeface="Wingdings" panose="05000000000000000000" pitchFamily="2" charset="2"/>
              </a:rPr>
              <a:t>Commitment  aligning personal goals with the goals of the organization/company</a:t>
            </a:r>
          </a:p>
          <a:p>
            <a:r>
              <a:rPr lang="en-US" dirty="0">
                <a:sym typeface="Wingdings" panose="05000000000000000000" pitchFamily="2" charset="2"/>
              </a:rPr>
              <a:t>Initiative   being ready to act upon opportunities</a:t>
            </a:r>
          </a:p>
          <a:p>
            <a:r>
              <a:rPr lang="en-US" dirty="0"/>
              <a:t>Optimism </a:t>
            </a:r>
            <a:r>
              <a:rPr lang="en-US" dirty="0">
                <a:sym typeface="Wingdings" panose="05000000000000000000" pitchFamily="2" charset="2"/>
              </a:rPr>
              <a:t> persistence in pursuing goals despite setbacks</a:t>
            </a:r>
          </a:p>
          <a:p>
            <a:r>
              <a:rPr lang="en-US" dirty="0">
                <a:sym typeface="Wingdings" panose="05000000000000000000" pitchFamily="2" charset="2"/>
              </a:rPr>
              <a:t>Intrinsic motivation vs extrinsic - What is best?</a:t>
            </a:r>
          </a:p>
          <a:p>
            <a:endParaRPr lang="en-US" dirty="0">
              <a:sym typeface="Wingdings" panose="05000000000000000000" pitchFamily="2" charset="2"/>
            </a:endParaRPr>
          </a:p>
          <a:p>
            <a:r>
              <a:rPr lang="en-US" dirty="0">
                <a:sym typeface="Wingdings" panose="05000000000000000000" pitchFamily="2" charset="2"/>
              </a:rPr>
              <a:t>Example application – How does this help you at work/school/with friends?</a:t>
            </a:r>
          </a:p>
          <a:p>
            <a:r>
              <a:rPr lang="en-US" dirty="0">
                <a:sym typeface="Wingdings" panose="05000000000000000000" pitchFamily="2" charset="2"/>
              </a:rPr>
              <a:t>Benefits of high/excellent self motivation</a:t>
            </a:r>
          </a:p>
          <a:p>
            <a:r>
              <a:rPr lang="en-US" dirty="0">
                <a:sym typeface="Wingdings" panose="05000000000000000000" pitchFamily="2" charset="2"/>
              </a:rPr>
              <a:t>Negatives of low self motivation</a:t>
            </a:r>
            <a:endParaRPr lang="en-AU" dirty="0"/>
          </a:p>
          <a:p>
            <a:r>
              <a:rPr lang="en-AU" dirty="0">
                <a:hlinkClick r:id="rId2"/>
              </a:rPr>
              <a:t>2 mins Daniel Goleman https://www.youtube.com/watch?v=269QmB1-jyQ</a:t>
            </a:r>
            <a:endParaRPr lang="en-AU" dirty="0"/>
          </a:p>
        </p:txBody>
      </p:sp>
    </p:spTree>
    <p:extLst>
      <p:ext uri="{BB962C8B-B14F-4D97-AF65-F5344CB8AC3E}">
        <p14:creationId xmlns:p14="http://schemas.microsoft.com/office/powerpoint/2010/main" val="385080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3528" y="1412776"/>
            <a:ext cx="8496944" cy="511256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2"/>
          <p:cNvSpPr>
            <a:spLocks noGrp="1"/>
          </p:cNvSpPr>
          <p:nvPr>
            <p:ph type="title"/>
          </p:nvPr>
        </p:nvSpPr>
        <p:spPr/>
        <p:txBody>
          <a:bodyPr/>
          <a:lstStyle/>
          <a:p>
            <a:r>
              <a:rPr lang="en-US" dirty="0"/>
              <a:t>Social Awareness</a:t>
            </a:r>
            <a:endParaRPr lang="en-AU" dirty="0"/>
          </a:p>
        </p:txBody>
      </p:sp>
      <p:sp>
        <p:nvSpPr>
          <p:cNvPr id="5" name="TextBox 4"/>
          <p:cNvSpPr txBox="1"/>
          <p:nvPr/>
        </p:nvSpPr>
        <p:spPr>
          <a:xfrm>
            <a:off x="1619672" y="2132856"/>
            <a:ext cx="6265068" cy="3170099"/>
          </a:xfrm>
          <a:prstGeom prst="rect">
            <a:avLst/>
          </a:prstGeom>
          <a:noFill/>
        </p:spPr>
        <p:txBody>
          <a:bodyPr wrap="square" rtlCol="0">
            <a:spAutoFit/>
          </a:bodyPr>
          <a:lstStyle/>
          <a:p>
            <a:r>
              <a:rPr lang="en-AU" sz="4000" dirty="0"/>
              <a:t>“The ability to effectively handle relationships; having awareness of others’ feelings, needs, and concerns.”</a:t>
            </a:r>
          </a:p>
        </p:txBody>
      </p:sp>
    </p:spTree>
    <p:extLst>
      <p:ext uri="{BB962C8B-B14F-4D97-AF65-F5344CB8AC3E}">
        <p14:creationId xmlns:p14="http://schemas.microsoft.com/office/powerpoint/2010/main" val="87109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 Awareness</a:t>
            </a:r>
            <a:endParaRPr lang="en-AU" dirty="0"/>
          </a:p>
        </p:txBody>
      </p:sp>
      <p:sp>
        <p:nvSpPr>
          <p:cNvPr id="2" name="Content Placeholder 1"/>
          <p:cNvSpPr>
            <a:spLocks noGrp="1"/>
          </p:cNvSpPr>
          <p:nvPr>
            <p:ph idx="1"/>
          </p:nvPr>
        </p:nvSpPr>
        <p:spPr>
          <a:xfrm>
            <a:off x="609598" y="1484784"/>
            <a:ext cx="6770713" cy="5040560"/>
          </a:xfrm>
        </p:spPr>
        <p:txBody>
          <a:bodyPr>
            <a:normAutofit fontScale="85000" lnSpcReduction="10000"/>
          </a:bodyPr>
          <a:lstStyle/>
          <a:p>
            <a:r>
              <a:rPr lang="en-US" u="sng" dirty="0"/>
              <a:t>Empathy</a:t>
            </a:r>
            <a:r>
              <a:rPr lang="en-US" dirty="0"/>
              <a:t> </a:t>
            </a:r>
            <a:r>
              <a:rPr lang="en-US" dirty="0">
                <a:sym typeface="Wingdings" panose="05000000000000000000" pitchFamily="2" charset="2"/>
              </a:rPr>
              <a:t> sensing others feelings/perspective and taking an active interest in their concerns</a:t>
            </a:r>
          </a:p>
          <a:p>
            <a:r>
              <a:rPr lang="en-US" u="sng" dirty="0">
                <a:sym typeface="Wingdings" panose="05000000000000000000" pitchFamily="2" charset="2"/>
              </a:rPr>
              <a:t>Service orientation </a:t>
            </a:r>
            <a:r>
              <a:rPr lang="en-US" dirty="0">
                <a:sym typeface="Wingdings" panose="05000000000000000000" pitchFamily="2" charset="2"/>
              </a:rPr>
              <a:t>anticipating, recognizing and meeting customers needs</a:t>
            </a:r>
          </a:p>
          <a:p>
            <a:r>
              <a:rPr lang="en-US" u="sng" dirty="0">
                <a:sym typeface="Wingdings" panose="05000000000000000000" pitchFamily="2" charset="2"/>
              </a:rPr>
              <a:t>Developing others </a:t>
            </a:r>
            <a:r>
              <a:rPr lang="en-US" dirty="0">
                <a:sym typeface="Wingdings" panose="05000000000000000000" pitchFamily="2" charset="2"/>
              </a:rPr>
              <a:t> sensing what others need in order to develop and helping them to develop these skills</a:t>
            </a:r>
          </a:p>
          <a:p>
            <a:r>
              <a:rPr lang="en-US" u="sng" dirty="0">
                <a:sym typeface="Wingdings" panose="05000000000000000000" pitchFamily="2" charset="2"/>
              </a:rPr>
              <a:t>Leveraging diversity </a:t>
            </a:r>
            <a:r>
              <a:rPr lang="en-US" dirty="0">
                <a:sym typeface="Wingdings" panose="05000000000000000000" pitchFamily="2" charset="2"/>
              </a:rPr>
              <a:t>cultivating opportunities through diverse people</a:t>
            </a:r>
          </a:p>
          <a:p>
            <a:r>
              <a:rPr lang="en-US" u="sng" dirty="0">
                <a:sym typeface="Wingdings" panose="05000000000000000000" pitchFamily="2" charset="2"/>
              </a:rPr>
              <a:t>Political awareness </a:t>
            </a:r>
            <a:r>
              <a:rPr lang="en-US" dirty="0">
                <a:sym typeface="Wingdings" panose="05000000000000000000" pitchFamily="2" charset="2"/>
              </a:rPr>
              <a:t> reading a groups emotional currents and power relationships</a:t>
            </a:r>
          </a:p>
          <a:p>
            <a:endParaRPr lang="en-US" dirty="0">
              <a:sym typeface="Wingdings" panose="05000000000000000000" pitchFamily="2" charset="2"/>
            </a:endParaRPr>
          </a:p>
          <a:p>
            <a:r>
              <a:rPr lang="en-US" dirty="0">
                <a:sym typeface="Wingdings" panose="05000000000000000000" pitchFamily="2" charset="2"/>
              </a:rPr>
              <a:t>Example application – How does this help you at work/school/with friends?</a:t>
            </a:r>
          </a:p>
          <a:p>
            <a:r>
              <a:rPr lang="en-US" dirty="0">
                <a:sym typeface="Wingdings" panose="05000000000000000000" pitchFamily="2" charset="2"/>
              </a:rPr>
              <a:t>Benefits of high/excellent social awareness</a:t>
            </a:r>
          </a:p>
          <a:p>
            <a:r>
              <a:rPr lang="en-US" dirty="0">
                <a:sym typeface="Wingdings" panose="05000000000000000000" pitchFamily="2" charset="2"/>
              </a:rPr>
              <a:t>Negatives of low social awareness </a:t>
            </a:r>
          </a:p>
          <a:p>
            <a:endParaRPr lang="en-US" dirty="0">
              <a:sym typeface="Wingdings" panose="05000000000000000000" pitchFamily="2" charset="2"/>
            </a:endParaRPr>
          </a:p>
          <a:p>
            <a:r>
              <a:rPr lang="en-AU" dirty="0">
                <a:hlinkClick r:id="rId2"/>
              </a:rPr>
              <a:t>http://www.danielgoleman.info/daniel-goleman-how-emotionally-intelligent-are-you/</a:t>
            </a:r>
            <a:endParaRPr lang="en-AU" dirty="0"/>
          </a:p>
          <a:p>
            <a:endParaRPr lang="en-AU" dirty="0"/>
          </a:p>
        </p:txBody>
      </p:sp>
    </p:spTree>
    <p:extLst>
      <p:ext uri="{BB962C8B-B14F-4D97-AF65-F5344CB8AC3E}">
        <p14:creationId xmlns:p14="http://schemas.microsoft.com/office/powerpoint/2010/main" val="157328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3528" y="1412776"/>
            <a:ext cx="8496944" cy="511256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2"/>
          <p:cNvSpPr>
            <a:spLocks noGrp="1"/>
          </p:cNvSpPr>
          <p:nvPr>
            <p:ph type="title"/>
          </p:nvPr>
        </p:nvSpPr>
        <p:spPr/>
        <p:txBody>
          <a:bodyPr/>
          <a:lstStyle/>
          <a:p>
            <a:r>
              <a:rPr lang="en-US" dirty="0"/>
              <a:t>Social Skills</a:t>
            </a:r>
            <a:endParaRPr lang="en-AU" dirty="0"/>
          </a:p>
        </p:txBody>
      </p:sp>
      <p:sp>
        <p:nvSpPr>
          <p:cNvPr id="5" name="TextBox 4"/>
          <p:cNvSpPr txBox="1"/>
          <p:nvPr/>
        </p:nvSpPr>
        <p:spPr>
          <a:xfrm>
            <a:off x="1439466" y="2564904"/>
            <a:ext cx="6265068" cy="2554545"/>
          </a:xfrm>
          <a:prstGeom prst="rect">
            <a:avLst/>
          </a:prstGeom>
          <a:noFill/>
        </p:spPr>
        <p:txBody>
          <a:bodyPr wrap="square" rtlCol="0">
            <a:spAutoFit/>
          </a:bodyPr>
          <a:lstStyle/>
          <a:p>
            <a:r>
              <a:rPr lang="en-AU" sz="4000" dirty="0"/>
              <a:t>“The skills that allow a person to interact and to act appropriately in given social contexts. ”</a:t>
            </a:r>
          </a:p>
        </p:txBody>
      </p:sp>
    </p:spTree>
    <p:extLst>
      <p:ext uri="{BB962C8B-B14F-4D97-AF65-F5344CB8AC3E}">
        <p14:creationId xmlns:p14="http://schemas.microsoft.com/office/powerpoint/2010/main" val="87109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 Skills</a:t>
            </a:r>
            <a:endParaRPr lang="en-AU" dirty="0"/>
          </a:p>
        </p:txBody>
      </p:sp>
      <p:sp>
        <p:nvSpPr>
          <p:cNvPr id="2" name="Content Placeholder 1"/>
          <p:cNvSpPr>
            <a:spLocks noGrp="1"/>
          </p:cNvSpPr>
          <p:nvPr>
            <p:ph idx="1"/>
          </p:nvPr>
        </p:nvSpPr>
        <p:spPr>
          <a:xfrm>
            <a:off x="609599" y="1340768"/>
            <a:ext cx="6347714" cy="4700595"/>
          </a:xfrm>
        </p:spPr>
        <p:txBody>
          <a:bodyPr>
            <a:normAutofit fontScale="92500" lnSpcReduction="20000"/>
          </a:bodyPr>
          <a:lstStyle/>
          <a:p>
            <a:r>
              <a:rPr lang="en-US" dirty="0"/>
              <a:t>Influence </a:t>
            </a:r>
            <a:r>
              <a:rPr lang="en-US" dirty="0">
                <a:sym typeface="Wingdings" panose="05000000000000000000" pitchFamily="2" charset="2"/>
              </a:rPr>
              <a:t> tactics for persuasion</a:t>
            </a:r>
          </a:p>
          <a:p>
            <a:r>
              <a:rPr lang="en-US" dirty="0">
                <a:sym typeface="Wingdings" panose="05000000000000000000" pitchFamily="2" charset="2"/>
              </a:rPr>
              <a:t>Communication sending clear and convincing messages</a:t>
            </a:r>
          </a:p>
          <a:p>
            <a:r>
              <a:rPr lang="en-US" dirty="0">
                <a:sym typeface="Wingdings" panose="05000000000000000000" pitchFamily="2" charset="2"/>
              </a:rPr>
              <a:t>Leadership  inspiring/guiding groups of people</a:t>
            </a:r>
          </a:p>
          <a:p>
            <a:r>
              <a:rPr lang="en-US" dirty="0">
                <a:sym typeface="Wingdings" panose="05000000000000000000" pitchFamily="2" charset="2"/>
              </a:rPr>
              <a:t>Change catalyst  initiating or managing change</a:t>
            </a:r>
          </a:p>
          <a:p>
            <a:r>
              <a:rPr lang="en-US" dirty="0">
                <a:sym typeface="Wingdings" panose="05000000000000000000" pitchFamily="2" charset="2"/>
              </a:rPr>
              <a:t>Conflict Management negotiating and resolving disagreements</a:t>
            </a:r>
          </a:p>
          <a:p>
            <a:r>
              <a:rPr lang="en-US" dirty="0">
                <a:sym typeface="Wingdings" panose="05000000000000000000" pitchFamily="2" charset="2"/>
              </a:rPr>
              <a:t>Building bonds  nurturing instrumental relationships</a:t>
            </a:r>
          </a:p>
          <a:p>
            <a:r>
              <a:rPr lang="en-US" dirty="0">
                <a:sym typeface="Wingdings" panose="05000000000000000000" pitchFamily="2" charset="2"/>
              </a:rPr>
              <a:t>Collaboration and Cooperation  working with others towards shared goals</a:t>
            </a:r>
          </a:p>
          <a:p>
            <a:r>
              <a:rPr lang="en-US" dirty="0">
                <a:sym typeface="Wingdings" panose="05000000000000000000" pitchFamily="2" charset="2"/>
              </a:rPr>
              <a:t>Team capabilities  group energy  in pursuing group goals</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r>
              <a:rPr lang="en-AU" dirty="0">
                <a:hlinkClick r:id="rId2"/>
              </a:rPr>
              <a:t>https://www.youtube.com/watch?v=62oz0kDZnPE</a:t>
            </a:r>
            <a:endParaRPr lang="en-AU" dirty="0"/>
          </a:p>
        </p:txBody>
      </p:sp>
    </p:spTree>
    <p:extLst>
      <p:ext uri="{BB962C8B-B14F-4D97-AF65-F5344CB8AC3E}">
        <p14:creationId xmlns:p14="http://schemas.microsoft.com/office/powerpoint/2010/main" val="358013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 Skills</a:t>
            </a:r>
            <a:endParaRPr lang="en-AU" dirty="0"/>
          </a:p>
        </p:txBody>
      </p:sp>
      <p:sp>
        <p:nvSpPr>
          <p:cNvPr id="2" name="Content Placeholder 1"/>
          <p:cNvSpPr>
            <a:spLocks noGrp="1"/>
          </p:cNvSpPr>
          <p:nvPr>
            <p:ph idx="1"/>
          </p:nvPr>
        </p:nvSpPr>
        <p:spPr/>
        <p:txBody>
          <a:bodyPr>
            <a:normAutofit/>
          </a:bodyPr>
          <a:lstStyle/>
          <a:p>
            <a:r>
              <a:rPr lang="en-US" dirty="0">
                <a:sym typeface="Wingdings" panose="05000000000000000000" pitchFamily="2" charset="2"/>
              </a:rPr>
              <a:t>Example application – How does this help you at work/school/with friends?</a:t>
            </a:r>
          </a:p>
          <a:p>
            <a:r>
              <a:rPr lang="en-US" dirty="0">
                <a:sym typeface="Wingdings" panose="05000000000000000000" pitchFamily="2" charset="2"/>
              </a:rPr>
              <a:t>Benefits of high/excellent social skills</a:t>
            </a:r>
          </a:p>
          <a:p>
            <a:r>
              <a:rPr lang="en-US" dirty="0">
                <a:sym typeface="Wingdings" panose="05000000000000000000" pitchFamily="2" charset="2"/>
              </a:rPr>
              <a:t>Negatives of low social skills</a:t>
            </a:r>
            <a:endParaRPr lang="en-AU" dirty="0"/>
          </a:p>
        </p:txBody>
      </p:sp>
    </p:spTree>
    <p:extLst>
      <p:ext uri="{BB962C8B-B14F-4D97-AF65-F5344CB8AC3E}">
        <p14:creationId xmlns:p14="http://schemas.microsoft.com/office/powerpoint/2010/main" val="394157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548680"/>
            <a:ext cx="6768752" cy="584775"/>
          </a:xfrm>
          <a:prstGeom prst="rect">
            <a:avLst/>
          </a:prstGeom>
          <a:noFill/>
        </p:spPr>
        <p:txBody>
          <a:bodyPr wrap="square" rtlCol="0">
            <a:spAutoFit/>
          </a:bodyPr>
          <a:lstStyle/>
          <a:p>
            <a:r>
              <a:rPr lang="en-US" sz="3200" dirty="0"/>
              <a:t>Social and Personal Competencies Table</a:t>
            </a:r>
            <a:endParaRPr lang="en-AU" sz="3200" dirty="0"/>
          </a:p>
        </p:txBody>
      </p:sp>
      <p:graphicFrame>
        <p:nvGraphicFramePr>
          <p:cNvPr id="4" name="Table 3"/>
          <p:cNvGraphicFramePr>
            <a:graphicFrameLocks noGrp="1"/>
          </p:cNvGraphicFramePr>
          <p:nvPr>
            <p:extLst>
              <p:ext uri="{D42A27DB-BD31-4B8C-83A1-F6EECF244321}">
                <p14:modId xmlns:p14="http://schemas.microsoft.com/office/powerpoint/2010/main" val="846596412"/>
              </p:ext>
            </p:extLst>
          </p:nvPr>
        </p:nvGraphicFramePr>
        <p:xfrm>
          <a:off x="683568" y="2132856"/>
          <a:ext cx="7704855" cy="323407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2808311">
                  <a:extLst>
                    <a:ext uri="{9D8B030D-6E8A-4147-A177-3AD203B41FA5}">
                      <a16:colId xmlns:a16="http://schemas.microsoft.com/office/drawing/2014/main" val="20002"/>
                    </a:ext>
                  </a:extLst>
                </a:gridCol>
              </a:tblGrid>
              <a:tr h="1144595">
                <a:tc>
                  <a:txBody>
                    <a:bodyPr/>
                    <a:lstStyle/>
                    <a:p>
                      <a:endParaRPr lang="en-AU" sz="2800" dirty="0"/>
                    </a:p>
                  </a:txBody>
                  <a:tcPr/>
                </a:tc>
                <a:tc>
                  <a:txBody>
                    <a:bodyPr/>
                    <a:lstStyle/>
                    <a:p>
                      <a:r>
                        <a:rPr lang="en-US" sz="2800" dirty="0"/>
                        <a:t>PERSONAL COMPETENCIES</a:t>
                      </a:r>
                      <a:endParaRPr lang="en-AU" sz="2800" dirty="0"/>
                    </a:p>
                  </a:txBody>
                  <a:tcPr/>
                </a:tc>
                <a:tc>
                  <a:txBody>
                    <a:bodyPr/>
                    <a:lstStyle/>
                    <a:p>
                      <a:r>
                        <a:rPr lang="en-US" sz="2800" dirty="0"/>
                        <a:t>SOCIAL COMPETENCIES</a:t>
                      </a:r>
                      <a:endParaRPr lang="en-AU" sz="2800" dirty="0"/>
                    </a:p>
                  </a:txBody>
                  <a:tcPr/>
                </a:tc>
                <a:extLst>
                  <a:ext uri="{0D108BD9-81ED-4DB2-BD59-A6C34878D82A}">
                    <a16:rowId xmlns:a16="http://schemas.microsoft.com/office/drawing/2014/main" val="10000"/>
                  </a:ext>
                </a:extLst>
              </a:tr>
              <a:tr h="663138">
                <a:tc>
                  <a:txBody>
                    <a:bodyPr/>
                    <a:lstStyle/>
                    <a:p>
                      <a:r>
                        <a:rPr lang="en-US" sz="2800" dirty="0"/>
                        <a:t>WHAT I SEE</a:t>
                      </a:r>
                      <a:endParaRPr lang="en-AU" sz="2800" dirty="0"/>
                    </a:p>
                  </a:txBody>
                  <a:tcPr/>
                </a:tc>
                <a:tc>
                  <a:txBody>
                    <a:bodyPr/>
                    <a:lstStyle/>
                    <a:p>
                      <a:r>
                        <a:rPr lang="en-US" sz="2800" dirty="0"/>
                        <a:t>Self awareness</a:t>
                      </a:r>
                      <a:endParaRPr lang="en-AU" sz="2800" dirty="0"/>
                    </a:p>
                  </a:txBody>
                  <a:tcPr/>
                </a:tc>
                <a:tc>
                  <a:txBody>
                    <a:bodyPr/>
                    <a:lstStyle/>
                    <a:p>
                      <a:r>
                        <a:rPr lang="en-US" sz="2800" dirty="0"/>
                        <a:t>Social awareness</a:t>
                      </a:r>
                      <a:endParaRPr lang="en-AU" sz="2800" dirty="0"/>
                    </a:p>
                  </a:txBody>
                  <a:tcPr/>
                </a:tc>
                <a:extLst>
                  <a:ext uri="{0D108BD9-81ED-4DB2-BD59-A6C34878D82A}">
                    <a16:rowId xmlns:a16="http://schemas.microsoft.com/office/drawing/2014/main" val="10001"/>
                  </a:ext>
                </a:extLst>
              </a:tr>
              <a:tr h="1144595">
                <a:tc>
                  <a:txBody>
                    <a:bodyPr/>
                    <a:lstStyle/>
                    <a:p>
                      <a:r>
                        <a:rPr lang="en-US" sz="2800" dirty="0"/>
                        <a:t>WHAT I DO</a:t>
                      </a:r>
                      <a:endParaRPr lang="en-AU" sz="2800" dirty="0"/>
                    </a:p>
                  </a:txBody>
                  <a:tcPr/>
                </a:tc>
                <a:tc>
                  <a:txBody>
                    <a:bodyPr/>
                    <a:lstStyle/>
                    <a:p>
                      <a:r>
                        <a:rPr lang="en-US" sz="2800" dirty="0"/>
                        <a:t>Self regulation</a:t>
                      </a:r>
                    </a:p>
                    <a:p>
                      <a:r>
                        <a:rPr lang="en-US" sz="2800" dirty="0"/>
                        <a:t>Self motivation</a:t>
                      </a:r>
                      <a:endParaRPr lang="en-AU" sz="2800" dirty="0"/>
                    </a:p>
                  </a:txBody>
                  <a:tcPr/>
                </a:tc>
                <a:tc>
                  <a:txBody>
                    <a:bodyPr/>
                    <a:lstStyle/>
                    <a:p>
                      <a:r>
                        <a:rPr lang="en-US" sz="2800" dirty="0"/>
                        <a:t>Social skills</a:t>
                      </a:r>
                      <a:endParaRPr lang="en-AU" sz="28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080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352928" cy="1143000"/>
          </a:xfrm>
        </p:spPr>
        <p:txBody>
          <a:bodyPr>
            <a:noAutofit/>
          </a:bodyPr>
          <a:lstStyle/>
          <a:p>
            <a:pPr algn="l"/>
            <a:r>
              <a:rPr lang="en-US" sz="4000" b="1" u="sng" dirty="0"/>
              <a:t>CT 1:  Organ and Tissue Donation</a:t>
            </a:r>
            <a:endParaRPr lang="en-AU" sz="4000" b="1" u="sng" dirty="0"/>
          </a:p>
        </p:txBody>
      </p:sp>
      <p:sp>
        <p:nvSpPr>
          <p:cNvPr id="3" name="Content Placeholder 2"/>
          <p:cNvSpPr>
            <a:spLocks noGrp="1"/>
          </p:cNvSpPr>
          <p:nvPr>
            <p:ph idx="1"/>
          </p:nvPr>
        </p:nvSpPr>
        <p:spPr>
          <a:xfrm>
            <a:off x="611560" y="1700808"/>
            <a:ext cx="8064896" cy="3797009"/>
          </a:xfrm>
        </p:spPr>
        <p:txBody>
          <a:bodyPr>
            <a:normAutofit/>
          </a:bodyPr>
          <a:lstStyle/>
          <a:p>
            <a:pPr marL="68580" indent="0">
              <a:buNone/>
            </a:pPr>
            <a:r>
              <a:rPr lang="en-US" dirty="0"/>
              <a:t>What are some common organs that are transplanted?</a:t>
            </a:r>
          </a:p>
          <a:p>
            <a:r>
              <a:rPr lang="en-US" dirty="0"/>
              <a:t>Kidneys, lungs, livers, heart, pancreas, intestines, stomach, </a:t>
            </a:r>
          </a:p>
          <a:p>
            <a:endParaRPr lang="en-US" dirty="0"/>
          </a:p>
          <a:p>
            <a:pPr marL="68580" indent="0">
              <a:buNone/>
            </a:pPr>
            <a:r>
              <a:rPr lang="en-US" dirty="0"/>
              <a:t>What body tissues are commonly transplanted?</a:t>
            </a:r>
          </a:p>
          <a:p>
            <a:r>
              <a:rPr lang="en-US" dirty="0"/>
              <a:t>Blood, plasma, skin, blood vessels, eye tissues (</a:t>
            </a:r>
            <a:r>
              <a:rPr lang="en-US" dirty="0" err="1"/>
              <a:t>eg</a:t>
            </a:r>
            <a:r>
              <a:rPr lang="en-US" dirty="0"/>
              <a:t>. Cornea), bone grafts,  heart tissue. </a:t>
            </a:r>
          </a:p>
          <a:p>
            <a:pPr marL="68580" indent="0">
              <a:buNone/>
            </a:pPr>
            <a:r>
              <a:rPr lang="en-US" dirty="0"/>
              <a:t> </a:t>
            </a:r>
          </a:p>
          <a:p>
            <a:pPr marL="68580" indent="0">
              <a:buNone/>
            </a:pPr>
            <a:endParaRPr lang="en-US" dirty="0"/>
          </a:p>
          <a:p>
            <a:pPr marL="68580" indent="0">
              <a:buNone/>
            </a:pPr>
            <a:r>
              <a:rPr lang="en-US" dirty="0">
                <a:hlinkClick r:id="rId2"/>
              </a:rPr>
              <a:t>https://www.youtube.com/watch?v=A8vi4GoImcU</a:t>
            </a:r>
            <a:r>
              <a:rPr lang="en-US" dirty="0"/>
              <a:t> – Myths of Organ donation 3:23</a:t>
            </a:r>
          </a:p>
        </p:txBody>
      </p:sp>
    </p:spTree>
    <p:extLst>
      <p:ext uri="{BB962C8B-B14F-4D97-AF65-F5344CB8AC3E}">
        <p14:creationId xmlns:p14="http://schemas.microsoft.com/office/powerpoint/2010/main" val="142800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Sources</a:t>
            </a:r>
            <a:endParaRPr lang="en-AU" dirty="0"/>
          </a:p>
        </p:txBody>
      </p:sp>
      <p:sp>
        <p:nvSpPr>
          <p:cNvPr id="2" name="Content Placeholder 1"/>
          <p:cNvSpPr>
            <a:spLocks noGrp="1"/>
          </p:cNvSpPr>
          <p:nvPr>
            <p:ph idx="1"/>
          </p:nvPr>
        </p:nvSpPr>
        <p:spPr/>
        <p:txBody>
          <a:bodyPr>
            <a:normAutofit/>
          </a:bodyPr>
          <a:lstStyle/>
          <a:p>
            <a:r>
              <a:rPr lang="en-US" sz="1600" dirty="0">
                <a:latin typeface="+mj-lt"/>
              </a:rPr>
              <a:t>Anthony </a:t>
            </a:r>
            <a:r>
              <a:rPr lang="en-US" sz="1600" dirty="0" err="1">
                <a:latin typeface="+mj-lt"/>
              </a:rPr>
              <a:t>McKeown</a:t>
            </a:r>
            <a:r>
              <a:rPr lang="en-US" sz="1600" dirty="0">
                <a:latin typeface="+mj-lt"/>
              </a:rPr>
              <a:t>. Library and Information Management, 2010</a:t>
            </a:r>
          </a:p>
          <a:p>
            <a:r>
              <a:rPr lang="en-US" sz="1600" dirty="0">
                <a:latin typeface="+mj-lt"/>
              </a:rPr>
              <a:t>Lockhart, E. (2010). Health Studies Stage 2A-b. </a:t>
            </a:r>
            <a:r>
              <a:rPr lang="en-US" sz="1600" dirty="0" err="1">
                <a:latin typeface="+mj-lt"/>
              </a:rPr>
              <a:t>Madeley</a:t>
            </a:r>
            <a:r>
              <a:rPr lang="en-US" sz="1600" dirty="0">
                <a:latin typeface="+mj-lt"/>
              </a:rPr>
              <a:t>: Print Publishing.</a:t>
            </a:r>
          </a:p>
          <a:p>
            <a:r>
              <a:rPr lang="en-AU" sz="1600" dirty="0">
                <a:latin typeface="+mj-lt"/>
              </a:rPr>
              <a:t>Child Development Principles and Perspectives, by J.L. Cook, G. Cook, 2009 edition, p. 352-355.</a:t>
            </a:r>
          </a:p>
          <a:p>
            <a:r>
              <a:rPr lang="en-US" sz="1600" dirty="0">
                <a:latin typeface="+mj-lt"/>
              </a:rPr>
              <a:t>Keith A Shaw</a:t>
            </a:r>
          </a:p>
          <a:p>
            <a:r>
              <a:rPr lang="en-US" sz="1600" dirty="0">
                <a:latin typeface="+mj-lt"/>
                <a:hlinkClick r:id="rId2"/>
              </a:rPr>
              <a:t>http://php.ipsiconnect.org/CWTI/EI/DefSocialAwareness.html</a:t>
            </a:r>
            <a:endParaRPr lang="en-US" sz="1600" dirty="0">
              <a:latin typeface="+mj-lt"/>
            </a:endParaRPr>
          </a:p>
          <a:p>
            <a:r>
              <a:rPr lang="en-US" sz="1600" dirty="0">
                <a:latin typeface="+mj-lt"/>
              </a:rPr>
              <a:t>http://psychologydictionary.org/social-skills/</a:t>
            </a:r>
          </a:p>
          <a:p>
            <a:endParaRPr lang="en-US" dirty="0"/>
          </a:p>
          <a:p>
            <a:endParaRPr lang="en-AU" dirty="0"/>
          </a:p>
        </p:txBody>
      </p:sp>
    </p:spTree>
    <p:extLst>
      <p:ext uri="{BB962C8B-B14F-4D97-AF65-F5344CB8AC3E}">
        <p14:creationId xmlns:p14="http://schemas.microsoft.com/office/powerpoint/2010/main" val="23318505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20888"/>
            <a:ext cx="8229600" cy="1143000"/>
          </a:xfrm>
        </p:spPr>
        <p:txBody>
          <a:bodyPr/>
          <a:lstStyle/>
          <a:p>
            <a:r>
              <a:rPr lang="en-US" dirty="0"/>
              <a:t>SEMESTER TWO EXAM</a:t>
            </a:r>
            <a:endParaRPr lang="en-AU" dirty="0"/>
          </a:p>
        </p:txBody>
      </p:sp>
    </p:spTree>
    <p:extLst>
      <p:ext uri="{BB962C8B-B14F-4D97-AF65-F5344CB8AC3E}">
        <p14:creationId xmlns:p14="http://schemas.microsoft.com/office/powerpoint/2010/main" val="116028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6619-6741-404C-810C-034CC05026CF}"/>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AFC64EE4-89F1-48F9-9400-9B18080898D0}"/>
              </a:ext>
            </a:extLst>
          </p:cNvPr>
          <p:cNvSpPr>
            <a:spLocks noGrp="1"/>
          </p:cNvSpPr>
          <p:nvPr>
            <p:ph idx="1"/>
          </p:nvPr>
        </p:nvSpPr>
        <p:spPr/>
        <p:txBody>
          <a:bodyPr/>
          <a:lstStyle/>
          <a:p>
            <a:pPr marL="0" indent="0">
              <a:buNone/>
            </a:pPr>
            <a:r>
              <a:rPr lang="en-US">
                <a:hlinkClick r:id="rId2"/>
              </a:rPr>
              <a:t>Insight </a:t>
            </a:r>
            <a:r>
              <a:rPr lang="en-US"/>
              <a:t>50 mins</a:t>
            </a:r>
            <a:endParaRPr lang="en-AU" dirty="0"/>
          </a:p>
        </p:txBody>
      </p:sp>
    </p:spTree>
    <p:extLst>
      <p:ext uri="{BB962C8B-B14F-4D97-AF65-F5344CB8AC3E}">
        <p14:creationId xmlns:p14="http://schemas.microsoft.com/office/powerpoint/2010/main" val="264559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does Organ Donation look like in Australia?</a:t>
            </a:r>
            <a:endParaRPr lang="en-AU" dirty="0"/>
          </a:p>
        </p:txBody>
      </p:sp>
      <p:sp>
        <p:nvSpPr>
          <p:cNvPr id="3" name="Content Placeholder 2"/>
          <p:cNvSpPr>
            <a:spLocks noGrp="1"/>
          </p:cNvSpPr>
          <p:nvPr>
            <p:ph idx="1"/>
          </p:nvPr>
        </p:nvSpPr>
        <p:spPr>
          <a:xfrm>
            <a:off x="609599" y="2160590"/>
            <a:ext cx="6347714" cy="3880773"/>
          </a:xfrm>
        </p:spPr>
        <p:txBody>
          <a:bodyPr/>
          <a:lstStyle/>
          <a:p>
            <a:r>
              <a:rPr lang="en-US" dirty="0"/>
              <a:t>Australia is well known for its good reputation in successful organ transplant operations.</a:t>
            </a:r>
          </a:p>
          <a:p>
            <a:r>
              <a:rPr lang="en-US" dirty="0"/>
              <a:t>A donor’s family is asked to confirm the donors decision prior to undergoing removal procedures.</a:t>
            </a:r>
          </a:p>
          <a:p>
            <a:r>
              <a:rPr lang="en-US" dirty="0"/>
              <a:t>There are governing factors regarding where/how a person dies and the organ condition to qualify for donation. </a:t>
            </a:r>
          </a:p>
          <a:p>
            <a:r>
              <a:rPr lang="en-US" dirty="0"/>
              <a:t>The FACTS </a:t>
            </a:r>
            <a:r>
              <a:rPr lang="en-US" dirty="0">
                <a:hlinkClick r:id="rId2"/>
              </a:rPr>
              <a:t>https://donatelife.gov.au/about-donation/get-facts/facts-and-statistics</a:t>
            </a:r>
            <a:r>
              <a:rPr lang="en-US" dirty="0"/>
              <a:t>   </a:t>
            </a:r>
            <a:endParaRPr lang="en-AU" dirty="0"/>
          </a:p>
        </p:txBody>
      </p:sp>
      <p:pic>
        <p:nvPicPr>
          <p:cNvPr id="1026" name="Picture 2" descr="Image result for operation board game">
            <a:extLst>
              <a:ext uri="{FF2B5EF4-FFF2-40B4-BE49-F238E27FC236}">
                <a16:creationId xmlns:a16="http://schemas.microsoft.com/office/drawing/2014/main" id="{96208D35-6AB7-4448-936F-1CBA18D552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5027520"/>
            <a:ext cx="3291858" cy="185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3045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13448</TotalTime>
  <Words>3015</Words>
  <Application>Microsoft Office PowerPoint</Application>
  <PresentationFormat>On-screen Show (4:3)</PresentationFormat>
  <Paragraphs>380</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Trebuchet MS</vt:lpstr>
      <vt:lpstr>Wingdings</vt:lpstr>
      <vt:lpstr>Wingdings 3</vt:lpstr>
      <vt:lpstr>Facet</vt:lpstr>
      <vt:lpstr>TERM 4 </vt:lpstr>
      <vt:lpstr>Contemporary Technology</vt:lpstr>
      <vt:lpstr>PowerPoint Presentation</vt:lpstr>
      <vt:lpstr>Why are we investigating CT’s?</vt:lpstr>
      <vt:lpstr>Reminder: What are “Ethics” ???</vt:lpstr>
      <vt:lpstr>4 Contemporary Technologies</vt:lpstr>
      <vt:lpstr>CT 1:  Organ and Tissue Donation</vt:lpstr>
      <vt:lpstr>PowerPoint Presentation</vt:lpstr>
      <vt:lpstr>What does Organ Donation look like in Australia?</vt:lpstr>
      <vt:lpstr>Terminology</vt:lpstr>
      <vt:lpstr>Brain Death</vt:lpstr>
      <vt:lpstr>Ethical Issues…</vt:lpstr>
      <vt:lpstr>Allocation Policies</vt:lpstr>
      <vt:lpstr>Suggestion…</vt:lpstr>
      <vt:lpstr>The ethical debate…</vt:lpstr>
      <vt:lpstr>PowerPoint Presentation</vt:lpstr>
      <vt:lpstr>CT 2:  In-Vitro Fertilisation (IVF)</vt:lpstr>
      <vt:lpstr>IVF Procedure Steps</vt:lpstr>
      <vt:lpstr>Uses for IVF</vt:lpstr>
      <vt:lpstr>Ethical Considerations of IVF</vt:lpstr>
      <vt:lpstr>Ethical Questions to Consider… Spend 15 mins researching these and report back!</vt:lpstr>
      <vt:lpstr>PowerPoint Presentation</vt:lpstr>
      <vt:lpstr>PowerPoint Presentation</vt:lpstr>
      <vt:lpstr>Netflix   </vt:lpstr>
      <vt:lpstr>My Sisters Keeper</vt:lpstr>
      <vt:lpstr>CT 3:  Stem Cells</vt:lpstr>
      <vt:lpstr>PowerPoint Presentation</vt:lpstr>
      <vt:lpstr>Two Groups of Stem Cells</vt:lpstr>
      <vt:lpstr>Tissue-Specific Stem Cells</vt:lpstr>
      <vt:lpstr>Pluripotent Stem Cells</vt:lpstr>
      <vt:lpstr>Stem Cell treatment for Leukemia:</vt:lpstr>
      <vt:lpstr>Ethical Issues involving Stem Cells</vt:lpstr>
      <vt:lpstr>PowerPoint Presentation</vt:lpstr>
      <vt:lpstr>New Developments </vt:lpstr>
      <vt:lpstr>CT 4: Genetically Modified Food</vt:lpstr>
      <vt:lpstr>What are GM Foods?</vt:lpstr>
      <vt:lpstr>RESEARCH</vt:lpstr>
      <vt:lpstr>Is it Safe?</vt:lpstr>
      <vt:lpstr>Benefits of GM Foods</vt:lpstr>
      <vt:lpstr>Risks of GM Foods</vt:lpstr>
      <vt:lpstr>FACT SHEET/POSTER</vt:lpstr>
      <vt:lpstr>Open book essay</vt:lpstr>
      <vt:lpstr>Sources</vt:lpstr>
      <vt:lpstr>PowerPoint Presentation</vt:lpstr>
      <vt:lpstr>Self Management Skills</vt:lpstr>
      <vt:lpstr>Syllabus content</vt:lpstr>
      <vt:lpstr>What is emotional intelligence? - https://www.youtube.com/watch?v=LgUCyWhJf6s </vt:lpstr>
      <vt:lpstr>Why is Emotional Intelligence important?</vt:lpstr>
      <vt:lpstr>1. Physical Health</vt:lpstr>
      <vt:lpstr>2. Mental Well-Being</vt:lpstr>
      <vt:lpstr>3. Relationships</vt:lpstr>
      <vt:lpstr>4. Success</vt:lpstr>
      <vt:lpstr>Poster</vt:lpstr>
      <vt:lpstr>Impact of Emotional Intelligence on Leadership:</vt:lpstr>
      <vt:lpstr>Leadership</vt:lpstr>
      <vt:lpstr>PowerPoint Presentation</vt:lpstr>
      <vt:lpstr>5 Emotional Intelligence Competencies</vt:lpstr>
      <vt:lpstr>Self Awareness</vt:lpstr>
      <vt:lpstr>Self Awareness</vt:lpstr>
      <vt:lpstr>Self Regulation</vt:lpstr>
      <vt:lpstr>Self Regulation</vt:lpstr>
      <vt:lpstr>Self Motivation</vt:lpstr>
      <vt:lpstr>Self Motivation</vt:lpstr>
      <vt:lpstr>Social Awareness</vt:lpstr>
      <vt:lpstr>Social Awareness</vt:lpstr>
      <vt:lpstr>Social Skills</vt:lpstr>
      <vt:lpstr>Social Skills</vt:lpstr>
      <vt:lpstr>Social Skills</vt:lpstr>
      <vt:lpstr>PowerPoint Presentation</vt:lpstr>
      <vt:lpstr>Sources</vt:lpstr>
      <vt:lpstr>SEMESTER TWO EXAM</vt:lpstr>
    </vt:vector>
  </TitlesOfParts>
  <Company>Kennedy Baptist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4</dc:title>
  <dc:creator>Katie Hair</dc:creator>
  <cp:lastModifiedBy>George uhe</cp:lastModifiedBy>
  <cp:revision>45</cp:revision>
  <dcterms:created xsi:type="dcterms:W3CDTF">2017-10-04T00:46:41Z</dcterms:created>
  <dcterms:modified xsi:type="dcterms:W3CDTF">2020-09-24T01:00:16Z</dcterms:modified>
</cp:coreProperties>
</file>