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9" r:id="rId3"/>
    <p:sldId id="263" r:id="rId4"/>
    <p:sldId id="257" r:id="rId5"/>
    <p:sldId id="258" r:id="rId6"/>
    <p:sldId id="268" r:id="rId7"/>
    <p:sldId id="269" r:id="rId8"/>
    <p:sldId id="265" r:id="rId9"/>
    <p:sldId id="266" r:id="rId10"/>
    <p:sldId id="270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genetics.utah.edu/content/cells/sca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AU" dirty="0"/>
              <a:t>Cells and tissues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/>
              <a:t>AEHBY ATAR Human Biology</a:t>
            </a:r>
            <a:endParaRPr lang="en-AU"/>
          </a:p>
          <a:p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1F7F9-0D24-DBC4-EEBE-A15E5709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7" r="-2" b="24636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731A-4CCE-1703-56AE-7EF88F92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Tissues</a:t>
            </a:r>
          </a:p>
        </p:txBody>
      </p:sp>
      <p:pic>
        <p:nvPicPr>
          <p:cNvPr id="3074" name="Picture 2" descr="Tissues of the Human Body - Advanced | CK-12 Foundation">
            <a:extLst>
              <a:ext uri="{FF2B5EF4-FFF2-40B4-BE49-F238E27FC236}">
                <a16:creationId xmlns:a16="http://schemas.microsoft.com/office/drawing/2014/main" id="{CD87E90E-9C37-647F-D7DA-1BE0DA6BD6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4"/>
          <a:stretch/>
        </p:blipFill>
        <p:spPr bwMode="auto">
          <a:xfrm>
            <a:off x="1601492" y="-27121"/>
            <a:ext cx="9089319" cy="683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56D8-BFDF-C3B6-6DA1-0C9ACB43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Organs</a:t>
            </a:r>
          </a:p>
        </p:txBody>
      </p:sp>
      <p:pic>
        <p:nvPicPr>
          <p:cNvPr id="4098" name="Picture 2" descr="7 organs or glands you may do just fine without - Harvard Health">
            <a:extLst>
              <a:ext uri="{FF2B5EF4-FFF2-40B4-BE49-F238E27FC236}">
                <a16:creationId xmlns:a16="http://schemas.microsoft.com/office/drawing/2014/main" id="{20BC776F-70F2-D925-2745-649AFF240F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27" y="69735"/>
            <a:ext cx="10077796" cy="671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B2826E-B92A-2D41-A6C6-FA81CB42B3DA}"/>
              </a:ext>
            </a:extLst>
          </p:cNvPr>
          <p:cNvSpPr/>
          <p:nvPr/>
        </p:nvSpPr>
        <p:spPr>
          <a:xfrm>
            <a:off x="4015154" y="178451"/>
            <a:ext cx="2080846" cy="2046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D84A4C-DF7D-C170-1CD5-CFB96CE0BD38}"/>
              </a:ext>
            </a:extLst>
          </p:cNvPr>
          <p:cNvSpPr/>
          <p:nvPr/>
        </p:nvSpPr>
        <p:spPr>
          <a:xfrm>
            <a:off x="6444762" y="178451"/>
            <a:ext cx="2080846" cy="2046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5E035E-9DA1-8640-F501-4873F3FC50E3}"/>
              </a:ext>
            </a:extLst>
          </p:cNvPr>
          <p:cNvSpPr/>
          <p:nvPr/>
        </p:nvSpPr>
        <p:spPr>
          <a:xfrm>
            <a:off x="1585546" y="178451"/>
            <a:ext cx="2080846" cy="2046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82350B-914F-EB7D-BFAF-3C9F822E4D9F}"/>
              </a:ext>
            </a:extLst>
          </p:cNvPr>
          <p:cNvSpPr/>
          <p:nvPr/>
        </p:nvSpPr>
        <p:spPr>
          <a:xfrm>
            <a:off x="8894592" y="178451"/>
            <a:ext cx="2080846" cy="2046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287402-1D2B-6ABC-CBF2-58EA7F43D3E5}"/>
              </a:ext>
            </a:extLst>
          </p:cNvPr>
          <p:cNvSpPr/>
          <p:nvPr/>
        </p:nvSpPr>
        <p:spPr>
          <a:xfrm>
            <a:off x="1585546" y="2333170"/>
            <a:ext cx="2080846" cy="2118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A1840D-97B0-B850-68AB-89F7D0151DC0}"/>
              </a:ext>
            </a:extLst>
          </p:cNvPr>
          <p:cNvSpPr/>
          <p:nvPr/>
        </p:nvSpPr>
        <p:spPr>
          <a:xfrm>
            <a:off x="4015154" y="2333170"/>
            <a:ext cx="2080846" cy="2046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54225D-9671-6C08-48D2-ACF2C1126CD0}"/>
              </a:ext>
            </a:extLst>
          </p:cNvPr>
          <p:cNvSpPr/>
          <p:nvPr/>
        </p:nvSpPr>
        <p:spPr>
          <a:xfrm>
            <a:off x="6464984" y="2333170"/>
            <a:ext cx="2080846" cy="2046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F032A9-12AD-6764-3D79-B1012313AA12}"/>
              </a:ext>
            </a:extLst>
          </p:cNvPr>
          <p:cNvSpPr/>
          <p:nvPr/>
        </p:nvSpPr>
        <p:spPr>
          <a:xfrm>
            <a:off x="8914814" y="2241873"/>
            <a:ext cx="2080846" cy="21188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571C5F-7BD4-6E47-3FD2-7DFDD51456AB}"/>
              </a:ext>
            </a:extLst>
          </p:cNvPr>
          <p:cNvSpPr/>
          <p:nvPr/>
        </p:nvSpPr>
        <p:spPr>
          <a:xfrm>
            <a:off x="1585546" y="4452001"/>
            <a:ext cx="2080846" cy="2046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5EB9A8-EF43-EEC6-22BF-8F3F3E080EBB}"/>
              </a:ext>
            </a:extLst>
          </p:cNvPr>
          <p:cNvSpPr/>
          <p:nvPr/>
        </p:nvSpPr>
        <p:spPr>
          <a:xfrm>
            <a:off x="4015154" y="4452000"/>
            <a:ext cx="2080846" cy="2046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7EC340-DD83-E00F-16ED-5898A3EA2A40}"/>
              </a:ext>
            </a:extLst>
          </p:cNvPr>
          <p:cNvSpPr/>
          <p:nvPr/>
        </p:nvSpPr>
        <p:spPr>
          <a:xfrm>
            <a:off x="6464984" y="4487889"/>
            <a:ext cx="2080846" cy="2046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7E772F-0199-92E5-B2CC-9674D7A06A59}"/>
              </a:ext>
            </a:extLst>
          </p:cNvPr>
          <p:cNvSpPr/>
          <p:nvPr/>
        </p:nvSpPr>
        <p:spPr>
          <a:xfrm>
            <a:off x="9012115" y="4486839"/>
            <a:ext cx="2080846" cy="20460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9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D3E7-DFBC-3A0E-81E7-3055F6EA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442221"/>
            <a:ext cx="10120360" cy="589626"/>
          </a:xfrm>
        </p:spPr>
        <p:txBody>
          <a:bodyPr>
            <a:normAutofit fontScale="90000"/>
          </a:bodyPr>
          <a:lstStyle/>
          <a:p>
            <a:r>
              <a:rPr lang="en-AU" dirty="0"/>
              <a:t>Systems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220FFF-BF51-49F3-0252-94892F39A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373395"/>
              </p:ext>
            </p:extLst>
          </p:nvPr>
        </p:nvGraphicFramePr>
        <p:xfrm>
          <a:off x="570452" y="1031847"/>
          <a:ext cx="11216080" cy="574176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6201">
                  <a:extLst>
                    <a:ext uri="{9D8B030D-6E8A-4147-A177-3AD203B41FA5}">
                      <a16:colId xmlns:a16="http://schemas.microsoft.com/office/drawing/2014/main" val="52699832"/>
                    </a:ext>
                  </a:extLst>
                </a:gridCol>
                <a:gridCol w="9049879">
                  <a:extLst>
                    <a:ext uri="{9D8B030D-6E8A-4147-A177-3AD203B41FA5}">
                      <a16:colId xmlns:a16="http://schemas.microsoft.com/office/drawing/2014/main" val="1561208760"/>
                    </a:ext>
                  </a:extLst>
                </a:gridCol>
              </a:tblGrid>
              <a:tr h="548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Digestive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Ingestion, breakdown and absorption of food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extLst>
                  <a:ext uri="{0D108BD9-81ED-4DB2-BD59-A6C34878D82A}">
                    <a16:rowId xmlns:a16="http://schemas.microsoft.com/office/drawing/2014/main" val="107241178"/>
                  </a:ext>
                </a:extLst>
              </a:tr>
              <a:tr h="596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Respiratory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Intake of oxygen and removal of carbon dioxide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extLst>
                  <a:ext uri="{0D108BD9-81ED-4DB2-BD59-A6C34878D82A}">
                    <a16:rowId xmlns:a16="http://schemas.microsoft.com/office/drawing/2014/main" val="2313926324"/>
                  </a:ext>
                </a:extLst>
              </a:tr>
              <a:tr h="596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Circulatory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Transport of nutrients, oxygen and wastes to and from cells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extLst>
                  <a:ext uri="{0D108BD9-81ED-4DB2-BD59-A6C34878D82A}">
                    <a16:rowId xmlns:a16="http://schemas.microsoft.com/office/drawing/2014/main" val="1389453938"/>
                  </a:ext>
                </a:extLst>
              </a:tr>
              <a:tr h="548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Excretory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Removal of wastes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extLst>
                  <a:ext uri="{0D108BD9-81ED-4DB2-BD59-A6C34878D82A}">
                    <a16:rowId xmlns:a16="http://schemas.microsoft.com/office/drawing/2014/main" val="322472622"/>
                  </a:ext>
                </a:extLst>
              </a:tr>
              <a:tr h="679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Nervous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Detection of changes in the environment and coordination of many body functions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extLst>
                  <a:ext uri="{0D108BD9-81ED-4DB2-BD59-A6C34878D82A}">
                    <a16:rowId xmlns:a16="http://schemas.microsoft.com/office/drawing/2014/main" val="4294472587"/>
                  </a:ext>
                </a:extLst>
              </a:tr>
              <a:tr h="573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Endocrine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Regulation and coordination of many body functions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extLst>
                  <a:ext uri="{0D108BD9-81ED-4DB2-BD59-A6C34878D82A}">
                    <a16:rowId xmlns:a16="http://schemas.microsoft.com/office/drawing/2014/main" val="1269462041"/>
                  </a:ext>
                </a:extLst>
              </a:tr>
              <a:tr h="5060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Skeletal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Support and protection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extLst>
                  <a:ext uri="{0D108BD9-81ED-4DB2-BD59-A6C34878D82A}">
                    <a16:rowId xmlns:a16="http://schemas.microsoft.com/office/drawing/2014/main" val="319905200"/>
                  </a:ext>
                </a:extLst>
              </a:tr>
              <a:tr h="548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Muscular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Movement and support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extLst>
                  <a:ext uri="{0D108BD9-81ED-4DB2-BD59-A6C34878D82A}">
                    <a16:rowId xmlns:a16="http://schemas.microsoft.com/office/drawing/2014/main" val="2967659394"/>
                  </a:ext>
                </a:extLst>
              </a:tr>
              <a:tr h="548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Immune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Protection against infection by microorganisms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extLst>
                  <a:ext uri="{0D108BD9-81ED-4DB2-BD59-A6C34878D82A}">
                    <a16:rowId xmlns:a16="http://schemas.microsoft.com/office/drawing/2014/main" val="2868546552"/>
                  </a:ext>
                </a:extLst>
              </a:tr>
              <a:tr h="596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>
                          <a:effectLst/>
                        </a:rPr>
                        <a:t>Reproductive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000" dirty="0">
                          <a:effectLst/>
                        </a:rPr>
                        <a:t>Production of new individuals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624" marR="36624" marT="0" marB="0"/>
                </a:tc>
                <a:extLst>
                  <a:ext uri="{0D108BD9-81ED-4DB2-BD59-A6C34878D82A}">
                    <a16:rowId xmlns:a16="http://schemas.microsoft.com/office/drawing/2014/main" val="286367255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BE9AF2A-C9F7-8FA5-8BAC-05B48AB29AA4}"/>
              </a:ext>
            </a:extLst>
          </p:cNvPr>
          <p:cNvSpPr/>
          <p:nvPr/>
        </p:nvSpPr>
        <p:spPr>
          <a:xfrm>
            <a:off x="2726422" y="1031847"/>
            <a:ext cx="9068499" cy="5738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A8B-013D-84F4-2DFB-869254D5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8599-7E6E-A89C-1D2E-F91ED66E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AU" dirty="0"/>
              <a:t>State the cell theory.</a:t>
            </a:r>
          </a:p>
          <a:p>
            <a:pPr marL="342900" indent="-342900">
              <a:buAutoNum type="arabicPeriod"/>
            </a:pPr>
            <a:r>
              <a:rPr lang="en-AU" dirty="0"/>
              <a:t>List from simplest to most complex: system, tissue, cell, organ.</a:t>
            </a:r>
          </a:p>
          <a:p>
            <a:pPr marL="342900" indent="-342900">
              <a:buAutoNum type="arabicPeriod"/>
            </a:pPr>
            <a:r>
              <a:rPr lang="en-AU" dirty="0"/>
              <a:t>What contains similar cells with similar specialisation?</a:t>
            </a:r>
          </a:p>
          <a:p>
            <a:pPr marL="342900" indent="-342900">
              <a:buAutoNum type="arabicPeriod"/>
            </a:pPr>
            <a:r>
              <a:rPr lang="en-AU" dirty="0"/>
              <a:t>What contains different tissues working together?</a:t>
            </a:r>
          </a:p>
          <a:p>
            <a:pPr marL="342900" indent="-342900">
              <a:buAutoNum type="arabicPeriod"/>
            </a:pPr>
            <a:r>
              <a:rPr lang="en-AU" dirty="0"/>
              <a:t>Using the skeletal system as an example, give an example from each level of organisation.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898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1" y="414090"/>
            <a:ext cx="5752594" cy="79089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5" y="1285847"/>
            <a:ext cx="6073628" cy="39656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cell, tissue, organ and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major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Explain that cell structure relates to function.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lose-up of purple cells">
            <a:extLst>
              <a:ext uri="{FF2B5EF4-FFF2-40B4-BE49-F238E27FC236}">
                <a16:creationId xmlns:a16="http://schemas.microsoft.com/office/drawing/2014/main" id="{69C54D8E-0797-2139-92FE-F34E93247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7" r="2121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848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9DC-B428-D948-9D18-59CDA7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02A-71B1-1C0B-E3C6-592B35CB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Course outline and assessment outline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Study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10585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AEC1-A377-1961-EA5D-B27D0EE1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skills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B004-263A-0F56-9634-96609B41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Pre-reading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Glossary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Concept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 style questions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1512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human body is comprised of cells, tissues and organs within complex systems that work together to maintain life</a:t>
            </a:r>
            <a:endParaRPr lang="en-AU" sz="2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3D render of cells">
            <a:extLst>
              <a:ext uri="{FF2B5EF4-FFF2-40B4-BE49-F238E27FC236}">
                <a16:creationId xmlns:a16="http://schemas.microsoft.com/office/drawing/2014/main" id="{6AFE1C3E-2ABB-8C56-F587-4A12AE406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0" r="32097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1" y="414090"/>
            <a:ext cx="5752594" cy="790896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5" y="1285847"/>
            <a:ext cx="6073628" cy="396566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cell, tissue, organ and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Name or describe main cell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major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Explain that cell structure relates to function, give examples.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lose-up of purple cells">
            <a:extLst>
              <a:ext uri="{FF2B5EF4-FFF2-40B4-BE49-F238E27FC236}">
                <a16:creationId xmlns:a16="http://schemas.microsoft.com/office/drawing/2014/main" id="{69C54D8E-0797-2139-92FE-F34E93247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7" r="2121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527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DC79-BDB3-38F4-2A83-44D5848C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Structural organisation of the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7E10-AAE3-0D4F-E531-C0E96087D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46" y="2312276"/>
            <a:ext cx="11014744" cy="3651504"/>
          </a:xfrm>
        </p:spPr>
        <p:txBody>
          <a:bodyPr>
            <a:normAutofit/>
          </a:bodyPr>
          <a:lstStyle/>
          <a:p>
            <a:r>
              <a:rPr lang="en-AU" sz="2400" dirty="0"/>
              <a:t>Cells 		</a:t>
            </a:r>
            <a:r>
              <a:rPr lang="en-AU" sz="2400" i="1" dirty="0"/>
              <a:t>– Specialised to carry out particular functions</a:t>
            </a:r>
          </a:p>
          <a:p>
            <a:r>
              <a:rPr lang="en-AU" sz="2400" dirty="0"/>
              <a:t>Tissues 	</a:t>
            </a:r>
            <a:r>
              <a:rPr lang="en-AU" sz="2400" i="1" dirty="0"/>
              <a:t>– Groups of similar cells with similar specialisation</a:t>
            </a:r>
          </a:p>
          <a:p>
            <a:r>
              <a:rPr lang="en-AU" sz="2400" dirty="0"/>
              <a:t>Organs 	</a:t>
            </a:r>
            <a:r>
              <a:rPr lang="en-AU" sz="2400" i="1" dirty="0"/>
              <a:t>– Different tissues working together</a:t>
            </a:r>
          </a:p>
          <a:p>
            <a:r>
              <a:rPr lang="en-AU" sz="2400" dirty="0"/>
              <a:t>System 	– </a:t>
            </a:r>
            <a:r>
              <a:rPr lang="en-AU" sz="2400" i="1" dirty="0"/>
              <a:t>Different organs working together for a common 			purpose.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8269E-689F-C536-0F89-00949C5BC847}"/>
              </a:ext>
            </a:extLst>
          </p:cNvPr>
          <p:cNvSpPr/>
          <p:nvPr/>
        </p:nvSpPr>
        <p:spPr>
          <a:xfrm>
            <a:off x="3162650" y="2432807"/>
            <a:ext cx="7759816" cy="520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DA6D5-F15D-C7E9-E7F9-5303501D1318}"/>
              </a:ext>
            </a:extLst>
          </p:cNvPr>
          <p:cNvSpPr/>
          <p:nvPr/>
        </p:nvSpPr>
        <p:spPr>
          <a:xfrm>
            <a:off x="3222770" y="3112789"/>
            <a:ext cx="8144312" cy="520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E225C-FDE2-0DAC-A154-EFD6ADFF7380}"/>
              </a:ext>
            </a:extLst>
          </p:cNvPr>
          <p:cNvSpPr/>
          <p:nvPr/>
        </p:nvSpPr>
        <p:spPr>
          <a:xfrm>
            <a:off x="3222770" y="3658232"/>
            <a:ext cx="7759816" cy="520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6A024-1F2A-49C9-B0F3-5F8614DE5E5E}"/>
              </a:ext>
            </a:extLst>
          </p:cNvPr>
          <p:cNvSpPr/>
          <p:nvPr/>
        </p:nvSpPr>
        <p:spPr>
          <a:xfrm>
            <a:off x="3222770" y="4278225"/>
            <a:ext cx="8144311" cy="1065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8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31EA-9D3B-2491-D2CE-89881B67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Cells, Tissues, Organs, Organ systems | Level of organisation in organisms  | Easy science video - YouTube">
            <a:extLst>
              <a:ext uri="{FF2B5EF4-FFF2-40B4-BE49-F238E27FC236}">
                <a16:creationId xmlns:a16="http://schemas.microsoft.com/office/drawing/2014/main" id="{ABF732A0-E175-5A01-59E8-36379BE8AC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8" y="501442"/>
            <a:ext cx="10455563" cy="58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9BB9-6C29-6FF9-90C7-D34F39B4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FC42-DF89-99DC-81C5-E9044D80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Smallest structure that can perform life functions.</a:t>
            </a:r>
          </a:p>
          <a:p>
            <a:r>
              <a:rPr lang="en-AU" sz="2400" dirty="0">
                <a:hlinkClick r:id="rId2"/>
              </a:rPr>
              <a:t>Cell Size and Scale (utah.edu)</a:t>
            </a:r>
            <a:endParaRPr lang="en-AU" sz="2400" dirty="0"/>
          </a:p>
          <a:p>
            <a:r>
              <a:rPr lang="en-AU" sz="2400" dirty="0"/>
              <a:t>All living things are made of or by cells, from pre-existing cells.</a:t>
            </a:r>
          </a:p>
        </p:txBody>
      </p:sp>
    </p:spTree>
    <p:extLst>
      <p:ext uri="{BB962C8B-B14F-4D97-AF65-F5344CB8AC3E}">
        <p14:creationId xmlns:p14="http://schemas.microsoft.com/office/powerpoint/2010/main" val="36788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3D567-72D6-287A-7807-052A0866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60" y="442913"/>
            <a:ext cx="7820569" cy="1344612"/>
          </a:xfrm>
        </p:spPr>
        <p:txBody>
          <a:bodyPr anchor="b">
            <a:normAutofit/>
          </a:bodyPr>
          <a:lstStyle/>
          <a:p>
            <a:r>
              <a:rPr lang="en-AU" dirty="0"/>
              <a:t>Cell structure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332301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994386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23A52D-4F5F-82BB-522A-65A0FFD2D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276713"/>
              </p:ext>
            </p:extLst>
          </p:nvPr>
        </p:nvGraphicFramePr>
        <p:xfrm>
          <a:off x="756736" y="1921164"/>
          <a:ext cx="9575566" cy="3703781"/>
        </p:xfrm>
        <a:graphic>
          <a:graphicData uri="http://schemas.openxmlformats.org/drawingml/2006/table">
            <a:tbl>
              <a:tblPr firstRow="1" firstCol="1" bandRow="1"/>
              <a:tblGrid>
                <a:gridCol w="3518377">
                  <a:extLst>
                    <a:ext uri="{9D8B030D-6E8A-4147-A177-3AD203B41FA5}">
                      <a16:colId xmlns:a16="http://schemas.microsoft.com/office/drawing/2014/main" val="1614475514"/>
                    </a:ext>
                  </a:extLst>
                </a:gridCol>
                <a:gridCol w="6057189">
                  <a:extLst>
                    <a:ext uri="{9D8B030D-6E8A-4147-A177-3AD203B41FA5}">
                      <a16:colId xmlns:a16="http://schemas.microsoft.com/office/drawing/2014/main" val="985482393"/>
                    </a:ext>
                  </a:extLst>
                </a:gridCol>
              </a:tblGrid>
              <a:tr h="32544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Cell membrane</a:t>
                      </a:r>
                      <a:endParaRPr lang="en-A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 dirty="0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outer boundary of the cell</a:t>
                      </a:r>
                      <a:endParaRPr lang="en-A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61166"/>
                  </a:ext>
                </a:extLst>
              </a:tr>
              <a:tr h="610579"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 dirty="0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Cytoplasm</a:t>
                      </a: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 dirty="0">
                          <a:effectLst/>
                          <a:latin typeface="Cavolini" panose="03000502040302020204" pitchFamily="66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 dirty="0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Those parts within the cell membrane, except the nucleus</a:t>
                      </a:r>
                      <a:endParaRPr lang="en-A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76392"/>
                  </a:ext>
                </a:extLst>
              </a:tr>
              <a:tr h="610579">
                <a:tc vMerge="1"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 dirty="0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Includes jelly-like fluid and the organelles suspended in it</a:t>
                      </a:r>
                      <a:endParaRPr lang="en-A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8063"/>
                  </a:ext>
                </a:extLst>
              </a:tr>
              <a:tr h="61057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 dirty="0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Organelles</a:t>
                      </a:r>
                      <a:endParaRPr lang="en-A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Structures suspended in the cytoplasm that carry out particular functions</a:t>
                      </a:r>
                      <a:endParaRPr lang="en-A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53367"/>
                  </a:ext>
                </a:extLst>
              </a:tr>
              <a:tr h="32544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Cytosol</a:t>
                      </a:r>
                      <a:endParaRPr lang="en-A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liquid part of the cytoplasm</a:t>
                      </a:r>
                      <a:endParaRPr lang="en-A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624062"/>
                  </a:ext>
                </a:extLst>
              </a:tr>
              <a:tr h="61057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Cytoskeleton</a:t>
                      </a:r>
                      <a:endParaRPr lang="en-A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 scaffolding of protein fibres within the cytoplasm</a:t>
                      </a:r>
                      <a:endParaRPr lang="en-A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802058"/>
                  </a:ext>
                </a:extLst>
              </a:tr>
              <a:tr h="61057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Inclusions</a:t>
                      </a:r>
                      <a:endParaRPr lang="en-AU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AU" sz="1500" b="0" i="0" u="none" strike="noStrike" dirty="0">
                          <a:effectLst/>
                          <a:latin typeface="Cavolini" panose="0300050204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Chemical substances occurring as granules or liquid droplets in the cytoplasm</a:t>
                      </a:r>
                      <a:endParaRPr lang="en-AU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69" marR="53069" marT="737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1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376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Meiryo</vt:lpstr>
      <vt:lpstr>Arial</vt:lpstr>
      <vt:lpstr>Calibri</vt:lpstr>
      <vt:lpstr>Cavolini</vt:lpstr>
      <vt:lpstr>Corbel</vt:lpstr>
      <vt:lpstr>SketchLinesVTI</vt:lpstr>
      <vt:lpstr>Cells and tissues</vt:lpstr>
      <vt:lpstr>Introduction</vt:lpstr>
      <vt:lpstr>Study skills</vt:lpstr>
      <vt:lpstr>Learning Intentions</vt:lpstr>
      <vt:lpstr>Success Criteria</vt:lpstr>
      <vt:lpstr>Structural organisation of the body</vt:lpstr>
      <vt:lpstr>PowerPoint Presentation</vt:lpstr>
      <vt:lpstr>Cells</vt:lpstr>
      <vt:lpstr>Cell structure</vt:lpstr>
      <vt:lpstr>Tissues</vt:lpstr>
      <vt:lpstr>Organs</vt:lpstr>
      <vt:lpstr>Systems</vt:lpstr>
      <vt:lpstr>Review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3</cp:revision>
  <dcterms:created xsi:type="dcterms:W3CDTF">2023-02-01T11:31:06Z</dcterms:created>
  <dcterms:modified xsi:type="dcterms:W3CDTF">2024-01-30T05:36:17Z</dcterms:modified>
</cp:coreProperties>
</file>