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93" r:id="rId3"/>
    <p:sldId id="257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607" y="3912041"/>
            <a:ext cx="8394306" cy="139605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Gas exchange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AEHBY ATAR Human Biology</a:t>
            </a:r>
            <a:endParaRPr lang="en-AU"/>
          </a:p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10818-6355-C9A6-274F-9F6FD374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60" y="619755"/>
            <a:ext cx="5234370" cy="34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2D6F-24F3-0256-8919-3A024798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66" y="471486"/>
            <a:ext cx="6211363" cy="844551"/>
          </a:xfrm>
        </p:spPr>
        <p:txBody>
          <a:bodyPr anchor="b">
            <a:normAutofit/>
          </a:bodyPr>
          <a:lstStyle/>
          <a:p>
            <a:r>
              <a:rPr lang="en-AU" dirty="0"/>
              <a:t>Alveolar gas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97BD-E624-3CE3-76EF-AFC1E890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19250"/>
            <a:ext cx="5445173" cy="4344988"/>
          </a:xfrm>
        </p:spPr>
        <p:txBody>
          <a:bodyPr>
            <a:normAutofit/>
          </a:bodyPr>
          <a:lstStyle/>
          <a:p>
            <a:r>
              <a:rPr lang="en-AU" sz="2400" b="1" dirty="0"/>
              <a:t>3. Thin membranes: </a:t>
            </a:r>
          </a:p>
          <a:p>
            <a:r>
              <a:rPr lang="en-AU" sz="2400" dirty="0"/>
              <a:t>Alveoli wall is very thin epithelium, only 1 cell thick, and capillaries similar so there is very little distance and few membranes for gases to diffuse through.</a:t>
            </a:r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C18F5-D0DE-0C09-66A7-C9166CE3A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6" r="27751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843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189DD-B6AA-DA23-AF5A-BF854538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24" y="474879"/>
            <a:ext cx="5572975" cy="837765"/>
          </a:xfrm>
        </p:spPr>
        <p:txBody>
          <a:bodyPr anchor="b">
            <a:normAutofit/>
          </a:bodyPr>
          <a:lstStyle/>
          <a:p>
            <a:r>
              <a:rPr lang="en-AU" dirty="0"/>
              <a:t>Alveolar blood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4646-19FA-21BB-69AE-D3E6E030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6" y="1428749"/>
            <a:ext cx="5706172" cy="5076825"/>
          </a:xfrm>
        </p:spPr>
        <p:txBody>
          <a:bodyPr anchor="t">
            <a:normAutofit lnSpcReduction="10000"/>
          </a:bodyPr>
          <a:lstStyle/>
          <a:p>
            <a:r>
              <a:rPr lang="en-AU" sz="2400" b="1" dirty="0">
                <a:solidFill>
                  <a:schemeClr val="accent4">
                    <a:lumMod val="75000"/>
                  </a:schemeClr>
                </a:solidFill>
              </a:rPr>
              <a:t>Deoxygenated blood </a:t>
            </a:r>
            <a:r>
              <a:rPr lang="en-AU" sz="2400" dirty="0"/>
              <a:t>comes to the lungs via the pulmonary artery, which divides into pulmonary arterioles and then capillaries.</a:t>
            </a:r>
          </a:p>
          <a:p>
            <a:r>
              <a:rPr lang="en-AU" sz="2400" b="1" dirty="0">
                <a:solidFill>
                  <a:srgbClr val="C00000"/>
                </a:solidFill>
              </a:rPr>
              <a:t>Oxygenated blood </a:t>
            </a:r>
            <a:r>
              <a:rPr lang="en-AU" sz="2400" dirty="0"/>
              <a:t>in capillaries forms pulmonary venules and then pulmonary veins before returning to the heart for circulation throughout the body.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56001-04EB-F141-D57A-96CBB6162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A105E0-F400-340D-8D90-362BE530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1" y="215793"/>
            <a:ext cx="6949440" cy="785866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7B9D-5E4F-BA85-FABF-12716BFC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1" y="1001659"/>
            <a:ext cx="10086974" cy="548486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Explain why there needs to be a constant flow of blood through the alveolar capillaries.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Explain the role of pleural fluid.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Explain the difference between external respiration, internal respiration and alveolar respiration.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Explain how the concentration gradient is maintained between the alveolus and the blood in the capillaries.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AU" sz="2400" dirty="0"/>
              <a:t>Why is large surface area important for alveolar gas exchange.</a:t>
            </a:r>
          </a:p>
        </p:txBody>
      </p:sp>
    </p:spTree>
    <p:extLst>
      <p:ext uri="{BB962C8B-B14F-4D97-AF65-F5344CB8AC3E}">
        <p14:creationId xmlns:p14="http://schemas.microsoft.com/office/powerpoint/2010/main" val="421518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2" name="Rectangle 31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5295569" cy="7572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285875"/>
            <a:ext cx="5999189" cy="5129212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Draw the microscopic structure of alveoli and their capillaries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Describe (name) the blood supplies involved in gas exchange in the lungs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Relate structure to function for gas exchange in the alveoli and capillaries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List and explain the three factors which assist alveolar gas exchange.</a:t>
            </a:r>
          </a:p>
        </p:txBody>
      </p:sp>
      <p:sp>
        <p:nvSpPr>
          <p:cNvPr id="3114" name="Freeform: Shape 31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16" name="Freeform: Shape 31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18" name="Freeform: Shape 31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571FB-FC2A-41A7-BF8F-CF0DDAB9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520" y="1149144"/>
            <a:ext cx="4543454" cy="31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7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What type of tissue is blood? Why? (what features does it have that give it this classification)</a:t>
            </a:r>
          </a:p>
          <a:p>
            <a:pPr marL="342900" indent="-342900">
              <a:buAutoNum type="arabicPeriod"/>
            </a:pPr>
            <a:r>
              <a:rPr lang="en-AU" sz="2400" dirty="0"/>
              <a:t>Why is the inside of the lungs moist?</a:t>
            </a:r>
          </a:p>
          <a:p>
            <a:pPr marL="342900" indent="-342900">
              <a:buAutoNum type="arabicPeriod"/>
            </a:pPr>
            <a:r>
              <a:rPr lang="en-AU" sz="2400" dirty="0"/>
              <a:t>Distinguish between active and passive transport across cell membranes.</a:t>
            </a:r>
          </a:p>
          <a:p>
            <a:pPr marL="342900" indent="-342900">
              <a:buAutoNum type="arabicPeriod"/>
            </a:pPr>
            <a:r>
              <a:rPr lang="en-AU" sz="2400" dirty="0"/>
              <a:t>Describe the sequence and structures involved in expiration (be sure to mention chest volume and air pressure).</a:t>
            </a:r>
          </a:p>
        </p:txBody>
      </p:sp>
    </p:spTree>
    <p:extLst>
      <p:ext uri="{BB962C8B-B14F-4D97-AF65-F5344CB8AC3E}">
        <p14:creationId xmlns:p14="http://schemas.microsoft.com/office/powerpoint/2010/main" val="41400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90" name="Freeform: Shape 2089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92" name="Freeform: Shape 2091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efficient exchange of gases in the lungs is maintained by the actions of breathing, blood flow and the structure of the alveoli</a:t>
            </a:r>
            <a:endParaRPr lang="en-AU" sz="2800" dirty="0"/>
          </a:p>
        </p:txBody>
      </p:sp>
      <p:sp>
        <p:nvSpPr>
          <p:cNvPr id="2094" name="Freeform: Shape 2093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DA4F2-489D-03BF-413C-BF4D0D97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64" y="847724"/>
            <a:ext cx="4398736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2" name="Rectangle 31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3"/>
            <a:ext cx="5295569" cy="7572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285875"/>
            <a:ext cx="5999189" cy="5129212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Draw the microscopic structure of alveoli and their capillaries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Describe (name) the blood supplies involved in gas exchange in the lungs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Relate structure to function for gas exchange in the alveoli and capillaries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List and explain the three factors which assist alveolar gas exchange.</a:t>
            </a:r>
          </a:p>
        </p:txBody>
      </p:sp>
      <p:sp>
        <p:nvSpPr>
          <p:cNvPr id="3114" name="Freeform: Shape 31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16" name="Freeform: Shape 31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18" name="Freeform: Shape 31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571FB-FC2A-41A7-BF8F-CF0DDAB9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520" y="1149144"/>
            <a:ext cx="4543454" cy="31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B71C-4723-F3E0-8DBA-39C7714C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Gas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EC8A-3189-554B-0A5E-C49DAFED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3429000"/>
            <a:ext cx="8770571" cy="3651504"/>
          </a:xfrm>
        </p:spPr>
        <p:txBody>
          <a:bodyPr/>
          <a:lstStyle/>
          <a:p>
            <a:r>
              <a:rPr lang="en-AU" sz="2400" dirty="0"/>
              <a:t>Gases move passively by simple diffusion.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C5FF4-2608-9FD8-BFDD-812A05002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50" y="154407"/>
            <a:ext cx="6873150" cy="31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11FB-4F3B-B187-9047-9C402426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respiration: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38D9-D4BB-0F58-C733-2EDE8801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5642610" cy="3651504"/>
          </a:xfrm>
        </p:spPr>
        <p:txBody>
          <a:bodyPr>
            <a:normAutofit/>
          </a:bodyPr>
          <a:lstStyle/>
          <a:p>
            <a:r>
              <a:rPr lang="en-AU" sz="2400" dirty="0"/>
              <a:t>Bulk movement of air into and out of the lungs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3CA38-4CA3-F04B-BF60-FA3747367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71" t="20694"/>
          <a:stretch/>
        </p:blipFill>
        <p:spPr>
          <a:xfrm>
            <a:off x="7477125" y="247650"/>
            <a:ext cx="4438650" cy="62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3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6E35-7664-9C76-6207-81E27957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Internal respiration: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F244-B6A3-571D-A560-FA9F5687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6"/>
            <a:ext cx="5775960" cy="3651504"/>
          </a:xfrm>
        </p:spPr>
        <p:txBody>
          <a:bodyPr>
            <a:normAutofit/>
          </a:bodyPr>
          <a:lstStyle/>
          <a:p>
            <a:r>
              <a:rPr lang="en-AU" sz="2400" dirty="0"/>
              <a:t>Capillary gas exchange in body tissues.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EAF9E-ADD3-3C40-D0C2-2C2338EDD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67" r="52951"/>
          <a:stretch/>
        </p:blipFill>
        <p:spPr>
          <a:xfrm>
            <a:off x="8396007" y="1485900"/>
            <a:ext cx="379599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ung alveoli: anatomy and labeled diagram | GetBodySmart">
            <a:extLst>
              <a:ext uri="{FF2B5EF4-FFF2-40B4-BE49-F238E27FC236}">
                <a16:creationId xmlns:a16="http://schemas.microsoft.com/office/drawing/2014/main" id="{4E0350FD-0F5F-919D-F1D4-4A6226AF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36" y="989044"/>
            <a:ext cx="8209745" cy="586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A0C91B-9F2E-0DD7-704B-FE843DD6B39B}"/>
              </a:ext>
            </a:extLst>
          </p:cNvPr>
          <p:cNvSpPr/>
          <p:nvPr/>
        </p:nvSpPr>
        <p:spPr>
          <a:xfrm>
            <a:off x="4981575" y="1135002"/>
            <a:ext cx="2886075" cy="904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44492-8684-2052-9500-1747644F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71475"/>
            <a:ext cx="8840045" cy="834965"/>
          </a:xfrm>
        </p:spPr>
        <p:txBody>
          <a:bodyPr/>
          <a:lstStyle/>
          <a:p>
            <a:r>
              <a:rPr lang="en-AU" dirty="0"/>
              <a:t>Alveolar gas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76C7-0200-415A-D13D-22B71E02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587440"/>
            <a:ext cx="5589037" cy="437634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b="1" dirty="0"/>
              <a:t> Surface area: </a:t>
            </a:r>
          </a:p>
          <a:p>
            <a:r>
              <a:rPr lang="en-AU" sz="2400" dirty="0"/>
              <a:t>Alveoli provide huge surface area for membrane exchange (50-80m</a:t>
            </a:r>
            <a:r>
              <a:rPr lang="en-AU" sz="2400" baseline="30000" dirty="0"/>
              <a:t>2</a:t>
            </a:r>
            <a:r>
              <a:rPr lang="en-AU" sz="2400" dirty="0"/>
              <a:t>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906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F599-2C9A-E2E1-9553-62565443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3425"/>
            <a:ext cx="9728786" cy="863565"/>
          </a:xfrm>
        </p:spPr>
        <p:txBody>
          <a:bodyPr/>
          <a:lstStyle/>
          <a:p>
            <a:r>
              <a:rPr lang="en-AU" dirty="0"/>
              <a:t>Alveolar gas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619A-7CC9-038F-6FD6-08F6D116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28775"/>
            <a:ext cx="5781675" cy="4972049"/>
          </a:xfrm>
        </p:spPr>
        <p:txBody>
          <a:bodyPr>
            <a:normAutofit lnSpcReduction="10000"/>
          </a:bodyPr>
          <a:lstStyle/>
          <a:p>
            <a:r>
              <a:rPr lang="en-AU" sz="2600" dirty="0"/>
              <a:t>2</a:t>
            </a:r>
            <a:r>
              <a:rPr lang="en-AU" sz="2600" b="1" dirty="0"/>
              <a:t>. Concentration gradient: </a:t>
            </a:r>
            <a:r>
              <a:rPr lang="en-AU" sz="2600" dirty="0"/>
              <a:t>Continuous flow of blood and replacement of air inside lungs maintains concentration gradient (high CO2 and low O2 inside capillaries compared to inside alveoli); moisture in alveoli allows gases to dissolve prior to diffusion.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6B0F5-4E6E-472E-C466-A67352D37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4" b="6414"/>
          <a:stretch/>
        </p:blipFill>
        <p:spPr>
          <a:xfrm>
            <a:off x="6911729" y="83425"/>
            <a:ext cx="4251571" cy="3052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4F279B-DE91-5759-4900-C40DEBE6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729" y="3135934"/>
            <a:ext cx="4951658" cy="33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008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434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Calibri</vt:lpstr>
      <vt:lpstr>Corbel</vt:lpstr>
      <vt:lpstr>SketchLinesVTI</vt:lpstr>
      <vt:lpstr>Gas exchange</vt:lpstr>
      <vt:lpstr>Review </vt:lpstr>
      <vt:lpstr>Learning Intentions</vt:lpstr>
      <vt:lpstr>Success Criteria</vt:lpstr>
      <vt:lpstr>Gas exchange</vt:lpstr>
      <vt:lpstr>External respiration:</vt:lpstr>
      <vt:lpstr>Internal respiration:</vt:lpstr>
      <vt:lpstr>Alveolar gas exchange</vt:lpstr>
      <vt:lpstr>Alveolar gas exchange</vt:lpstr>
      <vt:lpstr>Alveolar gas exchange</vt:lpstr>
      <vt:lpstr>Alveolar blood supply</vt:lpstr>
      <vt:lpstr>Questions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22</cp:revision>
  <dcterms:created xsi:type="dcterms:W3CDTF">2023-02-01T11:31:06Z</dcterms:created>
  <dcterms:modified xsi:type="dcterms:W3CDTF">2024-03-12T12:09:20Z</dcterms:modified>
</cp:coreProperties>
</file>