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93" r:id="rId3"/>
    <p:sldId id="317" r:id="rId4"/>
    <p:sldId id="318" r:id="rId5"/>
    <p:sldId id="320" r:id="rId6"/>
    <p:sldId id="257" r:id="rId7"/>
    <p:sldId id="307" r:id="rId8"/>
    <p:sldId id="308" r:id="rId9"/>
    <p:sldId id="322" r:id="rId10"/>
    <p:sldId id="321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D9AdNXSQe4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2" name="Rectangle 110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The Lymphatic System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/>
              <a:t>AEHBY ATAR Human Biology</a:t>
            </a:r>
            <a:endParaRPr lang="en-AU"/>
          </a:p>
          <a:p>
            <a:endParaRPr lang="en-AU"/>
          </a:p>
        </p:txBody>
      </p:sp>
      <p:sp>
        <p:nvSpPr>
          <p:cNvPr id="1104" name="Freeform: Shape 1103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62CC6-21CA-7942-FEC9-F56C7B018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3" r="18004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08" name="Freeform: Shape 1107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EE29D-8174-52D6-A3B6-87193664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31" y="1517"/>
            <a:ext cx="7228254" cy="704160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C671-E1E8-6AC8-DDEA-A99B7B94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6" y="536713"/>
            <a:ext cx="11758004" cy="6231835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4200" dirty="0"/>
              <a:t>List the three main functions of the lymphatic system.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4200" dirty="0"/>
              <a:t>What is lymph? How does it compare to blood, plasma and interstitial fluid, in terms of location and composition.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4200" dirty="0"/>
              <a:t>Explain how lymphatic mini-valves work.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4200" dirty="0"/>
              <a:t>The lymphatic system has no pump. Explain how lymphatic fluid is moved around the body.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4200" dirty="0"/>
              <a:t>Explain why molecules such as hormones and chylomicrons are unable to move through capillaries.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4200" dirty="0"/>
              <a:t>Name the type of white blood cells that are associated with the lymph nodes and lymphoid organs.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4200" dirty="0"/>
              <a:t>Name three lymphoid organs and state where in the body they are located.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4200" dirty="0"/>
              <a:t>How does the spleen keep blood ‘fresh and new’?</a:t>
            </a:r>
          </a:p>
          <a:p>
            <a:pPr marL="342900" indent="-342900">
              <a:lnSpc>
                <a:spcPct val="130000"/>
              </a:lnSpc>
              <a:buFont typeface="Corbel" panose="020B0503020204020204" pitchFamily="34" charset="0"/>
              <a:buAutoNum type="arabicPeriod"/>
            </a:pPr>
            <a:r>
              <a:rPr lang="en-AU" sz="4200" dirty="0"/>
              <a:t>What are lymph nodes and what is their main function?</a:t>
            </a:r>
          </a:p>
          <a:p>
            <a:pPr marL="342900" indent="-342900">
              <a:lnSpc>
                <a:spcPct val="130000"/>
              </a:lnSpc>
              <a:buFont typeface="Corbel" panose="020B0503020204020204" pitchFamily="34" charset="0"/>
              <a:buAutoNum type="arabicPeriod"/>
            </a:pPr>
            <a:r>
              <a:rPr lang="en-AU" sz="4200" dirty="0"/>
              <a:t> What are tonsils and what is their main function?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AU" sz="700" dirty="0"/>
          </a:p>
        </p:txBody>
      </p:sp>
    </p:spTree>
    <p:extLst>
      <p:ext uri="{BB962C8B-B14F-4D97-AF65-F5344CB8AC3E}">
        <p14:creationId xmlns:p14="http://schemas.microsoft.com/office/powerpoint/2010/main" val="273737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6" name="Rectangle 3155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58" name="Freeform: Shape 3157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60" name="Freeform: Shape 3159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00" y="231685"/>
            <a:ext cx="5866550" cy="66207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50" y="793102"/>
            <a:ext cx="6231108" cy="5708856"/>
          </a:xfrm>
        </p:spPr>
        <p:txBody>
          <a:bodyPr anchor="t">
            <a:normAutofit fontScale="77500" lnSpcReduction="2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Briefly describe the three functions of the lymphatic system.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Define lymph and compare its composition to blood, plasma and interstitial fluid.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Locate major lymphatic ducts and trunks on an anatomical diagram (do not have to remember their names).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Explain the function of lymph nodes and lymphoid organs, such as the spleen, thymus and tonsils.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AU" sz="1100" dirty="0"/>
          </a:p>
        </p:txBody>
      </p:sp>
      <p:sp>
        <p:nvSpPr>
          <p:cNvPr id="3162" name="Freeform: Shape 3161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6B3DC-44C8-F17D-50CA-A842A7BFF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2" r="9021" b="-2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29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400" dirty="0"/>
              <a:t>State one function of each of these organelles:</a:t>
            </a:r>
          </a:p>
          <a:p>
            <a:r>
              <a:rPr lang="en-AU" sz="2400" dirty="0"/>
              <a:t>	a) ribosome</a:t>
            </a:r>
          </a:p>
          <a:p>
            <a:r>
              <a:rPr lang="en-AU" sz="2400" dirty="0"/>
              <a:t>	b) lysosome</a:t>
            </a:r>
          </a:p>
          <a:p>
            <a:r>
              <a:rPr lang="en-AU" sz="2400" dirty="0"/>
              <a:t>	c) mitochondria</a:t>
            </a:r>
          </a:p>
          <a:p>
            <a:r>
              <a:rPr lang="en-AU" sz="2400" dirty="0"/>
              <a:t>	d) rough endoplasmic reticulum</a:t>
            </a:r>
          </a:p>
          <a:p>
            <a:r>
              <a:rPr lang="en-AU" sz="2400" dirty="0"/>
              <a:t>	e) smooth endoplasmic reticulum</a:t>
            </a:r>
          </a:p>
        </p:txBody>
      </p:sp>
    </p:spTree>
    <p:extLst>
      <p:ext uri="{BB962C8B-B14F-4D97-AF65-F5344CB8AC3E}">
        <p14:creationId xmlns:p14="http://schemas.microsoft.com/office/powerpoint/2010/main" val="41400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/>
          </a:bodyPr>
          <a:lstStyle/>
          <a:p>
            <a:r>
              <a:rPr lang="en-AU" sz="2400" dirty="0"/>
              <a:t>2. Give an example of a substance that would be transferred across the cell membrane using each of these mechanisms:</a:t>
            </a:r>
          </a:p>
          <a:p>
            <a:r>
              <a:rPr lang="en-AU" sz="2400" dirty="0"/>
              <a:t>	a) simple diffusion</a:t>
            </a:r>
          </a:p>
          <a:p>
            <a:r>
              <a:rPr lang="en-AU" sz="2400" dirty="0"/>
              <a:t>	b) osmosis</a:t>
            </a:r>
          </a:p>
          <a:p>
            <a:r>
              <a:rPr lang="en-AU" sz="2400" dirty="0"/>
              <a:t>	c) facilitated diffusion</a:t>
            </a:r>
          </a:p>
          <a:p>
            <a:r>
              <a:rPr lang="en-AU" sz="2400" dirty="0"/>
              <a:t>	d) active transport</a:t>
            </a:r>
          </a:p>
        </p:txBody>
      </p:sp>
    </p:spTree>
    <p:extLst>
      <p:ext uri="{BB962C8B-B14F-4D97-AF65-F5344CB8AC3E}">
        <p14:creationId xmlns:p14="http://schemas.microsoft.com/office/powerpoint/2010/main" val="16018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/>
          </a:bodyPr>
          <a:lstStyle/>
          <a:p>
            <a:r>
              <a:rPr lang="en-AU" sz="2400" dirty="0"/>
              <a:t>3. Name the macromolecule (biomolecule) that is built from each of these monomers:</a:t>
            </a:r>
          </a:p>
          <a:p>
            <a:r>
              <a:rPr lang="en-AU" sz="2400" dirty="0"/>
              <a:t>	a) amino acid</a:t>
            </a:r>
          </a:p>
          <a:p>
            <a:r>
              <a:rPr lang="en-AU" sz="2400" dirty="0"/>
              <a:t>	b) saccharide (simple sugar)</a:t>
            </a:r>
          </a:p>
          <a:p>
            <a:r>
              <a:rPr lang="en-AU" sz="2400" dirty="0"/>
              <a:t>	c) nucleotide</a:t>
            </a:r>
          </a:p>
          <a:p>
            <a:r>
              <a:rPr lang="en-AU" sz="2400" dirty="0"/>
              <a:t>	e) fatty acid and glycerol</a:t>
            </a:r>
          </a:p>
        </p:txBody>
      </p:sp>
    </p:spTree>
    <p:extLst>
      <p:ext uri="{BB962C8B-B14F-4D97-AF65-F5344CB8AC3E}">
        <p14:creationId xmlns:p14="http://schemas.microsoft.com/office/powerpoint/2010/main" val="8064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/>
          </a:bodyPr>
          <a:lstStyle/>
          <a:p>
            <a:r>
              <a:rPr lang="en-AU" sz="2400" dirty="0"/>
              <a:t>4. Compare the structure and function of arteries, capillaries and veins.</a:t>
            </a:r>
          </a:p>
        </p:txBody>
      </p:sp>
    </p:spTree>
    <p:extLst>
      <p:ext uri="{BB962C8B-B14F-4D97-AF65-F5344CB8AC3E}">
        <p14:creationId xmlns:p14="http://schemas.microsoft.com/office/powerpoint/2010/main" val="15980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4" name="Rectangle 214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 lnSpcReduction="10000"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lymphatic system functions to return tissue fluid to the circulatory system and to assist in protecting the body from disease</a:t>
            </a:r>
            <a:endParaRPr lang="en-AU" sz="2800" dirty="0"/>
          </a:p>
        </p:txBody>
      </p:sp>
      <p:sp>
        <p:nvSpPr>
          <p:cNvPr id="2146" name="Freeform: Shape 2145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48" name="Freeform: Shape 2147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50" name="Freeform: Shape 2149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9399C-6982-5ED0-CB9C-A2C11188F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0" r="18595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6" name="Rectangle 3155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58" name="Freeform: Shape 3157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60" name="Freeform: Shape 3159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00" y="231685"/>
            <a:ext cx="5866550" cy="66207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50" y="793102"/>
            <a:ext cx="6231108" cy="5708856"/>
          </a:xfrm>
        </p:spPr>
        <p:txBody>
          <a:bodyPr anchor="t">
            <a:normAutofit fontScale="77500" lnSpcReduction="2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Briefly describe the three functions of the lymphatic system.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Define lymph and compare its composition to blood, plasma and interstitial fluid.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Locate major lymphatic ducts and trunks on an anatomical diagram (do not have to remember their names).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Explain the function of lymph nodes and lymphoid organs, such as the spleen, thymus and tonsils.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AU" sz="1100" dirty="0"/>
          </a:p>
        </p:txBody>
      </p:sp>
      <p:sp>
        <p:nvSpPr>
          <p:cNvPr id="3162" name="Freeform: Shape 3161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6B3DC-44C8-F17D-50CA-A842A7BFF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2" r="9021" b="-2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393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nline Media 5" title="Introduction to the Lymphatic System">
            <a:hlinkClick r:id="" action="ppaction://media"/>
            <a:extLst>
              <a:ext uri="{FF2B5EF4-FFF2-40B4-BE49-F238E27FC236}">
                <a16:creationId xmlns:a16="http://schemas.microsoft.com/office/drawing/2014/main" id="{F167F0A6-E6F1-4DC1-FD09-FF7BA825DDA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72552" y="643467"/>
            <a:ext cx="98602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A4377B-41C3-EC13-DF3B-BEE14ABF0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478" y="176737"/>
            <a:ext cx="7455044" cy="6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2968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433</Words>
  <Application>Microsoft Office PowerPoint</Application>
  <PresentationFormat>Widescreen</PresentationFormat>
  <Paragraphs>46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Calibri</vt:lpstr>
      <vt:lpstr>Corbel</vt:lpstr>
      <vt:lpstr>SketchLinesVTI</vt:lpstr>
      <vt:lpstr>The Lymphatic System</vt:lpstr>
      <vt:lpstr>Review </vt:lpstr>
      <vt:lpstr>Review </vt:lpstr>
      <vt:lpstr>Review </vt:lpstr>
      <vt:lpstr>Review </vt:lpstr>
      <vt:lpstr>Learning Intentions</vt:lpstr>
      <vt:lpstr>Success Criteria</vt:lpstr>
      <vt:lpstr>PowerPoint Presentation</vt:lpstr>
      <vt:lpstr>PowerPoint Presentation</vt:lpstr>
      <vt:lpstr>Questions: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28</cp:revision>
  <dcterms:created xsi:type="dcterms:W3CDTF">2023-02-01T11:31:06Z</dcterms:created>
  <dcterms:modified xsi:type="dcterms:W3CDTF">2024-03-24T08:27:21Z</dcterms:modified>
</cp:coreProperties>
</file>