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257" r:id="rId4"/>
    <p:sldId id="315" r:id="rId5"/>
    <p:sldId id="313" r:id="rId6"/>
    <p:sldId id="312" r:id="rId7"/>
    <p:sldId id="316" r:id="rId8"/>
    <p:sldId id="310" r:id="rId9"/>
    <p:sldId id="311" r:id="rId10"/>
    <p:sldId id="309" r:id="rId11"/>
    <p:sldId id="314" r:id="rId12"/>
    <p:sldId id="317" r:id="rId13"/>
    <p:sldId id="318" r:id="rId14"/>
    <p:sldId id="308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qsUZXtwE8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gY-zXsUYgs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TPuAul1Ts4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4" name="Rectangle 11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11FC-89A7-8A80-615B-08BB09958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6" b="13516"/>
          <a:stretch/>
        </p:blipFill>
        <p:spPr>
          <a:xfrm>
            <a:off x="438150" y="245668"/>
            <a:ext cx="11315700" cy="6366663"/>
          </a:xfrm>
          <a:prstGeom prst="rect">
            <a:avLst/>
          </a:prstGeom>
        </p:spPr>
      </p:pic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B331CCB1-0D68-44E3-B5A2-C3301B35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2574" y="1272209"/>
            <a:ext cx="5147826" cy="4839241"/>
            <a:chOff x="6892268" y="1497535"/>
            <a:chExt cx="4908132" cy="4613915"/>
          </a:xfrm>
        </p:grpSpPr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8CC700D5-9809-43F4-89D5-7DBBCB0D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97148" y="1733385"/>
              <a:ext cx="4588058" cy="414176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7163242-6303-46DC-BAC1-2A204F061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139134" y="1901498"/>
              <a:ext cx="4245803" cy="384048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05C4C40-D70E-4C4F-B228-98A0A613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892268" y="1497535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764" y="22476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Mechanical digestion</a:t>
            </a:r>
            <a:endParaRPr lang="en-AU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701" y="4434056"/>
            <a:ext cx="3247403" cy="678633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AEHBY ATAR Human Biology</a:t>
            </a:r>
            <a:endParaRPr lang="en-AU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AU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2692E-6A4C-8749-696A-7147175A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36852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Peristalsis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A26F-1FD6-DCC3-8028-25B15493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sets of muscles work together to produce wave-like movements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moves and mixes bolus</a:t>
            </a:r>
            <a:endParaRPr lang="en-AU" sz="24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3906" y="0"/>
            <a:ext cx="5118093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2860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142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4715-FC93-855C-BE53-622F32EC1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2" t="9966" r="3709" b="-2"/>
          <a:stretch/>
        </p:blipFill>
        <p:spPr>
          <a:xfrm>
            <a:off x="7323118" y="0"/>
            <a:ext cx="4675873" cy="3140773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8359-76B0-0E48-FA25-0482606AC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50" t="29715" r="4327" b="22680"/>
          <a:stretch/>
        </p:blipFill>
        <p:spPr>
          <a:xfrm>
            <a:off x="6748131" y="3295650"/>
            <a:ext cx="5325348" cy="3140772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49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79C9-E911-D704-2BAF-9126E0D2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7" r="19277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48455-A96C-5525-6669-51F62DC2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Churning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53FC-3ECF-F431-FBCF-51CE9393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r>
              <a:rPr lang="en-US" sz="2400" dirty="0"/>
              <a:t>Layers of muscle in the stomach walls continually move and mix the bolus with enzymes and acid.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1183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Bile - What Is Bile?">
            <a:hlinkClick r:id="" action="ppaction://media"/>
            <a:extLst>
              <a:ext uri="{FF2B5EF4-FFF2-40B4-BE49-F238E27FC236}">
                <a16:creationId xmlns:a16="http://schemas.microsoft.com/office/drawing/2014/main" id="{3459DAC4-F432-5FDA-7C48-4E1ECB4281F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2552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63E-A490-2466-4658-F1125107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F255-E883-66E2-1709-25F567C8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Define mechanical digestion.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Give four examples of mechanical digestion.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does bile action count as mechanical rather than chemical?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the purpose of mechanical digestion?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11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Gums to Bums | Science Video on Digestion | TeachersTV">
            <a:hlinkClick r:id="" action="ppaction://media"/>
            <a:extLst>
              <a:ext uri="{FF2B5EF4-FFF2-40B4-BE49-F238E27FC236}">
                <a16:creationId xmlns:a16="http://schemas.microsoft.com/office/drawing/2014/main" id="{16B9F217-F1A9-4C70-4D28-B66937BBEB3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8655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9" name="Rectangle 31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0575"/>
            <a:ext cx="5445172" cy="94932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990725"/>
            <a:ext cx="6271674" cy="4514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Define mechanical digestion.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Describe peristalsis, identify how, where and why it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Compare mechanical digestion by teeth, peristalsis, churning and bile (droplet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81" name="Freeform: Shape 31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3" name="Freeform: Shape 318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85" name="Freeform: Shape 318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75" name="Picture 3174">
            <a:extLst>
              <a:ext uri="{FF2B5EF4-FFF2-40B4-BE49-F238E27FC236}">
                <a16:creationId xmlns:a16="http://schemas.microsoft.com/office/drawing/2014/main" id="{D2554C0C-1B42-02F9-9B34-3F6A9BF3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36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9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Explain the difference between bolus, chyme and </a:t>
            </a:r>
            <a:r>
              <a:rPr lang="en-US" sz="2400" dirty="0" err="1"/>
              <a:t>faeces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r>
              <a:rPr lang="en-US" sz="2400" dirty="0"/>
              <a:t>Describe three types of muscle tissue.</a:t>
            </a:r>
          </a:p>
          <a:p>
            <a:pPr marL="342900" indent="-342900">
              <a:buAutoNum type="arabicPeriod"/>
            </a:pPr>
            <a:r>
              <a:rPr lang="en-US" sz="2400" dirty="0"/>
              <a:t>Would digestion be an example of anabolism or catabolism? Explain.</a:t>
            </a:r>
          </a:p>
          <a:p>
            <a:pPr marL="342900" indent="-342900">
              <a:buAutoNum type="arabicPeriod"/>
            </a:pPr>
            <a:r>
              <a:rPr lang="en-US" sz="2400" dirty="0"/>
              <a:t>What is enzyme denaturation?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type of blood vessels would be most abundant in the villi of the small intestine? What other vessels are here?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6" name="Rectangle 2175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anchor="b">
            <a:normAutofit/>
          </a:bodyPr>
          <a:lstStyle/>
          <a:p>
            <a:r>
              <a:rPr lang="en-US"/>
              <a:t>Learning Intentions</a:t>
            </a:r>
            <a:endParaRPr lang="en-AU"/>
          </a:p>
        </p:txBody>
      </p:sp>
      <p:sp>
        <p:nvSpPr>
          <p:cNvPr id="2178" name="Freeform: Shape 2177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80" name="Freeform: Shape 2179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82" name="Freeform: Shape 2181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0D495-83BB-32E1-38E5-4C2509E4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"/>
          <a:stretch/>
        </p:blipFill>
        <p:spPr>
          <a:xfrm>
            <a:off x="890515" y="990074"/>
            <a:ext cx="4799510" cy="4658251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igestion involves the breakdown of large molecules to smaller ones by mechanical digestion (teeth, peristalsis, churning and bile).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9" name="Rectangle 31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0575"/>
            <a:ext cx="5445172" cy="94932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990725"/>
            <a:ext cx="6271674" cy="4514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Define mechanical digestion.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Describe peristalsis, identify how, where and why it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Compare mechanical digestion by teeth, peristalsis, churning and bile (droplet 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81" name="Freeform: Shape 31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3" name="Freeform: Shape 318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85" name="Freeform: Shape 318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75" name="Picture 3174">
            <a:extLst>
              <a:ext uri="{FF2B5EF4-FFF2-40B4-BE49-F238E27FC236}">
                <a16:creationId xmlns:a16="http://schemas.microsoft.com/office/drawing/2014/main" id="{D2554C0C-1B42-02F9-9B34-3F6A9BF3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363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658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B8391-2E93-29D9-CA8D-949FC2DC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11213"/>
            <a:ext cx="5252579" cy="70167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Digestive processes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6EEB-EA0F-6E8B-0CD4-47DCFE9D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704974"/>
            <a:ext cx="6585694" cy="4723817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  <a:latin typeface="+mj-lt"/>
              </a:rPr>
              <a:t>There are four processes that happen in the digestive system: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ingestion (eating) →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digestion (breaking down) →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absorption →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egestion (removal from the body)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4DA71-5F85-38AC-03CB-25EB07A5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5" t="5587" r="17597" b="4535"/>
          <a:stretch/>
        </p:blipFill>
        <p:spPr>
          <a:xfrm>
            <a:off x="7887831" y="647699"/>
            <a:ext cx="4303864" cy="53165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74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FC33B-CB66-EE86-6F6B-DBF34B22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74" y="636695"/>
            <a:ext cx="5411050" cy="837765"/>
          </a:xfrm>
        </p:spPr>
        <p:txBody>
          <a:bodyPr anchor="b">
            <a:normAutofit/>
          </a:bodyPr>
          <a:lstStyle/>
          <a:p>
            <a:r>
              <a:rPr lang="en-US" dirty="0"/>
              <a:t>Ingestion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FBB-B3BD-1A43-F206-6A495BC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474460"/>
            <a:ext cx="6177443" cy="5021590"/>
          </a:xfrm>
        </p:spPr>
        <p:txBody>
          <a:bodyPr anchor="t">
            <a:normAutofit lnSpcReduction="1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Food enters the digestive system through the mouth.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The food is chewed to form a ball of food called a bolus.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Both mechanical (chewing) and chemical (enzyme activity) occur in the mouth, as well as moistening food with saliva.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Chewing increases surface area.</a:t>
            </a:r>
            <a:endParaRPr lang="en-US" sz="2400" b="0" i="0" dirty="0">
              <a:effectLst/>
              <a:latin typeface="+mj-lt"/>
            </a:endParaRPr>
          </a:p>
          <a:p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B60A0-69DA-D9FB-BA6F-4DBF4947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r="7749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32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Digestion in the Mouth">
            <a:hlinkClick r:id="" action="ppaction://media"/>
            <a:extLst>
              <a:ext uri="{FF2B5EF4-FFF2-40B4-BE49-F238E27FC236}">
                <a16:creationId xmlns:a16="http://schemas.microsoft.com/office/drawing/2014/main" id="{AD9772B1-53FE-A258-7F7D-983D1ABF662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2552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3994-EC4B-E4BD-CCA9-2C479B6B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27" y="617313"/>
            <a:ext cx="5687681" cy="744348"/>
          </a:xfrm>
        </p:spPr>
        <p:txBody>
          <a:bodyPr anchor="b">
            <a:noAutofit/>
          </a:bodyPr>
          <a:lstStyle/>
          <a:p>
            <a:r>
              <a:rPr lang="en-US" dirty="0"/>
              <a:t>Digestion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0770-2B3B-6FC7-A69D-A409327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7" y="1361661"/>
            <a:ext cx="5687681" cy="4961614"/>
          </a:xfrm>
        </p:spPr>
        <p:txBody>
          <a:bodyPr anchor="t"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+mj-lt"/>
              </a:rPr>
              <a:t>the breaking down of the food into other substances that our bodies can absorb and use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</a:t>
            </a:r>
            <a:r>
              <a:rPr lang="en-US" sz="2400" i="0" dirty="0">
                <a:effectLst/>
                <a:latin typeface="+mj-lt"/>
              </a:rPr>
              <a:t>an be mechanical or chemical</a:t>
            </a:r>
          </a:p>
          <a:p>
            <a:endParaRPr lang="en-A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3A116-71E5-F8AE-E40B-C998623A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r="1052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0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00960-8A6C-D4C6-FF2C-03A3D4A6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526773"/>
            <a:ext cx="6776499" cy="1556027"/>
          </a:xfrm>
        </p:spPr>
        <p:txBody>
          <a:bodyPr anchor="b">
            <a:normAutofit/>
          </a:bodyPr>
          <a:lstStyle/>
          <a:p>
            <a:r>
              <a:rPr lang="en-US" dirty="0"/>
              <a:t>Mechanical digestion: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C7B0-6C34-14A7-228B-074D4207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2246243"/>
            <a:ext cx="5747488" cy="3717995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</a:t>
            </a:r>
            <a:r>
              <a:rPr lang="en-US" sz="2400" b="0" i="0" dirty="0">
                <a:effectLst/>
                <a:latin typeface="+mj-lt"/>
              </a:rPr>
              <a:t>hewing with teeth.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peristalsis in the </a:t>
            </a:r>
            <a:r>
              <a:rPr lang="en-US" sz="2400" dirty="0" err="1">
                <a:latin typeface="+mj-lt"/>
              </a:rPr>
              <a:t>oesphagus</a:t>
            </a:r>
            <a:r>
              <a:rPr lang="en-US" sz="2400" dirty="0">
                <a:latin typeface="+mj-lt"/>
              </a:rPr>
              <a:t>.</a:t>
            </a:r>
            <a:endParaRPr lang="en-US" sz="2400" b="0" i="0" dirty="0">
              <a:effectLst/>
              <a:latin typeface="+mj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churning in the stomach.</a:t>
            </a:r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80760-932F-2337-4EA3-D86F6B15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r="776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05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345</Words>
  <Application>Microsoft Office PowerPoint</Application>
  <PresentationFormat>Widescreen</PresentationFormat>
  <Paragraphs>54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Corbel</vt:lpstr>
      <vt:lpstr>SketchLinesVTI</vt:lpstr>
      <vt:lpstr>Mechanical digestion</vt:lpstr>
      <vt:lpstr>Review </vt:lpstr>
      <vt:lpstr>Learning Intentions</vt:lpstr>
      <vt:lpstr>Success Criteria</vt:lpstr>
      <vt:lpstr>Digestive processes</vt:lpstr>
      <vt:lpstr>Ingestion</vt:lpstr>
      <vt:lpstr>PowerPoint Presentation</vt:lpstr>
      <vt:lpstr>Digestion</vt:lpstr>
      <vt:lpstr>Mechanical digestion:</vt:lpstr>
      <vt:lpstr>Peristalsis</vt:lpstr>
      <vt:lpstr>Churning</vt:lpstr>
      <vt:lpstr>PowerPoint Presentation</vt:lpstr>
      <vt:lpstr>Questions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30</cp:revision>
  <dcterms:created xsi:type="dcterms:W3CDTF">2023-02-01T11:31:06Z</dcterms:created>
  <dcterms:modified xsi:type="dcterms:W3CDTF">2024-03-26T09:41:36Z</dcterms:modified>
</cp:coreProperties>
</file>